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1" r:id="rId2"/>
  </p:sldMasterIdLst>
  <p:notesMasterIdLst>
    <p:notesMasterId r:id="rId22"/>
  </p:notesMasterIdLst>
  <p:sldIdLst>
    <p:sldId id="315" r:id="rId3"/>
    <p:sldId id="258" r:id="rId4"/>
    <p:sldId id="259" r:id="rId5"/>
    <p:sldId id="317" r:id="rId6"/>
    <p:sldId id="328" r:id="rId7"/>
    <p:sldId id="318" r:id="rId8"/>
    <p:sldId id="329" r:id="rId9"/>
    <p:sldId id="269" r:id="rId10"/>
    <p:sldId id="330" r:id="rId11"/>
    <p:sldId id="321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33" r:id="rId20"/>
    <p:sldId id="319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246"/>
    <a:srgbClr val="BA8F2D"/>
    <a:srgbClr val="FFFFFF"/>
    <a:srgbClr val="DDDFE0"/>
    <a:srgbClr val="D24F59"/>
    <a:srgbClr val="1F719F"/>
    <a:srgbClr val="282627"/>
    <a:srgbClr val="4AABC8"/>
    <a:srgbClr val="FC9000"/>
    <a:srgbClr val="A53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C7B8EC-491E-41A6-9AFF-1990B66541CB}" v="36" dt="2024-03-25T09:48:21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76" autoAdjust="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8F310-488D-49C1-BF77-D485224284EB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4E957-5221-4EB9-8C96-59AB845FB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443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84E957-5221-4EB9-8C96-59AB845FBC6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017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E24B5-153F-49DD-8DC2-609C5B5A814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52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E24B5-153F-49DD-8DC2-609C5B5A814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3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E24B5-153F-49DD-8DC2-609C5B5A814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102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E24B5-153F-49DD-8DC2-609C5B5A814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79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E24B5-153F-49DD-8DC2-609C5B5A814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897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E24B5-153F-49DD-8DC2-609C5B5A814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691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E24B5-153F-49DD-8DC2-609C5B5A814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17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E24B5-153F-49DD-8DC2-609C5B5A814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12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4E957-5221-4EB9-8C96-59AB845FBC6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871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4E957-5221-4EB9-8C96-59AB845FBC6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61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4E957-5221-4EB9-8C96-59AB845FBC6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597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37FDA-BEE9-452D-89F1-0B6E0B908AD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6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4E957-5221-4EB9-8C96-59AB845FBC6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171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21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4E957-5221-4EB9-8C96-59AB845FBC6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817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E3A23-DE27-4733-AAD0-97294330914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327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4E957-5221-4EB9-8C96-59AB845FBC6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747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36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9807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78306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63279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2024/4/15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624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2024/4/15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834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06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53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60248" y="603317"/>
            <a:ext cx="11458804" cy="6013711"/>
            <a:chOff x="423748" y="603317"/>
            <a:chExt cx="11458804" cy="6013711"/>
          </a:xfrm>
        </p:grpSpPr>
        <p:sp>
          <p:nvSpPr>
            <p:cNvPr id="12" name="圆角矩形 11"/>
            <p:cNvSpPr/>
            <p:nvPr/>
          </p:nvSpPr>
          <p:spPr>
            <a:xfrm>
              <a:off x="495300" y="685800"/>
              <a:ext cx="11315700" cy="58674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rgbClr val="2A3246"/>
              </a:solidFill>
            </a:ln>
            <a:effectLst>
              <a:outerShdw blurRad="4191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L 形 12"/>
            <p:cNvSpPr/>
            <p:nvPr/>
          </p:nvSpPr>
          <p:spPr>
            <a:xfrm rot="5400000">
              <a:off x="423748" y="603317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L 形 13"/>
            <p:cNvSpPr/>
            <p:nvPr/>
          </p:nvSpPr>
          <p:spPr>
            <a:xfrm rot="16200000">
              <a:off x="10968152" y="5702628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112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67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设计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5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r.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998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67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Landscap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59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ripple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-175387" y="-557"/>
            <a:ext cx="12545407" cy="6858557"/>
            <a:chOff x="-86487" y="-557"/>
            <a:chExt cx="12545407" cy="7159774"/>
          </a:xfrm>
        </p:grpSpPr>
        <p:grpSp>
          <p:nvGrpSpPr>
            <p:cNvPr id="3" name="组合 2"/>
            <p:cNvGrpSpPr/>
            <p:nvPr/>
          </p:nvGrpSpPr>
          <p:grpSpPr>
            <a:xfrm>
              <a:off x="-86487" y="-557"/>
              <a:ext cx="12545407" cy="1205289"/>
              <a:chOff x="-86487" y="-557"/>
              <a:chExt cx="12545407" cy="1205289"/>
            </a:xfrm>
          </p:grpSpPr>
          <p:grpSp>
            <p:nvGrpSpPr>
              <p:cNvPr id="259" name="组合 258"/>
              <p:cNvGrpSpPr/>
              <p:nvPr/>
            </p:nvGrpSpPr>
            <p:grpSpPr>
              <a:xfrm>
                <a:off x="-86487" y="-557"/>
                <a:ext cx="12545407" cy="610524"/>
                <a:chOff x="5116333" y="0"/>
                <a:chExt cx="12545407" cy="610524"/>
              </a:xfrm>
            </p:grpSpPr>
            <p:sp>
              <p:nvSpPr>
                <p:cNvPr id="285" name="燕尾形 284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燕尾形 285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燕尾形 286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燕尾形 287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燕尾形 288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燕尾形 289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燕尾形 290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2" name="燕尾形 291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3" name="燕尾形 292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燕尾形 293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5" name="燕尾形 294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燕尾形 295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7" name="燕尾形 296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8" name="燕尾形 297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9" name="燕尾形 298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0" name="燕尾形 299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1" name="燕尾形 300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2" name="燕尾形 301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3" name="燕尾形 302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4" name="燕尾形 303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燕尾形 304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6" name="燕尾形 305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7" name="燕尾形 306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8" name="燕尾形 307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0" name="组合 259"/>
              <p:cNvGrpSpPr/>
              <p:nvPr/>
            </p:nvGrpSpPr>
            <p:grpSpPr>
              <a:xfrm>
                <a:off x="-86487" y="594208"/>
                <a:ext cx="12545407" cy="610524"/>
                <a:chOff x="5116333" y="0"/>
                <a:chExt cx="12545407" cy="610524"/>
              </a:xfrm>
              <a:solidFill>
                <a:schemeClr val="bg1">
                  <a:lumMod val="95000"/>
                  <a:alpha val="75000"/>
                </a:schemeClr>
              </a:solidFill>
            </p:grpSpPr>
            <p:sp>
              <p:nvSpPr>
                <p:cNvPr id="261" name="燕尾形 260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2" name="燕尾形 261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3" name="燕尾形 262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4" name="燕尾形 263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5" name="燕尾形 264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6" name="燕尾形 265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7" name="燕尾形 266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8" name="燕尾形 267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燕尾形 268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" name="燕尾形 269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燕尾形 270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燕尾形 271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燕尾形 272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燕尾形 273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燕尾形 274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燕尾形 275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燕尾形 276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燕尾形 277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燕尾形 278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0" name="燕尾形 279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1" name="燕尾形 280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燕尾形 281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燕尾形 282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燕尾形 283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" name="组合 3"/>
            <p:cNvGrpSpPr/>
            <p:nvPr/>
          </p:nvGrpSpPr>
          <p:grpSpPr>
            <a:xfrm>
              <a:off x="-86487" y="1190340"/>
              <a:ext cx="12545407" cy="1205289"/>
              <a:chOff x="-86487" y="-557"/>
              <a:chExt cx="12545407" cy="1205289"/>
            </a:xfrm>
          </p:grpSpPr>
          <p:grpSp>
            <p:nvGrpSpPr>
              <p:cNvPr id="209" name="组合 208"/>
              <p:cNvGrpSpPr/>
              <p:nvPr/>
            </p:nvGrpSpPr>
            <p:grpSpPr>
              <a:xfrm>
                <a:off x="-86487" y="-557"/>
                <a:ext cx="12545407" cy="610524"/>
                <a:chOff x="5116333" y="0"/>
                <a:chExt cx="12545407" cy="610524"/>
              </a:xfrm>
            </p:grpSpPr>
            <p:sp>
              <p:nvSpPr>
                <p:cNvPr id="235" name="燕尾形 234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6" name="燕尾形 235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7" name="燕尾形 236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8" name="燕尾形 237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9" name="燕尾形 238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0" name="燕尾形 239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1" name="燕尾形 240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2" name="燕尾形 241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3" name="燕尾形 242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4" name="燕尾形 243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5" name="燕尾形 244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6" name="燕尾形 245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7" name="燕尾形 246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8" name="燕尾形 247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9" name="燕尾形 248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0" name="燕尾形 249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1" name="燕尾形 250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2" name="燕尾形 251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3" name="燕尾形 252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4" name="燕尾形 253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5" name="燕尾形 254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6" name="燕尾形 255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7" name="燕尾形 256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8" name="燕尾形 257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0" name="组合 209"/>
              <p:cNvGrpSpPr/>
              <p:nvPr/>
            </p:nvGrpSpPr>
            <p:grpSpPr>
              <a:xfrm>
                <a:off x="-86487" y="594208"/>
                <a:ext cx="12545407" cy="610524"/>
                <a:chOff x="5116333" y="0"/>
                <a:chExt cx="12545407" cy="610524"/>
              </a:xfrm>
              <a:solidFill>
                <a:schemeClr val="bg1">
                  <a:lumMod val="95000"/>
                  <a:alpha val="75000"/>
                </a:schemeClr>
              </a:solidFill>
            </p:grpSpPr>
            <p:sp>
              <p:nvSpPr>
                <p:cNvPr id="211" name="燕尾形 210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燕尾形 211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燕尾形 212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燕尾形 213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燕尾形 214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6" name="燕尾形 215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7" name="燕尾形 216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燕尾形 217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9" name="燕尾形 218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0" name="燕尾形 219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1" name="燕尾形 220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2" name="燕尾形 221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3" name="燕尾形 222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4" name="燕尾形 223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5" name="燕尾形 224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6" name="燕尾形 225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7" name="燕尾形 226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8" name="燕尾形 227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9" name="燕尾形 228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0" name="燕尾形 229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1" name="燕尾形 230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燕尾形 231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3" name="燕尾形 232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4" name="燕尾形 233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" name="组合 4"/>
            <p:cNvGrpSpPr/>
            <p:nvPr/>
          </p:nvGrpSpPr>
          <p:grpSpPr>
            <a:xfrm>
              <a:off x="-86487" y="2381237"/>
              <a:ext cx="12545407" cy="1205289"/>
              <a:chOff x="-86487" y="-557"/>
              <a:chExt cx="12545407" cy="1205289"/>
            </a:xfrm>
          </p:grpSpPr>
          <p:grpSp>
            <p:nvGrpSpPr>
              <p:cNvPr id="159" name="组合 158"/>
              <p:cNvGrpSpPr/>
              <p:nvPr/>
            </p:nvGrpSpPr>
            <p:grpSpPr>
              <a:xfrm>
                <a:off x="-86487" y="-557"/>
                <a:ext cx="12545407" cy="610524"/>
                <a:chOff x="5116333" y="0"/>
                <a:chExt cx="12545407" cy="610524"/>
              </a:xfrm>
            </p:grpSpPr>
            <p:sp>
              <p:nvSpPr>
                <p:cNvPr id="185" name="燕尾形 184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燕尾形 185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燕尾形 186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燕尾形 187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燕尾形 188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燕尾形 189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燕尾形 190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燕尾形 191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燕尾形 192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燕尾形 193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燕尾形 194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6" name="燕尾形 195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7" name="燕尾形 196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燕尾形 197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燕尾形 198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0" name="燕尾形 199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1" name="燕尾形 200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燕尾形 201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燕尾形 202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4" name="燕尾形 203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燕尾形 204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6" name="燕尾形 205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7" name="燕尾形 206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燕尾形 207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0" name="组合 159"/>
              <p:cNvGrpSpPr/>
              <p:nvPr/>
            </p:nvGrpSpPr>
            <p:grpSpPr>
              <a:xfrm>
                <a:off x="-86487" y="594208"/>
                <a:ext cx="12545407" cy="610524"/>
                <a:chOff x="5116333" y="0"/>
                <a:chExt cx="12545407" cy="610524"/>
              </a:xfrm>
              <a:solidFill>
                <a:schemeClr val="bg1">
                  <a:lumMod val="95000"/>
                  <a:alpha val="75000"/>
                </a:schemeClr>
              </a:solidFill>
            </p:grpSpPr>
            <p:sp>
              <p:nvSpPr>
                <p:cNvPr id="161" name="燕尾形 160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燕尾形 161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燕尾形 162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4" name="燕尾形 163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5" name="燕尾形 164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6" name="燕尾形 165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7" name="燕尾形 166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8" name="燕尾形 167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" name="燕尾形 168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" name="燕尾形 169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燕尾形 170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" name="燕尾形 171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燕尾形 172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燕尾形 173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燕尾形 174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燕尾形 175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" name="燕尾形 176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" name="燕尾形 177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" name="燕尾形 178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" name="燕尾形 179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燕尾形 180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2" name="燕尾形 181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3" name="燕尾形 182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4" name="燕尾形 183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" name="组合 5"/>
            <p:cNvGrpSpPr/>
            <p:nvPr/>
          </p:nvGrpSpPr>
          <p:grpSpPr>
            <a:xfrm>
              <a:off x="-86487" y="3572134"/>
              <a:ext cx="12545407" cy="1205289"/>
              <a:chOff x="-86487" y="-557"/>
              <a:chExt cx="12545407" cy="1205289"/>
            </a:xfrm>
          </p:grpSpPr>
          <p:grpSp>
            <p:nvGrpSpPr>
              <p:cNvPr id="109" name="组合 108"/>
              <p:cNvGrpSpPr/>
              <p:nvPr/>
            </p:nvGrpSpPr>
            <p:grpSpPr>
              <a:xfrm>
                <a:off x="-86487" y="-557"/>
                <a:ext cx="12545407" cy="610524"/>
                <a:chOff x="5116333" y="0"/>
                <a:chExt cx="12545407" cy="610524"/>
              </a:xfrm>
            </p:grpSpPr>
            <p:sp>
              <p:nvSpPr>
                <p:cNvPr id="135" name="燕尾形 134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燕尾形 135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燕尾形 136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燕尾形 137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燕尾形 138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燕尾形 139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燕尾形 140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燕尾形 141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燕尾形 142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燕尾形 143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燕尾形 144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燕尾形 145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燕尾形 146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燕尾形 147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燕尾形 148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燕尾形 149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燕尾形 150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燕尾形 151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燕尾形 152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燕尾形 153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燕尾形 154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燕尾形 155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燕尾形 156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燕尾形 157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0" name="组合 109"/>
              <p:cNvGrpSpPr/>
              <p:nvPr/>
            </p:nvGrpSpPr>
            <p:grpSpPr>
              <a:xfrm>
                <a:off x="-86487" y="594208"/>
                <a:ext cx="12545407" cy="610524"/>
                <a:chOff x="5116333" y="0"/>
                <a:chExt cx="12545407" cy="610524"/>
              </a:xfrm>
              <a:solidFill>
                <a:schemeClr val="bg1">
                  <a:lumMod val="95000"/>
                  <a:alpha val="75000"/>
                </a:schemeClr>
              </a:solidFill>
            </p:grpSpPr>
            <p:sp>
              <p:nvSpPr>
                <p:cNvPr id="111" name="燕尾形 110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燕尾形 111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燕尾形 112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燕尾形 113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燕尾形 114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燕尾形 115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燕尾形 116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燕尾形 117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燕尾形 118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燕尾形 119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燕尾形 120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燕尾形 121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燕尾形 122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燕尾形 123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燕尾形 124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燕尾形 125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燕尾形 126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燕尾形 127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燕尾形 128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燕尾形 129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燕尾形 130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燕尾形 131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燕尾形 132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燕尾形 133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" name="组合 6"/>
            <p:cNvGrpSpPr/>
            <p:nvPr/>
          </p:nvGrpSpPr>
          <p:grpSpPr>
            <a:xfrm>
              <a:off x="-86487" y="4763031"/>
              <a:ext cx="12545407" cy="1205289"/>
              <a:chOff x="-86487" y="-557"/>
              <a:chExt cx="12545407" cy="1205289"/>
            </a:xfrm>
          </p:grpSpPr>
          <p:grpSp>
            <p:nvGrpSpPr>
              <p:cNvPr id="59" name="组合 58"/>
              <p:cNvGrpSpPr/>
              <p:nvPr/>
            </p:nvGrpSpPr>
            <p:grpSpPr>
              <a:xfrm>
                <a:off x="-86487" y="-557"/>
                <a:ext cx="12545407" cy="610524"/>
                <a:chOff x="5116333" y="0"/>
                <a:chExt cx="12545407" cy="610524"/>
              </a:xfrm>
            </p:grpSpPr>
            <p:sp>
              <p:nvSpPr>
                <p:cNvPr id="85" name="燕尾形 84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燕尾形 85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燕尾形 86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燕尾形 87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燕尾形 88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燕尾形 89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燕尾形 90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燕尾形 91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燕尾形 92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燕尾形 93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燕尾形 94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燕尾形 95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燕尾形 96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燕尾形 97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燕尾形 98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燕尾形 99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燕尾形 100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燕尾形 101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燕尾形 102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燕尾形 103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燕尾形 104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燕尾形 105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燕尾形 106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燕尾形 107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0" name="组合 59"/>
              <p:cNvGrpSpPr/>
              <p:nvPr/>
            </p:nvGrpSpPr>
            <p:grpSpPr>
              <a:xfrm>
                <a:off x="-86487" y="594208"/>
                <a:ext cx="12545407" cy="610524"/>
                <a:chOff x="5116333" y="0"/>
                <a:chExt cx="12545407" cy="610524"/>
              </a:xfrm>
              <a:solidFill>
                <a:schemeClr val="bg1">
                  <a:lumMod val="95000"/>
                  <a:alpha val="75000"/>
                </a:schemeClr>
              </a:solidFill>
            </p:grpSpPr>
            <p:sp>
              <p:nvSpPr>
                <p:cNvPr id="61" name="燕尾形 60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燕尾形 61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燕尾形 62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燕尾形 63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燕尾形 64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燕尾形 65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燕尾形 66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燕尾形 67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燕尾形 68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燕尾形 69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燕尾形 70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燕尾形 71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燕尾形 72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燕尾形 73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燕尾形 74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燕尾形 75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燕尾形 76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燕尾形 77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燕尾形 78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燕尾形 79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燕尾形 80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燕尾形 81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燕尾形 82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燕尾形 83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" name="组合 7"/>
            <p:cNvGrpSpPr/>
            <p:nvPr/>
          </p:nvGrpSpPr>
          <p:grpSpPr>
            <a:xfrm>
              <a:off x="-86487" y="5953928"/>
              <a:ext cx="12545407" cy="1205289"/>
              <a:chOff x="-86487" y="-557"/>
              <a:chExt cx="12545407" cy="1205289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-86487" y="-557"/>
                <a:ext cx="12545407" cy="610524"/>
                <a:chOff x="5116333" y="0"/>
                <a:chExt cx="12545407" cy="610524"/>
              </a:xfrm>
            </p:grpSpPr>
            <p:sp>
              <p:nvSpPr>
                <p:cNvPr id="35" name="燕尾形 34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燕尾形 35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燕尾形 36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燕尾形 37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燕尾形 38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燕尾形 39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燕尾形 40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燕尾形 41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燕尾形 42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燕尾形 43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燕尾形 44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燕尾形 45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燕尾形 46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燕尾形 47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燕尾形 48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燕尾形 49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燕尾形 50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燕尾形 51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燕尾形 52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燕尾形 53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燕尾形 54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燕尾形 55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燕尾形 56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燕尾形 57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-86487" y="594208"/>
                <a:ext cx="12545407" cy="610524"/>
                <a:chOff x="5116333" y="0"/>
                <a:chExt cx="12545407" cy="610524"/>
              </a:xfrm>
              <a:solidFill>
                <a:schemeClr val="bg1">
                  <a:lumMod val="95000"/>
                  <a:alpha val="75000"/>
                </a:schemeClr>
              </a:solidFill>
            </p:grpSpPr>
            <p:sp>
              <p:nvSpPr>
                <p:cNvPr id="11" name="燕尾形 10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燕尾形 11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燕尾形 12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燕尾形 13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燕尾形 14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燕尾形 15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燕尾形 16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燕尾形 17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燕尾形 18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燕尾形 19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燕尾形 20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燕尾形 21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燕尾形 22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燕尾形 23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燕尾形 24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燕尾形 25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燕尾形 26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燕尾形 27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燕尾形 28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燕尾形 29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燕尾形 30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燕尾形 31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燕尾形 32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燕尾形 33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6324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43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圆角矩形 369"/>
          <p:cNvSpPr/>
          <p:nvPr/>
        </p:nvSpPr>
        <p:spPr>
          <a:xfrm>
            <a:off x="1219200" y="1358900"/>
            <a:ext cx="9613900" cy="3721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2A3246"/>
            </a:solidFill>
          </a:ln>
          <a:effectLst>
            <a:outerShdw blurRad="4191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348399" y="2560429"/>
            <a:ext cx="7916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An enhanced genetic approach to optimizing auto-reply accuracy of an e-learning system</a:t>
            </a:r>
            <a:endParaRPr lang="zh-CN" altLang="en-US" sz="3600" dirty="0">
              <a:solidFill>
                <a:srgbClr val="2A32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H" panose="00020600040101010101" pitchFamily="18" charset="-122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348399" y="1795184"/>
            <a:ext cx="79420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BA8F2D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rPr>
              <a:t>Evolutionary Computation</a:t>
            </a:r>
            <a:endParaRPr lang="zh-CN" altLang="en-US" sz="4400" dirty="0">
              <a:solidFill>
                <a:srgbClr val="BA8F2D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4807395" y="4300438"/>
            <a:ext cx="1138577" cy="249197"/>
          </a:xfrm>
          <a:prstGeom prst="roundRect">
            <a:avLst/>
          </a:prstGeom>
          <a:solidFill>
            <a:srgbClr val="2A3246"/>
          </a:solidFill>
          <a:ln>
            <a:noFill/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effectLst>
                  <a:outerShdw blurRad="12700" dist="12700" dir="2700000" algn="tl">
                    <a:srgbClr val="000000">
                      <a:alpha val="20000"/>
                    </a:srgbClr>
                  </a:outerShdw>
                </a:effectLst>
                <a:cs typeface="+mn-ea"/>
                <a:sym typeface="+mn-lt"/>
              </a:rPr>
              <a:t>Cara</a:t>
            </a:r>
            <a:endParaRPr lang="zh-CN" altLang="en-US" sz="1100" dirty="0">
              <a:effectLst>
                <a:outerShdw blurRad="12700" dist="12700" dir="2700000" algn="tl">
                  <a:srgbClr val="000000">
                    <a:alpha val="2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179559" y="4300438"/>
            <a:ext cx="1266727" cy="249197"/>
          </a:xfrm>
          <a:prstGeom prst="roundRect">
            <a:avLst/>
          </a:prstGeom>
          <a:noFill/>
          <a:ln>
            <a:solidFill>
              <a:srgbClr val="BA8F2D"/>
            </a:solidFill>
          </a:ln>
          <a:effectLst>
            <a:outerShdw blurRad="1016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2A3246"/>
                </a:solidFill>
                <a:cs typeface="+mn-ea"/>
                <a:sym typeface="+mn-lt"/>
              </a:rPr>
              <a:t>10890021</a:t>
            </a:r>
            <a:endParaRPr lang="zh-CN" altLang="en-US" sz="1100" dirty="0">
              <a:solidFill>
                <a:srgbClr val="2A3246"/>
              </a:solidFill>
              <a:cs typeface="+mn-ea"/>
              <a:sym typeface="+mn-lt"/>
            </a:endParaRPr>
          </a:p>
        </p:txBody>
      </p:sp>
      <p:sp>
        <p:nvSpPr>
          <p:cNvPr id="371" name="L 形 370"/>
          <p:cNvSpPr/>
          <p:nvPr/>
        </p:nvSpPr>
        <p:spPr>
          <a:xfrm rot="5400000">
            <a:off x="1131533" y="1265242"/>
            <a:ext cx="914400" cy="914400"/>
          </a:xfrm>
          <a:prstGeom prst="corner">
            <a:avLst>
              <a:gd name="adj1" fmla="val 9723"/>
              <a:gd name="adj2" fmla="val 8680"/>
            </a:avLst>
          </a:prstGeom>
          <a:solidFill>
            <a:srgbClr val="2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2" name="L 形 371"/>
          <p:cNvSpPr/>
          <p:nvPr/>
        </p:nvSpPr>
        <p:spPr>
          <a:xfrm rot="10800000">
            <a:off x="9992726" y="1265242"/>
            <a:ext cx="914400" cy="914400"/>
          </a:xfrm>
          <a:prstGeom prst="corner">
            <a:avLst>
              <a:gd name="adj1" fmla="val 9723"/>
              <a:gd name="adj2" fmla="val 8680"/>
            </a:avLst>
          </a:prstGeom>
          <a:solidFill>
            <a:srgbClr val="2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5" name="组合 374"/>
          <p:cNvGrpSpPr/>
          <p:nvPr/>
        </p:nvGrpSpPr>
        <p:grpSpPr>
          <a:xfrm rot="10800000">
            <a:off x="1131533" y="4259258"/>
            <a:ext cx="9786351" cy="914400"/>
            <a:chOff x="1120775" y="4576758"/>
            <a:chExt cx="9786351" cy="914400"/>
          </a:xfrm>
        </p:grpSpPr>
        <p:sp>
          <p:nvSpPr>
            <p:cNvPr id="373" name="L 形 372"/>
            <p:cNvSpPr/>
            <p:nvPr/>
          </p:nvSpPr>
          <p:spPr>
            <a:xfrm rot="5400000">
              <a:off x="1120775" y="4576758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L 形 373"/>
            <p:cNvSpPr/>
            <p:nvPr/>
          </p:nvSpPr>
          <p:spPr>
            <a:xfrm rot="10800000">
              <a:off x="9992726" y="4576758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9" name="组合 378"/>
          <p:cNvGrpSpPr/>
          <p:nvPr/>
        </p:nvGrpSpPr>
        <p:grpSpPr>
          <a:xfrm>
            <a:off x="402060" y="469900"/>
            <a:ext cx="11147425" cy="5516558"/>
            <a:chOff x="402060" y="469900"/>
            <a:chExt cx="11147425" cy="5516558"/>
          </a:xfrm>
        </p:grpSpPr>
        <p:cxnSp>
          <p:nvCxnSpPr>
            <p:cNvPr id="377" name="直接连接符 376"/>
            <p:cNvCxnSpPr/>
            <p:nvPr/>
          </p:nvCxnSpPr>
          <p:spPr>
            <a:xfrm flipH="1">
              <a:off x="10939885" y="469900"/>
              <a:ext cx="609600" cy="698500"/>
            </a:xfrm>
            <a:prstGeom prst="line">
              <a:avLst/>
            </a:prstGeom>
            <a:ln>
              <a:gradFill>
                <a:gsLst>
                  <a:gs pos="0">
                    <a:srgbClr val="BA8F2D">
                      <a:alpha val="0"/>
                    </a:srgbClr>
                  </a:gs>
                  <a:gs pos="100000">
                    <a:srgbClr val="2A324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/>
            <p:nvPr/>
          </p:nvCxnSpPr>
          <p:spPr>
            <a:xfrm flipH="1">
              <a:off x="402060" y="5287958"/>
              <a:ext cx="609600" cy="698500"/>
            </a:xfrm>
            <a:prstGeom prst="line">
              <a:avLst/>
            </a:prstGeom>
            <a:ln>
              <a:gradFill>
                <a:gsLst>
                  <a:gs pos="100000">
                    <a:srgbClr val="BA8F2D">
                      <a:alpha val="0"/>
                    </a:srgbClr>
                  </a:gs>
                  <a:gs pos="0">
                    <a:srgbClr val="2A324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0" name="组合 379"/>
          <p:cNvGrpSpPr/>
          <p:nvPr/>
        </p:nvGrpSpPr>
        <p:grpSpPr>
          <a:xfrm rot="10800000" flipH="1">
            <a:off x="402059" y="469900"/>
            <a:ext cx="11147426" cy="5516558"/>
            <a:chOff x="402060" y="469900"/>
            <a:chExt cx="11147425" cy="5516558"/>
          </a:xfrm>
        </p:grpSpPr>
        <p:cxnSp>
          <p:nvCxnSpPr>
            <p:cNvPr id="381" name="直接连接符 380"/>
            <p:cNvCxnSpPr/>
            <p:nvPr/>
          </p:nvCxnSpPr>
          <p:spPr>
            <a:xfrm flipH="1">
              <a:off x="10939885" y="469900"/>
              <a:ext cx="609600" cy="698500"/>
            </a:xfrm>
            <a:prstGeom prst="line">
              <a:avLst/>
            </a:prstGeom>
            <a:ln>
              <a:gradFill>
                <a:gsLst>
                  <a:gs pos="0">
                    <a:srgbClr val="BA8F2D">
                      <a:alpha val="0"/>
                    </a:srgbClr>
                  </a:gs>
                  <a:gs pos="100000">
                    <a:srgbClr val="2A324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 flipH="1">
              <a:off x="402060" y="5287958"/>
              <a:ext cx="609600" cy="698500"/>
            </a:xfrm>
            <a:prstGeom prst="line">
              <a:avLst/>
            </a:prstGeom>
            <a:ln>
              <a:gradFill>
                <a:gsLst>
                  <a:gs pos="100000">
                    <a:srgbClr val="BA8F2D">
                      <a:alpha val="0"/>
                    </a:srgbClr>
                  </a:gs>
                  <a:gs pos="0">
                    <a:srgbClr val="2A324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440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8" grpId="0" animBg="1"/>
      <p:bldP spid="3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íṡľíḍè-Arrow: Chevron 31"/>
          <p:cNvSpPr/>
          <p:nvPr/>
        </p:nvSpPr>
        <p:spPr>
          <a:xfrm>
            <a:off x="4371761" y="1874926"/>
            <a:ext cx="1644838" cy="728658"/>
          </a:xfrm>
          <a:prstGeom prst="chevron">
            <a:avLst>
              <a:gd name="adj" fmla="val 41391"/>
            </a:avLst>
          </a:prstGeom>
          <a:solidFill>
            <a:srgbClr val="2A3246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3" dirty="0">
              <a:cs typeface="+mn-ea"/>
              <a:sym typeface="+mn-lt"/>
            </a:endParaRPr>
          </a:p>
        </p:txBody>
      </p:sp>
      <p:sp>
        <p:nvSpPr>
          <p:cNvPr id="11" name="íṡľíḍè-Arrow: Chevron 37"/>
          <p:cNvSpPr/>
          <p:nvPr/>
        </p:nvSpPr>
        <p:spPr>
          <a:xfrm>
            <a:off x="1586131" y="1874926"/>
            <a:ext cx="3092261" cy="728658"/>
          </a:xfrm>
          <a:prstGeom prst="chevron">
            <a:avLst>
              <a:gd name="adj" fmla="val 4139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3" dirty="0">
              <a:cs typeface="+mn-ea"/>
              <a:sym typeface="+mn-lt"/>
            </a:endParaRPr>
          </a:p>
        </p:txBody>
      </p:sp>
      <p:sp>
        <p:nvSpPr>
          <p:cNvPr id="16" name="íṡľíḍè-Arrow: Chevron 31"/>
          <p:cNvSpPr/>
          <p:nvPr/>
        </p:nvSpPr>
        <p:spPr>
          <a:xfrm>
            <a:off x="4371761" y="3123217"/>
            <a:ext cx="1644838" cy="728658"/>
          </a:xfrm>
          <a:prstGeom prst="chevron">
            <a:avLst>
              <a:gd name="adj" fmla="val 41391"/>
            </a:avLst>
          </a:prstGeom>
          <a:solidFill>
            <a:srgbClr val="BA8F2D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3" dirty="0">
              <a:cs typeface="+mn-ea"/>
              <a:sym typeface="+mn-lt"/>
            </a:endParaRPr>
          </a:p>
        </p:txBody>
      </p:sp>
      <p:sp>
        <p:nvSpPr>
          <p:cNvPr id="17" name="íṡľíḍè-Arrow: Chevron 37"/>
          <p:cNvSpPr/>
          <p:nvPr/>
        </p:nvSpPr>
        <p:spPr>
          <a:xfrm>
            <a:off x="1586131" y="3123217"/>
            <a:ext cx="3092261" cy="728658"/>
          </a:xfrm>
          <a:prstGeom prst="chevron">
            <a:avLst>
              <a:gd name="adj" fmla="val 4139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3" dirty="0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41457" y="3123217"/>
            <a:ext cx="2734116" cy="6707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8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Genetic approach: initial population of chromosomes. Each chromosome is a candidate keyword weight matrix. One uses TF·IDF model values, others random [0.0, 1.0].</a:t>
            </a:r>
            <a:endParaRPr lang="zh-CN" altLang="en-US" sz="8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íṡľíḍè-Arrow: Chevron 31"/>
          <p:cNvSpPr/>
          <p:nvPr/>
        </p:nvSpPr>
        <p:spPr>
          <a:xfrm>
            <a:off x="4371761" y="4371508"/>
            <a:ext cx="1644838" cy="728658"/>
          </a:xfrm>
          <a:prstGeom prst="chevron">
            <a:avLst>
              <a:gd name="adj" fmla="val 41391"/>
            </a:avLst>
          </a:prstGeom>
          <a:solidFill>
            <a:srgbClr val="2A3246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3" dirty="0">
              <a:cs typeface="+mn-ea"/>
              <a:sym typeface="+mn-lt"/>
            </a:endParaRPr>
          </a:p>
        </p:txBody>
      </p:sp>
      <p:sp>
        <p:nvSpPr>
          <p:cNvPr id="23" name="íṡľíḍè-Arrow: Chevron 37"/>
          <p:cNvSpPr/>
          <p:nvPr/>
        </p:nvSpPr>
        <p:spPr>
          <a:xfrm>
            <a:off x="1586131" y="4371508"/>
            <a:ext cx="3092261" cy="728658"/>
          </a:xfrm>
          <a:prstGeom prst="chevron">
            <a:avLst>
              <a:gd name="adj" fmla="val 4139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3" dirty="0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12806" y="4458527"/>
            <a:ext cx="2580037" cy="49795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Evaluate</a:t>
            </a:r>
            <a:r>
              <a:rPr lang="en-US" sz="2400" b="1" dirty="0"/>
              <a:t>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fitness</a:t>
            </a:r>
            <a:r>
              <a:rPr lang="en-US" sz="2400" b="1" dirty="0"/>
              <a:t>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</a:rPr>
              <a:t>using</a:t>
            </a:r>
            <a:r>
              <a:rPr lang="en-US" sz="2400" b="1" dirty="0"/>
              <a:t> 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íṡľíḍè-Arrow: Chevron 31"/>
          <p:cNvSpPr/>
          <p:nvPr/>
        </p:nvSpPr>
        <p:spPr>
          <a:xfrm>
            <a:off x="9030798" y="1874926"/>
            <a:ext cx="1644838" cy="728658"/>
          </a:xfrm>
          <a:prstGeom prst="chevron">
            <a:avLst>
              <a:gd name="adj" fmla="val 41391"/>
            </a:avLst>
          </a:prstGeom>
          <a:solidFill>
            <a:srgbClr val="BA8F2D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3" dirty="0">
              <a:cs typeface="+mn-ea"/>
              <a:sym typeface="+mn-lt"/>
            </a:endParaRPr>
          </a:p>
        </p:txBody>
      </p:sp>
      <p:sp>
        <p:nvSpPr>
          <p:cNvPr id="29" name="íṡľíḍè-Arrow: Chevron 37"/>
          <p:cNvSpPr/>
          <p:nvPr/>
        </p:nvSpPr>
        <p:spPr>
          <a:xfrm>
            <a:off x="6245168" y="1874926"/>
            <a:ext cx="3092261" cy="728658"/>
          </a:xfrm>
          <a:prstGeom prst="chevron">
            <a:avLst>
              <a:gd name="adj" fmla="val 4139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3" dirty="0"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89738" y="1980882"/>
            <a:ext cx="2534871" cy="5167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Use roulette wheel selection for next population.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íṡľíḍè-Arrow: Chevron 31"/>
          <p:cNvSpPr/>
          <p:nvPr/>
        </p:nvSpPr>
        <p:spPr>
          <a:xfrm>
            <a:off x="9030798" y="3123217"/>
            <a:ext cx="1644838" cy="728658"/>
          </a:xfrm>
          <a:prstGeom prst="chevron">
            <a:avLst>
              <a:gd name="adj" fmla="val 41391"/>
            </a:avLst>
          </a:prstGeom>
          <a:solidFill>
            <a:srgbClr val="2A3246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3" dirty="0">
              <a:cs typeface="+mn-ea"/>
              <a:sym typeface="+mn-lt"/>
            </a:endParaRPr>
          </a:p>
        </p:txBody>
      </p:sp>
      <p:sp>
        <p:nvSpPr>
          <p:cNvPr id="39" name="íṡľíḍè-Arrow: Chevron 37"/>
          <p:cNvSpPr/>
          <p:nvPr/>
        </p:nvSpPr>
        <p:spPr>
          <a:xfrm>
            <a:off x="6245168" y="3123217"/>
            <a:ext cx="3092261" cy="728658"/>
          </a:xfrm>
          <a:prstGeom prst="chevron">
            <a:avLst>
              <a:gd name="adj" fmla="val 4139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3" dirty="0"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655289" y="3216520"/>
            <a:ext cx="2248526" cy="5167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Use two-point crossover for offspring.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íṡľíḍè-Arrow: Chevron 31"/>
          <p:cNvSpPr/>
          <p:nvPr/>
        </p:nvSpPr>
        <p:spPr>
          <a:xfrm>
            <a:off x="9030798" y="4371508"/>
            <a:ext cx="1644838" cy="728658"/>
          </a:xfrm>
          <a:prstGeom prst="chevron">
            <a:avLst>
              <a:gd name="adj" fmla="val 41391"/>
            </a:avLst>
          </a:prstGeom>
          <a:solidFill>
            <a:srgbClr val="BA8F2D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3" dirty="0">
              <a:cs typeface="+mn-ea"/>
              <a:sym typeface="+mn-lt"/>
            </a:endParaRPr>
          </a:p>
        </p:txBody>
      </p:sp>
      <p:sp>
        <p:nvSpPr>
          <p:cNvPr id="46" name="íṡľíḍè-Arrow: Chevron 37"/>
          <p:cNvSpPr/>
          <p:nvPr/>
        </p:nvSpPr>
        <p:spPr>
          <a:xfrm>
            <a:off x="6245168" y="4371508"/>
            <a:ext cx="3092261" cy="728658"/>
          </a:xfrm>
          <a:prstGeom prst="chevron">
            <a:avLst>
              <a:gd name="adj" fmla="val 4139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3" dirty="0"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655289" y="4477464"/>
            <a:ext cx="2341338" cy="5167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Introduce new genes through mutation.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TextBox 26"/>
          <p:cNvSpPr txBox="1"/>
          <p:nvPr/>
        </p:nvSpPr>
        <p:spPr>
          <a:xfrm>
            <a:off x="4821412" y="2082093"/>
            <a:ext cx="89599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Step 1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9" name="TextBox 26"/>
          <p:cNvSpPr txBox="1"/>
          <p:nvPr/>
        </p:nvSpPr>
        <p:spPr>
          <a:xfrm>
            <a:off x="4804142" y="3333657"/>
            <a:ext cx="10007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Step 2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0" name="TextBox 26"/>
          <p:cNvSpPr txBox="1"/>
          <p:nvPr/>
        </p:nvSpPr>
        <p:spPr>
          <a:xfrm>
            <a:off x="4821412" y="4635902"/>
            <a:ext cx="10007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Step 3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1" name="TextBox 26"/>
          <p:cNvSpPr txBox="1"/>
          <p:nvPr/>
        </p:nvSpPr>
        <p:spPr>
          <a:xfrm>
            <a:off x="9507102" y="2082093"/>
            <a:ext cx="95555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Step 4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2" name="TextBox 26"/>
          <p:cNvSpPr txBox="1"/>
          <p:nvPr/>
        </p:nvSpPr>
        <p:spPr>
          <a:xfrm>
            <a:off x="9507102" y="3326531"/>
            <a:ext cx="88818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Step 5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3" name="TextBox 26"/>
          <p:cNvSpPr txBox="1"/>
          <p:nvPr/>
        </p:nvSpPr>
        <p:spPr>
          <a:xfrm>
            <a:off x="9507102" y="4570968"/>
            <a:ext cx="95555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Step 6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4" name="TextBox 39"/>
          <p:cNvSpPr txBox="1"/>
          <p:nvPr/>
        </p:nvSpPr>
        <p:spPr>
          <a:xfrm>
            <a:off x="3044404" y="856251"/>
            <a:ext cx="5944390" cy="9134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Enhanced genetic approach to optimizing the weights of keywords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1127626" y="1362241"/>
            <a:ext cx="163560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9190160" y="1294864"/>
            <a:ext cx="163560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íṡľíḍè-Arrow: Chevron 31">
            <a:extLst>
              <a:ext uri="{FF2B5EF4-FFF2-40B4-BE49-F238E27FC236}">
                <a16:creationId xmlns:a16="http://schemas.microsoft.com/office/drawing/2014/main" id="{6446D763-5176-3AB2-8A14-31FF677A0CD7}"/>
              </a:ext>
            </a:extLst>
          </p:cNvPr>
          <p:cNvSpPr/>
          <p:nvPr/>
        </p:nvSpPr>
        <p:spPr>
          <a:xfrm>
            <a:off x="6689460" y="5563136"/>
            <a:ext cx="1644838" cy="728658"/>
          </a:xfrm>
          <a:prstGeom prst="chevron">
            <a:avLst>
              <a:gd name="adj" fmla="val 41391"/>
            </a:avLst>
          </a:prstGeom>
          <a:solidFill>
            <a:srgbClr val="2A3246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3" dirty="0">
              <a:cs typeface="+mn-ea"/>
              <a:sym typeface="+mn-lt"/>
            </a:endParaRPr>
          </a:p>
        </p:txBody>
      </p:sp>
      <p:sp>
        <p:nvSpPr>
          <p:cNvPr id="7" name="íṡľíḍè-Arrow: Chevron 37">
            <a:extLst>
              <a:ext uri="{FF2B5EF4-FFF2-40B4-BE49-F238E27FC236}">
                <a16:creationId xmlns:a16="http://schemas.microsoft.com/office/drawing/2014/main" id="{C726E283-36F6-CEF5-5DE7-5C097A00002F}"/>
              </a:ext>
            </a:extLst>
          </p:cNvPr>
          <p:cNvSpPr/>
          <p:nvPr/>
        </p:nvSpPr>
        <p:spPr>
          <a:xfrm>
            <a:off x="3903830" y="5563136"/>
            <a:ext cx="3092261" cy="728658"/>
          </a:xfrm>
          <a:prstGeom prst="chevron">
            <a:avLst>
              <a:gd name="adj" fmla="val 4139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353" dirty="0"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67424A-D1DB-8D39-C60A-BFDDB6AA9557}"/>
              </a:ext>
            </a:extLst>
          </p:cNvPr>
          <p:cNvSpPr/>
          <p:nvPr/>
        </p:nvSpPr>
        <p:spPr>
          <a:xfrm>
            <a:off x="4158875" y="5597420"/>
            <a:ext cx="2687331" cy="68454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1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Repeat Steps 3-6 until reaching a specified number of generations or a predefined fitness threshold.</a:t>
            </a:r>
            <a:endParaRPr lang="zh-CN" altLang="en-US" sz="11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TextBox 26">
            <a:extLst>
              <a:ext uri="{FF2B5EF4-FFF2-40B4-BE49-F238E27FC236}">
                <a16:creationId xmlns:a16="http://schemas.microsoft.com/office/drawing/2014/main" id="{B96C4569-EE8A-0742-2F6E-378DC48CED5A}"/>
              </a:ext>
            </a:extLst>
          </p:cNvPr>
          <p:cNvSpPr txBox="1"/>
          <p:nvPr/>
        </p:nvSpPr>
        <p:spPr>
          <a:xfrm>
            <a:off x="7139111" y="5762596"/>
            <a:ext cx="83060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Step 7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85CDCCF-D728-BBA4-DA72-4B7CD3C7D4E5}"/>
              </a:ext>
            </a:extLst>
          </p:cNvPr>
          <p:cNvSpPr/>
          <p:nvPr/>
        </p:nvSpPr>
        <p:spPr>
          <a:xfrm>
            <a:off x="2028400" y="1986954"/>
            <a:ext cx="2717039" cy="51674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Segment n training questions, construct keyword vector</a:t>
            </a:r>
          </a:p>
        </p:txBody>
      </p:sp>
    </p:spTree>
    <p:extLst>
      <p:ext uri="{BB962C8B-B14F-4D97-AF65-F5344CB8AC3E}">
        <p14:creationId xmlns:p14="http://schemas.microsoft.com/office/powerpoint/2010/main" val="38998028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7" grpId="0" animBg="1"/>
      <p:bldP spid="15" grpId="0"/>
      <p:bldP spid="22" grpId="0" animBg="1"/>
      <p:bldP spid="23" grpId="0" animBg="1"/>
      <p:bldP spid="21" grpId="0"/>
      <p:bldP spid="28" grpId="0" animBg="1"/>
      <p:bldP spid="29" grpId="0" animBg="1"/>
      <p:bldP spid="27" grpId="0"/>
      <p:bldP spid="38" grpId="0" animBg="1"/>
      <p:bldP spid="39" grpId="0" animBg="1"/>
      <p:bldP spid="37" grpId="0"/>
      <p:bldP spid="45" grpId="0" animBg="1"/>
      <p:bldP spid="46" grpId="0" animBg="1"/>
      <p:bldP spid="44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6" grpId="0" animBg="1"/>
      <p:bldP spid="7" grpId="0" animBg="1"/>
      <p:bldP spid="8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39"/>
          <p:cNvSpPr txBox="1"/>
          <p:nvPr/>
        </p:nvSpPr>
        <p:spPr>
          <a:xfrm>
            <a:off x="3044404" y="1005970"/>
            <a:ext cx="5944390" cy="57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Example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1127626" y="1362241"/>
            <a:ext cx="163560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9190160" y="1294864"/>
            <a:ext cx="163560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8D49548A-20C0-3535-35A2-0EDCA0FF6A97}"/>
              </a:ext>
            </a:extLst>
          </p:cNvPr>
          <p:cNvSpPr txBox="1"/>
          <p:nvPr/>
        </p:nvSpPr>
        <p:spPr>
          <a:xfrm>
            <a:off x="1171051" y="1900791"/>
            <a:ext cx="8675594" cy="1439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Q1 = ‘‘What is constructive knowledge?’’ </a:t>
            </a:r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Q2 = ‘‘What are the properties of procedural knowledge?’’ </a:t>
            </a:r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Q3 = ‘‘What is strategic knowledge?’’</a:t>
            </a:r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Q4 = ‘‘What is semantic knowledge from the learner’s point of view?’’ </a:t>
            </a:r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Q5 = ‘‘What are the four categories of knowledge classified based on the learner’s point of view?’’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1EF1D6A-6938-6C15-6BF7-261ACF22602B}"/>
              </a:ext>
            </a:extLst>
          </p:cNvPr>
          <p:cNvSpPr txBox="1"/>
          <p:nvPr/>
        </p:nvSpPr>
        <p:spPr>
          <a:xfrm>
            <a:off x="1171051" y="3656999"/>
            <a:ext cx="958916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D1 = ‘‘The constructive knowledge indicates what kind of knowledge has been derived and accumulated via interactions among other people and this knowledge is classified based on the learner’s point of view.’’ </a:t>
            </a:r>
          </a:p>
          <a:p>
            <a:r>
              <a:rPr lang="en-US" sz="1400" b="1" dirty="0"/>
              <a:t>D2 = ‘‘Procedural knowledge indicates a set of step-by-step operations that follow a specified sequence to achieve the goal.’’ </a:t>
            </a:r>
          </a:p>
          <a:p>
            <a:r>
              <a:rPr lang="en-US" sz="1400" b="1" dirty="0"/>
              <a:t>D3 = ‘‘Strategic knowledge is the knowledge derived and accumulated via a series of learning activities.’’ </a:t>
            </a:r>
          </a:p>
          <a:p>
            <a:r>
              <a:rPr lang="en-US" sz="1400" b="1" dirty="0"/>
              <a:t>D4 = ‘‘Semantic knowledge is the knowledge obtained via the analysis of the meanings in the context.’’ </a:t>
            </a:r>
          </a:p>
          <a:p>
            <a:r>
              <a:rPr lang="en-US" sz="1400" b="1" dirty="0"/>
              <a:t>D5 = ‘‘From the learner’s point of view, there are four categories of knowledge, that is, constructive knowledge, procedural knowledge, strategic knowledge and semantic knowledge.’’ </a:t>
            </a:r>
          </a:p>
        </p:txBody>
      </p:sp>
      <p:cxnSp>
        <p:nvCxnSpPr>
          <p:cNvPr id="7" name="直接连接符 9">
            <a:extLst>
              <a:ext uri="{FF2B5EF4-FFF2-40B4-BE49-F238E27FC236}">
                <a16:creationId xmlns:a16="http://schemas.microsoft.com/office/drawing/2014/main" id="{3C60AB55-595C-7813-CEAF-9D0A2798BDC3}"/>
              </a:ext>
            </a:extLst>
          </p:cNvPr>
          <p:cNvCxnSpPr>
            <a:cxnSpLocks/>
          </p:cNvCxnSpPr>
          <p:nvPr/>
        </p:nvCxnSpPr>
        <p:spPr>
          <a:xfrm>
            <a:off x="1127626" y="3429000"/>
            <a:ext cx="9412037" cy="0"/>
          </a:xfrm>
          <a:prstGeom prst="line">
            <a:avLst/>
          </a:prstGeom>
          <a:ln w="34925">
            <a:solidFill>
              <a:schemeClr val="bg1">
                <a:lumMod val="75000"/>
              </a:schemeClr>
            </a:solidFill>
          </a:ln>
          <a:effectLst>
            <a:outerShdw blurRad="254000" dist="635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011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4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39"/>
          <p:cNvSpPr txBox="1"/>
          <p:nvPr/>
        </p:nvSpPr>
        <p:spPr>
          <a:xfrm>
            <a:off x="3044404" y="1005970"/>
            <a:ext cx="5944390" cy="57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Example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1127626" y="1362241"/>
            <a:ext cx="163560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9190160" y="1294864"/>
            <a:ext cx="163560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41EE81E0-1527-350E-2664-9D805C582BA3}"/>
              </a:ext>
            </a:extLst>
          </p:cNvPr>
          <p:cNvSpPr txBox="1"/>
          <p:nvPr/>
        </p:nvSpPr>
        <p:spPr>
          <a:xfrm>
            <a:off x="1308643" y="1489065"/>
            <a:ext cx="993366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K(Q1) = {constructive, knowledge}</a:t>
            </a:r>
          </a:p>
          <a:p>
            <a:r>
              <a:rPr lang="en-US" sz="1600" b="1" dirty="0"/>
              <a:t>K(Q2) = {property, procedural, knowledge}</a:t>
            </a:r>
          </a:p>
          <a:p>
            <a:r>
              <a:rPr lang="en-US" sz="1600" b="1" dirty="0"/>
              <a:t>K(Q3) = {strategic, knowledge}</a:t>
            </a:r>
          </a:p>
          <a:p>
            <a:r>
              <a:rPr lang="en-US" sz="1600" b="1" dirty="0"/>
              <a:t>K(Q4) = {semantic, knowledge, learner}</a:t>
            </a:r>
          </a:p>
          <a:p>
            <a:r>
              <a:rPr lang="en-US" sz="1600" b="1" dirty="0"/>
              <a:t>K(Q5) = {knowledge, learner, category}</a:t>
            </a:r>
          </a:p>
          <a:p>
            <a:r>
              <a:rPr lang="en-US" sz="1600" b="1" dirty="0"/>
              <a:t>K(D1) = {constructive, knowledge, learner}</a:t>
            </a:r>
          </a:p>
          <a:p>
            <a:r>
              <a:rPr lang="en-US" sz="1600" b="1" dirty="0"/>
              <a:t>K(D2) = {procedural, knowledge}</a:t>
            </a:r>
          </a:p>
          <a:p>
            <a:r>
              <a:rPr lang="en-US" sz="1600" b="1" dirty="0"/>
              <a:t>K(D3) = {Strategic, knowledge, activity}</a:t>
            </a:r>
          </a:p>
          <a:p>
            <a:r>
              <a:rPr lang="en-US" sz="1600" b="1" dirty="0"/>
              <a:t>K(D4) = {Semantic, knowledge, analysis} </a:t>
            </a:r>
          </a:p>
          <a:p>
            <a:r>
              <a:rPr lang="en-US" sz="1600" b="1" dirty="0"/>
              <a:t>K(D5) = {learner, category, knowledge, constructive, procedural, strategic, semantic}.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070F4E8-D7C7-C1F8-9CED-14AF9AB06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643" y="4043610"/>
            <a:ext cx="8062534" cy="226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68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39"/>
          <p:cNvSpPr txBox="1"/>
          <p:nvPr/>
        </p:nvSpPr>
        <p:spPr>
          <a:xfrm>
            <a:off x="3044404" y="1005970"/>
            <a:ext cx="5944390" cy="57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Example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1127626" y="1362241"/>
            <a:ext cx="163560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9190160" y="1294864"/>
            <a:ext cx="163560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>
            <a:extLst>
              <a:ext uri="{FF2B5EF4-FFF2-40B4-BE49-F238E27FC236}">
                <a16:creationId xmlns:a16="http://schemas.microsoft.com/office/drawing/2014/main" id="{3D02400D-7BEB-C315-82A9-CC0AC5DE6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783" y="1583757"/>
            <a:ext cx="7286434" cy="469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40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39"/>
          <p:cNvSpPr txBox="1"/>
          <p:nvPr/>
        </p:nvSpPr>
        <p:spPr>
          <a:xfrm>
            <a:off x="3054030" y="784589"/>
            <a:ext cx="5944390" cy="57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Example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1137252" y="1140860"/>
            <a:ext cx="163560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9199786" y="1073483"/>
            <a:ext cx="163560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542757C8-46C8-C583-82F2-BD0542377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855" y="1362376"/>
            <a:ext cx="7111028" cy="506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67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39"/>
          <p:cNvSpPr txBox="1"/>
          <p:nvPr/>
        </p:nvSpPr>
        <p:spPr>
          <a:xfrm>
            <a:off x="3054030" y="784589"/>
            <a:ext cx="5944390" cy="57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Example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1137252" y="1140860"/>
            <a:ext cx="163560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9199786" y="1073483"/>
            <a:ext cx="163560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1ABA8D91-1DD4-040E-F270-31E79695D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457" y="1362376"/>
            <a:ext cx="6887536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91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39"/>
          <p:cNvSpPr txBox="1"/>
          <p:nvPr/>
        </p:nvSpPr>
        <p:spPr>
          <a:xfrm>
            <a:off x="3054030" y="784589"/>
            <a:ext cx="5944390" cy="57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Example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1137252" y="1140860"/>
            <a:ext cx="163560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9199786" y="1073483"/>
            <a:ext cx="163560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DC89BE86-7420-2CFE-C0A5-95BBD1B3B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943" y="1774245"/>
            <a:ext cx="7702790" cy="401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8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39"/>
          <p:cNvSpPr txBox="1"/>
          <p:nvPr/>
        </p:nvSpPr>
        <p:spPr>
          <a:xfrm>
            <a:off x="3054030" y="784589"/>
            <a:ext cx="5944390" cy="57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Example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1137252" y="1140860"/>
            <a:ext cx="163560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9199786" y="1073483"/>
            <a:ext cx="163560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CC3FDCC4-FA21-532B-AA6F-01CB2157D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865" y="1766657"/>
            <a:ext cx="7966645" cy="401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8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2059" y="469900"/>
            <a:ext cx="11147426" cy="5516558"/>
            <a:chOff x="402059" y="469900"/>
            <a:chExt cx="11147426" cy="5516558"/>
          </a:xfrm>
        </p:grpSpPr>
        <p:sp>
          <p:nvSpPr>
            <p:cNvPr id="14" name="圆角矩形 13"/>
            <p:cNvSpPr/>
            <p:nvPr/>
          </p:nvSpPr>
          <p:spPr>
            <a:xfrm>
              <a:off x="1219200" y="1358900"/>
              <a:ext cx="9613900" cy="37211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rgbClr val="2A3246"/>
              </a:solidFill>
            </a:ln>
            <a:effectLst>
              <a:outerShdw blurRad="4191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549577" y="3219450"/>
              <a:ext cx="90271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2A32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H" panose="00020600040101010101" pitchFamily="18" charset="-122"/>
                  <a:sym typeface="+mn-lt"/>
                </a:rPr>
                <a:t>Conclusions</a:t>
              </a:r>
            </a:p>
          </p:txBody>
        </p:sp>
        <p:sp>
          <p:nvSpPr>
            <p:cNvPr id="26" name="L 形 25"/>
            <p:cNvSpPr/>
            <p:nvPr/>
          </p:nvSpPr>
          <p:spPr>
            <a:xfrm rot="5400000">
              <a:off x="1131533" y="1265242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L 形 26"/>
            <p:cNvSpPr/>
            <p:nvPr/>
          </p:nvSpPr>
          <p:spPr>
            <a:xfrm rot="10800000">
              <a:off x="9992726" y="1265242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 rot="10800000">
              <a:off x="1131533" y="4259258"/>
              <a:ext cx="9786351" cy="914400"/>
              <a:chOff x="1120775" y="4576758"/>
              <a:chExt cx="9786351" cy="914400"/>
            </a:xfrm>
          </p:grpSpPr>
          <p:sp>
            <p:nvSpPr>
              <p:cNvPr id="31" name="L 形 30"/>
              <p:cNvSpPr/>
              <p:nvPr/>
            </p:nvSpPr>
            <p:spPr>
              <a:xfrm rot="5400000">
                <a:off x="1120775" y="4576758"/>
                <a:ext cx="914400" cy="914400"/>
              </a:xfrm>
              <a:prstGeom prst="corner">
                <a:avLst>
                  <a:gd name="adj1" fmla="val 9723"/>
                  <a:gd name="adj2" fmla="val 8680"/>
                </a:avLst>
              </a:prstGeom>
              <a:solidFill>
                <a:srgbClr val="2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L 形 31"/>
              <p:cNvSpPr/>
              <p:nvPr/>
            </p:nvSpPr>
            <p:spPr>
              <a:xfrm rot="10800000">
                <a:off x="9992726" y="4576758"/>
                <a:ext cx="914400" cy="914400"/>
              </a:xfrm>
              <a:prstGeom prst="corner">
                <a:avLst>
                  <a:gd name="adj1" fmla="val 9723"/>
                  <a:gd name="adj2" fmla="val 8680"/>
                </a:avLst>
              </a:prstGeom>
              <a:solidFill>
                <a:srgbClr val="2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402060" y="469900"/>
              <a:ext cx="11147425" cy="5516558"/>
              <a:chOff x="402060" y="469900"/>
              <a:chExt cx="11147425" cy="5516558"/>
            </a:xfrm>
          </p:grpSpPr>
          <p:cxnSp>
            <p:nvCxnSpPr>
              <p:cNvPr id="34" name="直接连接符 33"/>
              <p:cNvCxnSpPr/>
              <p:nvPr/>
            </p:nvCxnSpPr>
            <p:spPr>
              <a:xfrm flipH="1">
                <a:off x="10939885" y="469900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0">
                      <a:srgbClr val="BA8F2D">
                        <a:alpha val="0"/>
                      </a:srgbClr>
                    </a:gs>
                    <a:gs pos="10000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402060" y="5287958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100000">
                      <a:srgbClr val="BA8F2D">
                        <a:alpha val="0"/>
                      </a:srgbClr>
                    </a:gs>
                    <a:gs pos="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 rot="10800000" flipH="1">
              <a:off x="402059" y="469900"/>
              <a:ext cx="11147426" cy="5516558"/>
              <a:chOff x="402060" y="469900"/>
              <a:chExt cx="11147425" cy="5516558"/>
            </a:xfrm>
          </p:grpSpPr>
          <p:cxnSp>
            <p:nvCxnSpPr>
              <p:cNvPr id="37" name="直接连接符 36"/>
              <p:cNvCxnSpPr/>
              <p:nvPr/>
            </p:nvCxnSpPr>
            <p:spPr>
              <a:xfrm flipH="1">
                <a:off x="10939885" y="469900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0">
                      <a:srgbClr val="BA8F2D">
                        <a:alpha val="0"/>
                      </a:srgbClr>
                    </a:gs>
                    <a:gs pos="10000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402060" y="5287958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100000">
                      <a:srgbClr val="BA8F2D">
                        <a:alpha val="0"/>
                      </a:srgbClr>
                    </a:gs>
                    <a:gs pos="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文本框 38"/>
          <p:cNvSpPr txBox="1"/>
          <p:nvPr/>
        </p:nvSpPr>
        <p:spPr>
          <a:xfrm>
            <a:off x="3118423" y="1607235"/>
            <a:ext cx="5889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rgbClr val="BA8F2D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rPr>
              <a:t>05</a:t>
            </a:r>
            <a:endParaRPr lang="zh-CN" altLang="en-US" sz="8800" dirty="0">
              <a:solidFill>
                <a:srgbClr val="BA8F2D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287458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圆角矩形 369"/>
          <p:cNvSpPr/>
          <p:nvPr/>
        </p:nvSpPr>
        <p:spPr>
          <a:xfrm>
            <a:off x="1219200" y="1358900"/>
            <a:ext cx="9613900" cy="3721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2A3246"/>
            </a:solidFill>
          </a:ln>
          <a:effectLst>
            <a:outerShdw blurRad="4191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272198" y="2459504"/>
            <a:ext cx="79162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2A32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  <a:sym typeface="+mn-lt"/>
              </a:rPr>
              <a:t>Thank You</a:t>
            </a:r>
          </a:p>
          <a:p>
            <a:pPr algn="ctr"/>
            <a:r>
              <a:rPr lang="en-US" altLang="zh-CN" sz="6000" dirty="0">
                <a:solidFill>
                  <a:srgbClr val="2A32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  <a:sym typeface="+mn-lt"/>
              </a:rPr>
              <a:t>For Your Listening</a:t>
            </a:r>
            <a:endParaRPr lang="zh-CN" altLang="en-US" sz="6000" dirty="0">
              <a:solidFill>
                <a:srgbClr val="2A32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H" panose="00020600040101010101" pitchFamily="18" charset="-122"/>
              <a:sym typeface="+mn-lt"/>
            </a:endParaRPr>
          </a:p>
        </p:txBody>
      </p:sp>
      <p:sp>
        <p:nvSpPr>
          <p:cNvPr id="371" name="L 形 370"/>
          <p:cNvSpPr/>
          <p:nvPr/>
        </p:nvSpPr>
        <p:spPr>
          <a:xfrm rot="5400000">
            <a:off x="1131533" y="1265242"/>
            <a:ext cx="914400" cy="914400"/>
          </a:xfrm>
          <a:prstGeom prst="corner">
            <a:avLst>
              <a:gd name="adj1" fmla="val 9723"/>
              <a:gd name="adj2" fmla="val 8680"/>
            </a:avLst>
          </a:prstGeom>
          <a:solidFill>
            <a:srgbClr val="2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2" name="L 形 371"/>
          <p:cNvSpPr/>
          <p:nvPr/>
        </p:nvSpPr>
        <p:spPr>
          <a:xfrm rot="10800000">
            <a:off x="9992726" y="1265242"/>
            <a:ext cx="914400" cy="914400"/>
          </a:xfrm>
          <a:prstGeom prst="corner">
            <a:avLst>
              <a:gd name="adj1" fmla="val 9723"/>
              <a:gd name="adj2" fmla="val 8680"/>
            </a:avLst>
          </a:prstGeom>
          <a:solidFill>
            <a:srgbClr val="2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5" name="组合 374"/>
          <p:cNvGrpSpPr/>
          <p:nvPr/>
        </p:nvGrpSpPr>
        <p:grpSpPr>
          <a:xfrm rot="10800000">
            <a:off x="1131533" y="4259258"/>
            <a:ext cx="9786351" cy="914400"/>
            <a:chOff x="1120775" y="4576758"/>
            <a:chExt cx="9786351" cy="914400"/>
          </a:xfrm>
        </p:grpSpPr>
        <p:sp>
          <p:nvSpPr>
            <p:cNvPr id="373" name="L 形 372"/>
            <p:cNvSpPr/>
            <p:nvPr/>
          </p:nvSpPr>
          <p:spPr>
            <a:xfrm rot="5400000">
              <a:off x="1120775" y="4576758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L 形 373"/>
            <p:cNvSpPr/>
            <p:nvPr/>
          </p:nvSpPr>
          <p:spPr>
            <a:xfrm rot="10800000">
              <a:off x="9992726" y="4576758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9" name="组合 378"/>
          <p:cNvGrpSpPr/>
          <p:nvPr/>
        </p:nvGrpSpPr>
        <p:grpSpPr>
          <a:xfrm>
            <a:off x="402060" y="469900"/>
            <a:ext cx="11147425" cy="5516558"/>
            <a:chOff x="402060" y="469900"/>
            <a:chExt cx="11147425" cy="5516558"/>
          </a:xfrm>
        </p:grpSpPr>
        <p:cxnSp>
          <p:nvCxnSpPr>
            <p:cNvPr id="377" name="直接连接符 376"/>
            <p:cNvCxnSpPr/>
            <p:nvPr/>
          </p:nvCxnSpPr>
          <p:spPr>
            <a:xfrm flipH="1">
              <a:off x="10939885" y="469900"/>
              <a:ext cx="609600" cy="698500"/>
            </a:xfrm>
            <a:prstGeom prst="line">
              <a:avLst/>
            </a:prstGeom>
            <a:ln>
              <a:gradFill>
                <a:gsLst>
                  <a:gs pos="0">
                    <a:srgbClr val="BA8F2D">
                      <a:alpha val="0"/>
                    </a:srgbClr>
                  </a:gs>
                  <a:gs pos="100000">
                    <a:srgbClr val="2A324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/>
            <p:nvPr/>
          </p:nvCxnSpPr>
          <p:spPr>
            <a:xfrm flipH="1">
              <a:off x="402060" y="5287958"/>
              <a:ext cx="609600" cy="698500"/>
            </a:xfrm>
            <a:prstGeom prst="line">
              <a:avLst/>
            </a:prstGeom>
            <a:ln>
              <a:gradFill>
                <a:gsLst>
                  <a:gs pos="100000">
                    <a:srgbClr val="BA8F2D">
                      <a:alpha val="0"/>
                    </a:srgbClr>
                  </a:gs>
                  <a:gs pos="0">
                    <a:srgbClr val="2A324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0" name="组合 379"/>
          <p:cNvGrpSpPr/>
          <p:nvPr/>
        </p:nvGrpSpPr>
        <p:grpSpPr>
          <a:xfrm rot="10800000" flipH="1">
            <a:off x="402059" y="469900"/>
            <a:ext cx="11147426" cy="5516558"/>
            <a:chOff x="402060" y="469900"/>
            <a:chExt cx="11147425" cy="5516558"/>
          </a:xfrm>
        </p:grpSpPr>
        <p:cxnSp>
          <p:nvCxnSpPr>
            <p:cNvPr id="381" name="直接连接符 380"/>
            <p:cNvCxnSpPr/>
            <p:nvPr/>
          </p:nvCxnSpPr>
          <p:spPr>
            <a:xfrm flipH="1">
              <a:off x="10939885" y="469900"/>
              <a:ext cx="609600" cy="698500"/>
            </a:xfrm>
            <a:prstGeom prst="line">
              <a:avLst/>
            </a:prstGeom>
            <a:ln>
              <a:gradFill>
                <a:gsLst>
                  <a:gs pos="0">
                    <a:srgbClr val="BA8F2D">
                      <a:alpha val="0"/>
                    </a:srgbClr>
                  </a:gs>
                  <a:gs pos="100000">
                    <a:srgbClr val="2A324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 flipH="1">
              <a:off x="402060" y="5287958"/>
              <a:ext cx="609600" cy="698500"/>
            </a:xfrm>
            <a:prstGeom prst="line">
              <a:avLst/>
            </a:prstGeom>
            <a:ln>
              <a:gradFill>
                <a:gsLst>
                  <a:gs pos="100000">
                    <a:srgbClr val="BA8F2D">
                      <a:alpha val="0"/>
                    </a:srgbClr>
                  </a:gs>
                  <a:gs pos="0">
                    <a:srgbClr val="2A324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941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02060" y="-217714"/>
            <a:ext cx="11147424" cy="3388256"/>
            <a:chOff x="402060" y="2598202"/>
            <a:chExt cx="11147424" cy="3388256"/>
          </a:xfrm>
        </p:grpSpPr>
        <p:sp>
          <p:nvSpPr>
            <p:cNvPr id="114" name="圆角矩形 113"/>
            <p:cNvSpPr/>
            <p:nvPr/>
          </p:nvSpPr>
          <p:spPr>
            <a:xfrm>
              <a:off x="1219200" y="2598202"/>
              <a:ext cx="9613900" cy="248179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rgbClr val="2A3246"/>
              </a:solidFill>
            </a:ln>
            <a:effectLst>
              <a:outerShdw blurRad="4191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9" name="组合 128"/>
            <p:cNvGrpSpPr/>
            <p:nvPr/>
          </p:nvGrpSpPr>
          <p:grpSpPr>
            <a:xfrm rot="10800000">
              <a:off x="1131533" y="4259258"/>
              <a:ext cx="9775593" cy="914400"/>
              <a:chOff x="1120775" y="4576758"/>
              <a:chExt cx="9775593" cy="914400"/>
            </a:xfrm>
          </p:grpSpPr>
          <p:sp>
            <p:nvSpPr>
              <p:cNvPr id="130" name="L 形 129"/>
              <p:cNvSpPr/>
              <p:nvPr/>
            </p:nvSpPr>
            <p:spPr>
              <a:xfrm rot="5400000">
                <a:off x="1120775" y="4576758"/>
                <a:ext cx="914400" cy="914400"/>
              </a:xfrm>
              <a:prstGeom prst="corner">
                <a:avLst>
                  <a:gd name="adj1" fmla="val 9723"/>
                  <a:gd name="adj2" fmla="val 8680"/>
                </a:avLst>
              </a:prstGeom>
              <a:solidFill>
                <a:srgbClr val="2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L 形 130"/>
              <p:cNvSpPr/>
              <p:nvPr/>
            </p:nvSpPr>
            <p:spPr>
              <a:xfrm rot="10800000">
                <a:off x="9981968" y="4576758"/>
                <a:ext cx="914400" cy="914400"/>
              </a:xfrm>
              <a:prstGeom prst="corner">
                <a:avLst>
                  <a:gd name="adj1" fmla="val 9723"/>
                  <a:gd name="adj2" fmla="val 8680"/>
                </a:avLst>
              </a:prstGeom>
              <a:solidFill>
                <a:srgbClr val="2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34" name="直接连接符 133"/>
            <p:cNvCxnSpPr/>
            <p:nvPr/>
          </p:nvCxnSpPr>
          <p:spPr>
            <a:xfrm flipH="1">
              <a:off x="402060" y="5287958"/>
              <a:ext cx="609600" cy="698500"/>
            </a:xfrm>
            <a:prstGeom prst="line">
              <a:avLst/>
            </a:prstGeom>
            <a:ln>
              <a:gradFill>
                <a:gsLst>
                  <a:gs pos="100000">
                    <a:srgbClr val="BA8F2D">
                      <a:alpha val="0"/>
                    </a:srgbClr>
                  </a:gs>
                  <a:gs pos="0">
                    <a:srgbClr val="2A324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rot="10800000">
              <a:off x="10939884" y="5287958"/>
              <a:ext cx="609600" cy="698500"/>
            </a:xfrm>
            <a:prstGeom prst="line">
              <a:avLst/>
            </a:prstGeom>
            <a:ln>
              <a:gradFill>
                <a:gsLst>
                  <a:gs pos="0">
                    <a:srgbClr val="BA8F2D">
                      <a:alpha val="0"/>
                    </a:srgbClr>
                  </a:gs>
                  <a:gs pos="100000">
                    <a:srgbClr val="2A324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/>
          <p:cNvSpPr txBox="1"/>
          <p:nvPr/>
        </p:nvSpPr>
        <p:spPr>
          <a:xfrm>
            <a:off x="3706067" y="467296"/>
            <a:ext cx="50774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dirty="0">
                <a:solidFill>
                  <a:srgbClr val="21273E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rPr>
              <a:t>CONTENTS</a:t>
            </a:r>
            <a:endParaRPr lang="zh-CN" altLang="en-US" sz="6600" dirty="0">
              <a:solidFill>
                <a:srgbClr val="21273E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41478" y="2959958"/>
            <a:ext cx="4630793" cy="693079"/>
            <a:chOff x="1359704" y="1966230"/>
            <a:chExt cx="3308851" cy="505838"/>
          </a:xfrm>
        </p:grpSpPr>
        <p:sp>
          <p:nvSpPr>
            <p:cNvPr id="62" name="文本框 61"/>
            <p:cNvSpPr txBox="1"/>
            <p:nvPr/>
          </p:nvSpPr>
          <p:spPr>
            <a:xfrm>
              <a:off x="2357845" y="2135217"/>
              <a:ext cx="2280422" cy="248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pc="300" dirty="0">
                  <a:solidFill>
                    <a:srgbClr val="2A3246"/>
                  </a:solidFill>
                  <a:cs typeface="+mn-ea"/>
                  <a:sym typeface="+mn-lt"/>
                </a:rPr>
                <a:t>Introduction</a:t>
              </a:r>
              <a:endParaRPr lang="zh-CN" altLang="en-US" b="1" spc="300" dirty="0">
                <a:solidFill>
                  <a:srgbClr val="2A3246"/>
                </a:solidFill>
                <a:cs typeface="+mn-ea"/>
                <a:sym typeface="+mn-lt"/>
              </a:endParaRP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1359704" y="2057914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1457910" y="1966230"/>
              <a:ext cx="564818" cy="397165"/>
            </a:xfrm>
            <a:prstGeom prst="triangle">
              <a:avLst/>
            </a:prstGeom>
            <a:solidFill>
              <a:srgbClr val="2A3246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577255" y="1969872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13364" y="168676"/>
            <a:ext cx="33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grpSp>
        <p:nvGrpSpPr>
          <p:cNvPr id="12" name="组合 6">
            <a:extLst>
              <a:ext uri="{FF2B5EF4-FFF2-40B4-BE49-F238E27FC236}">
                <a16:creationId xmlns:a16="http://schemas.microsoft.com/office/drawing/2014/main" id="{7C71FAB7-50AA-D1A4-7573-CACEA6A59965}"/>
              </a:ext>
            </a:extLst>
          </p:cNvPr>
          <p:cNvGrpSpPr/>
          <p:nvPr/>
        </p:nvGrpSpPr>
        <p:grpSpPr>
          <a:xfrm>
            <a:off x="1141478" y="4094344"/>
            <a:ext cx="4864563" cy="688984"/>
            <a:chOff x="1359704" y="1966230"/>
            <a:chExt cx="3471266" cy="526862"/>
          </a:xfrm>
        </p:grpSpPr>
        <p:sp>
          <p:nvSpPr>
            <p:cNvPr id="13" name="文本框 61">
              <a:extLst>
                <a:ext uri="{FF2B5EF4-FFF2-40B4-BE49-F238E27FC236}">
                  <a16:creationId xmlns:a16="http://schemas.microsoft.com/office/drawing/2014/main" id="{7518973B-EAC4-39DD-682C-19C97B9EB650}"/>
                </a:ext>
              </a:extLst>
            </p:cNvPr>
            <p:cNvSpPr txBox="1"/>
            <p:nvPr/>
          </p:nvSpPr>
          <p:spPr>
            <a:xfrm>
              <a:off x="1886941" y="2123760"/>
              <a:ext cx="29440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pc="300" dirty="0">
                  <a:solidFill>
                    <a:srgbClr val="2A3246"/>
                  </a:solidFill>
                  <a:cs typeface="+mn-ea"/>
                  <a:sym typeface="+mn-lt"/>
                </a:rPr>
                <a:t>Genetic algorithm</a:t>
              </a:r>
              <a:endParaRPr lang="zh-CN" altLang="en-US" b="1" spc="300" dirty="0">
                <a:solidFill>
                  <a:srgbClr val="2A3246"/>
                </a:solidFill>
                <a:cs typeface="+mn-ea"/>
                <a:sym typeface="+mn-lt"/>
              </a:endParaRPr>
            </a:p>
          </p:txBody>
        </p:sp>
        <p:sp>
          <p:nvSpPr>
            <p:cNvPr id="14" name="圆角矩形 59">
              <a:extLst>
                <a:ext uri="{FF2B5EF4-FFF2-40B4-BE49-F238E27FC236}">
                  <a16:creationId xmlns:a16="http://schemas.microsoft.com/office/drawing/2014/main" id="{D072C087-8FFB-C9A4-DA06-6D4BC09D4774}"/>
                </a:ext>
              </a:extLst>
            </p:cNvPr>
            <p:cNvSpPr/>
            <p:nvPr/>
          </p:nvSpPr>
          <p:spPr>
            <a:xfrm>
              <a:off x="1359704" y="2057914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A096E380-B70E-3E13-C378-B871083B3425}"/>
                </a:ext>
              </a:extLst>
            </p:cNvPr>
            <p:cNvSpPr/>
            <p:nvPr/>
          </p:nvSpPr>
          <p:spPr>
            <a:xfrm rot="10800000">
              <a:off x="1457910" y="1966230"/>
              <a:ext cx="564818" cy="397165"/>
            </a:xfrm>
            <a:prstGeom prst="triangle">
              <a:avLst/>
            </a:prstGeom>
            <a:solidFill>
              <a:srgbClr val="2A3246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6" name="文本框 5">
              <a:extLst>
                <a:ext uri="{FF2B5EF4-FFF2-40B4-BE49-F238E27FC236}">
                  <a16:creationId xmlns:a16="http://schemas.microsoft.com/office/drawing/2014/main" id="{1AEEDC8C-9B80-EC63-5905-22ACF15825C5}"/>
                </a:ext>
              </a:extLst>
            </p:cNvPr>
            <p:cNvSpPr txBox="1"/>
            <p:nvPr/>
          </p:nvSpPr>
          <p:spPr>
            <a:xfrm>
              <a:off x="1620176" y="1969872"/>
              <a:ext cx="219052" cy="250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6">
            <a:extLst>
              <a:ext uri="{FF2B5EF4-FFF2-40B4-BE49-F238E27FC236}">
                <a16:creationId xmlns:a16="http://schemas.microsoft.com/office/drawing/2014/main" id="{C7AD9DF3-4BD7-3A3A-1924-168DFB4D286D}"/>
              </a:ext>
            </a:extLst>
          </p:cNvPr>
          <p:cNvGrpSpPr/>
          <p:nvPr/>
        </p:nvGrpSpPr>
        <p:grpSpPr>
          <a:xfrm>
            <a:off x="6846709" y="4156431"/>
            <a:ext cx="4977483" cy="698501"/>
            <a:chOff x="1359704" y="1966230"/>
            <a:chExt cx="3551844" cy="534139"/>
          </a:xfrm>
        </p:grpSpPr>
        <p:sp>
          <p:nvSpPr>
            <p:cNvPr id="23" name="文本框 61">
              <a:extLst>
                <a:ext uri="{FF2B5EF4-FFF2-40B4-BE49-F238E27FC236}">
                  <a16:creationId xmlns:a16="http://schemas.microsoft.com/office/drawing/2014/main" id="{AA7F27BC-AEA2-B771-AAF4-CB5FA530C4AA}"/>
                </a:ext>
              </a:extLst>
            </p:cNvPr>
            <p:cNvSpPr txBox="1"/>
            <p:nvPr/>
          </p:nvSpPr>
          <p:spPr>
            <a:xfrm>
              <a:off x="1967519" y="2044995"/>
              <a:ext cx="2944029" cy="455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pc="300" dirty="0">
                  <a:solidFill>
                    <a:srgbClr val="2A3246"/>
                  </a:solidFill>
                  <a:cs typeface="+mn-ea"/>
                  <a:sym typeface="+mn-lt"/>
                </a:rPr>
                <a:t>Enhanced genetic approach</a:t>
              </a:r>
            </a:p>
          </p:txBody>
        </p:sp>
        <p:sp>
          <p:nvSpPr>
            <p:cNvPr id="24" name="圆角矩形 59">
              <a:extLst>
                <a:ext uri="{FF2B5EF4-FFF2-40B4-BE49-F238E27FC236}">
                  <a16:creationId xmlns:a16="http://schemas.microsoft.com/office/drawing/2014/main" id="{2C3C7287-1098-5261-01C0-7D007BF5C342}"/>
                </a:ext>
              </a:extLst>
            </p:cNvPr>
            <p:cNvSpPr/>
            <p:nvPr/>
          </p:nvSpPr>
          <p:spPr>
            <a:xfrm>
              <a:off x="1359704" y="2057914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3106CEC4-51B2-1269-30CB-D4513DDBA05D}"/>
                </a:ext>
              </a:extLst>
            </p:cNvPr>
            <p:cNvSpPr/>
            <p:nvPr/>
          </p:nvSpPr>
          <p:spPr>
            <a:xfrm rot="10800000">
              <a:off x="1457910" y="1966230"/>
              <a:ext cx="564818" cy="397165"/>
            </a:xfrm>
            <a:prstGeom prst="triangle">
              <a:avLst/>
            </a:prstGeom>
            <a:solidFill>
              <a:srgbClr val="2A3246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6" name="文本框 5">
              <a:extLst>
                <a:ext uri="{FF2B5EF4-FFF2-40B4-BE49-F238E27FC236}">
                  <a16:creationId xmlns:a16="http://schemas.microsoft.com/office/drawing/2014/main" id="{A815AD05-DD47-F20C-D19E-B2EAE81DCC1B}"/>
                </a:ext>
              </a:extLst>
            </p:cNvPr>
            <p:cNvSpPr txBox="1"/>
            <p:nvPr/>
          </p:nvSpPr>
          <p:spPr>
            <a:xfrm>
              <a:off x="1620175" y="1969872"/>
              <a:ext cx="219052" cy="250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6">
            <a:extLst>
              <a:ext uri="{FF2B5EF4-FFF2-40B4-BE49-F238E27FC236}">
                <a16:creationId xmlns:a16="http://schemas.microsoft.com/office/drawing/2014/main" id="{93102708-B5E4-611C-46A5-F923239A63EF}"/>
              </a:ext>
            </a:extLst>
          </p:cNvPr>
          <p:cNvGrpSpPr/>
          <p:nvPr/>
        </p:nvGrpSpPr>
        <p:grpSpPr>
          <a:xfrm>
            <a:off x="6846709" y="2949094"/>
            <a:ext cx="4942203" cy="825089"/>
            <a:chOff x="1359704" y="1966230"/>
            <a:chExt cx="3531363" cy="602184"/>
          </a:xfrm>
        </p:grpSpPr>
        <p:sp>
          <p:nvSpPr>
            <p:cNvPr id="30" name="文本框 61">
              <a:extLst>
                <a:ext uri="{FF2B5EF4-FFF2-40B4-BE49-F238E27FC236}">
                  <a16:creationId xmlns:a16="http://schemas.microsoft.com/office/drawing/2014/main" id="{A66B74F1-1539-B9C4-3662-4420E3ACD84E}"/>
                </a:ext>
              </a:extLst>
            </p:cNvPr>
            <p:cNvSpPr txBox="1"/>
            <p:nvPr/>
          </p:nvSpPr>
          <p:spPr>
            <a:xfrm>
              <a:off x="2002589" y="2111628"/>
              <a:ext cx="2888478" cy="456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pc="300" dirty="0">
                  <a:solidFill>
                    <a:srgbClr val="2A3246"/>
                  </a:solidFill>
                  <a:cs typeface="+mn-ea"/>
                  <a:sym typeface="+mn-lt"/>
                </a:rPr>
                <a:t>Optimization Problem</a:t>
              </a:r>
            </a:p>
            <a:p>
              <a:endParaRPr lang="zh-CN" altLang="en-US" b="1" spc="300" dirty="0">
                <a:solidFill>
                  <a:srgbClr val="2A3246"/>
                </a:solidFill>
                <a:cs typeface="+mn-ea"/>
                <a:sym typeface="+mn-lt"/>
              </a:endParaRPr>
            </a:p>
          </p:txBody>
        </p:sp>
        <p:sp>
          <p:nvSpPr>
            <p:cNvPr id="31" name="圆角矩形 59">
              <a:extLst>
                <a:ext uri="{FF2B5EF4-FFF2-40B4-BE49-F238E27FC236}">
                  <a16:creationId xmlns:a16="http://schemas.microsoft.com/office/drawing/2014/main" id="{34653D8D-AFCB-E9C4-D6E8-32481F0C527E}"/>
                </a:ext>
              </a:extLst>
            </p:cNvPr>
            <p:cNvSpPr/>
            <p:nvPr/>
          </p:nvSpPr>
          <p:spPr>
            <a:xfrm>
              <a:off x="1359704" y="2057914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E18F614B-DD50-40A3-85B8-16109718233E}"/>
                </a:ext>
              </a:extLst>
            </p:cNvPr>
            <p:cNvSpPr/>
            <p:nvPr/>
          </p:nvSpPr>
          <p:spPr>
            <a:xfrm rot="10800000">
              <a:off x="1457910" y="1966230"/>
              <a:ext cx="564818" cy="397165"/>
            </a:xfrm>
            <a:prstGeom prst="triangle">
              <a:avLst/>
            </a:prstGeom>
            <a:solidFill>
              <a:srgbClr val="2A3246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3" name="文本框 5">
              <a:extLst>
                <a:ext uri="{FF2B5EF4-FFF2-40B4-BE49-F238E27FC236}">
                  <a16:creationId xmlns:a16="http://schemas.microsoft.com/office/drawing/2014/main" id="{061221BB-7585-B859-F63D-9CCE2ADF8F1A}"/>
                </a:ext>
              </a:extLst>
            </p:cNvPr>
            <p:cNvSpPr txBox="1"/>
            <p:nvPr/>
          </p:nvSpPr>
          <p:spPr>
            <a:xfrm>
              <a:off x="1620029" y="1969872"/>
              <a:ext cx="219344" cy="239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组合 6">
            <a:extLst>
              <a:ext uri="{FF2B5EF4-FFF2-40B4-BE49-F238E27FC236}">
                <a16:creationId xmlns:a16="http://schemas.microsoft.com/office/drawing/2014/main" id="{4DB6576B-5EA5-81C8-9F0A-5AE01EA8A5DF}"/>
              </a:ext>
            </a:extLst>
          </p:cNvPr>
          <p:cNvGrpSpPr/>
          <p:nvPr/>
        </p:nvGrpSpPr>
        <p:grpSpPr>
          <a:xfrm>
            <a:off x="4134137" y="5389987"/>
            <a:ext cx="5054852" cy="661491"/>
            <a:chOff x="1359704" y="1966230"/>
            <a:chExt cx="3607053" cy="505838"/>
          </a:xfrm>
        </p:grpSpPr>
        <p:sp>
          <p:nvSpPr>
            <p:cNvPr id="18" name="文本框 61">
              <a:extLst>
                <a:ext uri="{FF2B5EF4-FFF2-40B4-BE49-F238E27FC236}">
                  <a16:creationId xmlns:a16="http://schemas.microsoft.com/office/drawing/2014/main" id="{8DF4D50A-23CB-6C99-D865-AE32509FAD51}"/>
                </a:ext>
              </a:extLst>
            </p:cNvPr>
            <p:cNvSpPr txBox="1"/>
            <p:nvPr/>
          </p:nvSpPr>
          <p:spPr>
            <a:xfrm>
              <a:off x="2022728" y="2136966"/>
              <a:ext cx="2944029" cy="282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spc="300" dirty="0">
                  <a:solidFill>
                    <a:srgbClr val="2A3246"/>
                  </a:solidFill>
                  <a:cs typeface="+mn-ea"/>
                  <a:sym typeface="+mn-lt"/>
                </a:rPr>
                <a:t>Conclusions</a:t>
              </a:r>
            </a:p>
          </p:txBody>
        </p:sp>
        <p:sp>
          <p:nvSpPr>
            <p:cNvPr id="19" name="圆角矩形 59">
              <a:extLst>
                <a:ext uri="{FF2B5EF4-FFF2-40B4-BE49-F238E27FC236}">
                  <a16:creationId xmlns:a16="http://schemas.microsoft.com/office/drawing/2014/main" id="{48E500D9-8814-B304-A723-15E02A114578}"/>
                </a:ext>
              </a:extLst>
            </p:cNvPr>
            <p:cNvSpPr/>
            <p:nvPr/>
          </p:nvSpPr>
          <p:spPr>
            <a:xfrm>
              <a:off x="1359704" y="2057914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F638DF76-710B-8C09-27AD-6875C484540B}"/>
                </a:ext>
              </a:extLst>
            </p:cNvPr>
            <p:cNvSpPr/>
            <p:nvPr/>
          </p:nvSpPr>
          <p:spPr>
            <a:xfrm rot="10800000">
              <a:off x="1457910" y="1966230"/>
              <a:ext cx="564818" cy="397165"/>
            </a:xfrm>
            <a:prstGeom prst="triangle">
              <a:avLst/>
            </a:prstGeom>
            <a:solidFill>
              <a:srgbClr val="2A3246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1" name="文本框 5">
              <a:extLst>
                <a:ext uri="{FF2B5EF4-FFF2-40B4-BE49-F238E27FC236}">
                  <a16:creationId xmlns:a16="http://schemas.microsoft.com/office/drawing/2014/main" id="{511D8CD4-0342-BBC9-728B-21FD84A16F07}"/>
                </a:ext>
              </a:extLst>
            </p:cNvPr>
            <p:cNvSpPr txBox="1"/>
            <p:nvPr/>
          </p:nvSpPr>
          <p:spPr>
            <a:xfrm>
              <a:off x="1620919" y="1969872"/>
              <a:ext cx="217566" cy="258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0402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2059" y="469900"/>
            <a:ext cx="11147426" cy="5516558"/>
            <a:chOff x="402059" y="469900"/>
            <a:chExt cx="11147426" cy="5516558"/>
          </a:xfrm>
        </p:grpSpPr>
        <p:sp>
          <p:nvSpPr>
            <p:cNvPr id="14" name="圆角矩形 13"/>
            <p:cNvSpPr/>
            <p:nvPr/>
          </p:nvSpPr>
          <p:spPr>
            <a:xfrm>
              <a:off x="1219200" y="1358900"/>
              <a:ext cx="9613900" cy="37211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rgbClr val="2A3246"/>
              </a:solidFill>
            </a:ln>
            <a:effectLst>
              <a:outerShdw blurRad="4191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348399" y="3000385"/>
              <a:ext cx="79162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rgbClr val="2A32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H" panose="00020600040101010101" pitchFamily="18" charset="-122"/>
                  <a:sym typeface="+mn-lt"/>
                </a:rPr>
                <a:t>Introduction</a:t>
              </a:r>
            </a:p>
          </p:txBody>
        </p:sp>
        <p:sp>
          <p:nvSpPr>
            <p:cNvPr id="26" name="L 形 25"/>
            <p:cNvSpPr/>
            <p:nvPr/>
          </p:nvSpPr>
          <p:spPr>
            <a:xfrm rot="5400000">
              <a:off x="1131533" y="1265242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L 形 26"/>
            <p:cNvSpPr/>
            <p:nvPr/>
          </p:nvSpPr>
          <p:spPr>
            <a:xfrm rot="10800000">
              <a:off x="9992726" y="1265242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 rot="10800000">
              <a:off x="1131533" y="4259258"/>
              <a:ext cx="9786351" cy="914400"/>
              <a:chOff x="1120775" y="4576758"/>
              <a:chExt cx="9786351" cy="914400"/>
            </a:xfrm>
          </p:grpSpPr>
          <p:sp>
            <p:nvSpPr>
              <p:cNvPr id="31" name="L 形 30"/>
              <p:cNvSpPr/>
              <p:nvPr/>
            </p:nvSpPr>
            <p:spPr>
              <a:xfrm rot="5400000">
                <a:off x="1120775" y="4576758"/>
                <a:ext cx="914400" cy="914400"/>
              </a:xfrm>
              <a:prstGeom prst="corner">
                <a:avLst>
                  <a:gd name="adj1" fmla="val 9723"/>
                  <a:gd name="adj2" fmla="val 8680"/>
                </a:avLst>
              </a:prstGeom>
              <a:solidFill>
                <a:srgbClr val="2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L 形 31"/>
              <p:cNvSpPr/>
              <p:nvPr/>
            </p:nvSpPr>
            <p:spPr>
              <a:xfrm rot="10800000">
                <a:off x="9992726" y="4576758"/>
                <a:ext cx="914400" cy="914400"/>
              </a:xfrm>
              <a:prstGeom prst="corner">
                <a:avLst>
                  <a:gd name="adj1" fmla="val 9723"/>
                  <a:gd name="adj2" fmla="val 8680"/>
                </a:avLst>
              </a:prstGeom>
              <a:solidFill>
                <a:srgbClr val="2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402060" y="469900"/>
              <a:ext cx="11147425" cy="5516558"/>
              <a:chOff x="402060" y="469900"/>
              <a:chExt cx="11147425" cy="5516558"/>
            </a:xfrm>
          </p:grpSpPr>
          <p:cxnSp>
            <p:nvCxnSpPr>
              <p:cNvPr id="34" name="直接连接符 33"/>
              <p:cNvCxnSpPr/>
              <p:nvPr/>
            </p:nvCxnSpPr>
            <p:spPr>
              <a:xfrm flipH="1">
                <a:off x="10939885" y="469900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0">
                      <a:srgbClr val="BA8F2D">
                        <a:alpha val="0"/>
                      </a:srgbClr>
                    </a:gs>
                    <a:gs pos="10000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402060" y="5287958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100000">
                      <a:srgbClr val="BA8F2D">
                        <a:alpha val="0"/>
                      </a:srgbClr>
                    </a:gs>
                    <a:gs pos="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 rot="10800000" flipH="1">
              <a:off x="402059" y="469900"/>
              <a:ext cx="11147426" cy="5516558"/>
              <a:chOff x="402060" y="469900"/>
              <a:chExt cx="11147425" cy="5516558"/>
            </a:xfrm>
          </p:grpSpPr>
          <p:cxnSp>
            <p:nvCxnSpPr>
              <p:cNvPr id="37" name="直接连接符 36"/>
              <p:cNvCxnSpPr/>
              <p:nvPr/>
            </p:nvCxnSpPr>
            <p:spPr>
              <a:xfrm flipH="1">
                <a:off x="10939885" y="469900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0">
                      <a:srgbClr val="BA8F2D">
                        <a:alpha val="0"/>
                      </a:srgbClr>
                    </a:gs>
                    <a:gs pos="10000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402060" y="5287958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100000">
                      <a:srgbClr val="BA8F2D">
                        <a:alpha val="0"/>
                      </a:srgbClr>
                    </a:gs>
                    <a:gs pos="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文本框 38"/>
          <p:cNvSpPr txBox="1"/>
          <p:nvPr/>
        </p:nvSpPr>
        <p:spPr>
          <a:xfrm>
            <a:off x="3118423" y="1607235"/>
            <a:ext cx="5889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rgbClr val="BA8F2D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rPr>
              <a:t>01</a:t>
            </a:r>
            <a:endParaRPr lang="zh-CN" altLang="en-US" sz="8800" dirty="0">
              <a:solidFill>
                <a:srgbClr val="BA8F2D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857983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503E0C68-DA60-417A-94AF-3E2A39D1D51A}"/>
              </a:ext>
            </a:extLst>
          </p:cNvPr>
          <p:cNvSpPr txBox="1"/>
          <p:nvPr/>
        </p:nvSpPr>
        <p:spPr>
          <a:xfrm>
            <a:off x="947548" y="2172380"/>
            <a:ext cx="7815451" cy="3937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rgbClr val="686769"/>
                </a:solidFill>
                <a:cs typeface="+mn-ea"/>
                <a:sym typeface="+mn-lt"/>
              </a:rPr>
              <a:t>The rapid development of information technology has made the Internet the main learning medium.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rgbClr val="686769"/>
                </a:solidFill>
                <a:cs typeface="+mn-ea"/>
                <a:sym typeface="+mn-lt"/>
              </a:rPr>
              <a:t>The existing online learning system lacks real-time help and only provides subject materials for browsing.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rgbClr val="686769"/>
                </a:solidFill>
                <a:cs typeface="+mn-ea"/>
                <a:sym typeface="+mn-lt"/>
              </a:rPr>
              <a:t>Lack of immediate help when students encounter problems can lead to lower academic performance.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rgbClr val="686769"/>
                </a:solidFill>
                <a:cs typeface="+mn-ea"/>
                <a:sym typeface="+mn-lt"/>
              </a:rPr>
              <a:t>Online discussion groups are often used to solve problems, but the answers are often inaccurate or incomplete.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rgbClr val="686769"/>
                </a:solidFill>
                <a:cs typeface="+mn-ea"/>
                <a:sym typeface="+mn-lt"/>
              </a:rPr>
              <a:t>A self-regulating virtual tutoring assistant system is proposed that can automatically answer student questions based on training cases provided by teachers.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rgbClr val="686769"/>
                </a:solidFill>
                <a:cs typeface="+mn-ea"/>
                <a:sym typeface="+mn-lt"/>
              </a:rPr>
              <a:t>The system accepts student feedback and adjusts the keyword weights of candidate answers to provide more accurate answers.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rgbClr val="686769"/>
                </a:solidFill>
                <a:cs typeface="+mn-ea"/>
                <a:sym typeface="+mn-lt"/>
              </a:rPr>
              <a:t>Experimental results show that the system can provide more accurate answers and provide student Q&amp;A services around the clock, helping to improve academic performance.</a:t>
            </a:r>
            <a:endParaRPr lang="zh-CN" altLang="en-US" sz="1200" b="1" dirty="0">
              <a:solidFill>
                <a:srgbClr val="686769"/>
              </a:solidFill>
              <a:cs typeface="+mn-ea"/>
              <a:sym typeface="+mn-lt"/>
            </a:endParaRP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8DE6CD62-A5CF-42EF-B6BB-0447C20B7252}"/>
              </a:ext>
            </a:extLst>
          </p:cNvPr>
          <p:cNvSpPr txBox="1"/>
          <p:nvPr/>
        </p:nvSpPr>
        <p:spPr>
          <a:xfrm>
            <a:off x="947548" y="1618878"/>
            <a:ext cx="3979112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Introduction 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9231025" y="-961599"/>
            <a:ext cx="6702982" cy="6702982"/>
            <a:chOff x="7967767" y="2833140"/>
            <a:chExt cx="6086006" cy="6086006"/>
          </a:xfrm>
        </p:grpSpPr>
        <p:sp>
          <p:nvSpPr>
            <p:cNvPr id="13" name="椭圆 12"/>
            <p:cNvSpPr/>
            <p:nvPr/>
          </p:nvSpPr>
          <p:spPr>
            <a:xfrm>
              <a:off x="7967767" y="2833140"/>
              <a:ext cx="6086006" cy="6086006"/>
            </a:xfrm>
            <a:prstGeom prst="ellipse">
              <a:avLst/>
            </a:prstGeom>
            <a:solidFill>
              <a:srgbClr val="2A3246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9334427" y="4160264"/>
              <a:ext cx="3431758" cy="34317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458578" y="5219279"/>
            <a:ext cx="1097975" cy="1097975"/>
            <a:chOff x="6105994" y="1506016"/>
            <a:chExt cx="6086006" cy="6086006"/>
          </a:xfrm>
        </p:grpSpPr>
        <p:sp>
          <p:nvSpPr>
            <p:cNvPr id="34" name="椭圆 33"/>
            <p:cNvSpPr/>
            <p:nvPr/>
          </p:nvSpPr>
          <p:spPr>
            <a:xfrm>
              <a:off x="6105994" y="1506016"/>
              <a:ext cx="6086006" cy="6086006"/>
            </a:xfrm>
            <a:prstGeom prst="ellipse">
              <a:avLst/>
            </a:prstGeom>
            <a:solidFill>
              <a:srgbClr val="BA8F2D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7433118" y="2833140"/>
              <a:ext cx="3431758" cy="34317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矩形 16"/>
          <p:cNvSpPr/>
          <p:nvPr userDrawn="1"/>
        </p:nvSpPr>
        <p:spPr>
          <a:xfrm>
            <a:off x="4106444" y="110706"/>
            <a:ext cx="3979112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rgbClr val="2A32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  <a:sym typeface="+mn-l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97076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2059" y="469900"/>
            <a:ext cx="11147426" cy="5516558"/>
            <a:chOff x="402059" y="469900"/>
            <a:chExt cx="11147426" cy="5516558"/>
          </a:xfrm>
        </p:grpSpPr>
        <p:sp>
          <p:nvSpPr>
            <p:cNvPr id="14" name="圆角矩形 13"/>
            <p:cNvSpPr/>
            <p:nvPr/>
          </p:nvSpPr>
          <p:spPr>
            <a:xfrm>
              <a:off x="1219200" y="1358900"/>
              <a:ext cx="9613900" cy="37211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rgbClr val="2A3246"/>
              </a:solidFill>
            </a:ln>
            <a:effectLst>
              <a:outerShdw blurRad="4191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549577" y="3219450"/>
              <a:ext cx="902717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2A32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H" panose="00020600040101010101" pitchFamily="18" charset="-122"/>
                  <a:sym typeface="+mn-lt"/>
                </a:rPr>
                <a:t>Definition of auto-reply accuracy optimization problem</a:t>
              </a:r>
            </a:p>
          </p:txBody>
        </p:sp>
        <p:sp>
          <p:nvSpPr>
            <p:cNvPr id="26" name="L 形 25"/>
            <p:cNvSpPr/>
            <p:nvPr/>
          </p:nvSpPr>
          <p:spPr>
            <a:xfrm rot="5400000">
              <a:off x="1131533" y="1265242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L 形 26"/>
            <p:cNvSpPr/>
            <p:nvPr/>
          </p:nvSpPr>
          <p:spPr>
            <a:xfrm rot="10800000">
              <a:off x="9992726" y="1265242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 rot="10800000">
              <a:off x="1131533" y="4259258"/>
              <a:ext cx="9786351" cy="914400"/>
              <a:chOff x="1120775" y="4576758"/>
              <a:chExt cx="9786351" cy="914400"/>
            </a:xfrm>
          </p:grpSpPr>
          <p:sp>
            <p:nvSpPr>
              <p:cNvPr id="31" name="L 形 30"/>
              <p:cNvSpPr/>
              <p:nvPr/>
            </p:nvSpPr>
            <p:spPr>
              <a:xfrm rot="5400000">
                <a:off x="1120775" y="4576758"/>
                <a:ext cx="914400" cy="914400"/>
              </a:xfrm>
              <a:prstGeom prst="corner">
                <a:avLst>
                  <a:gd name="adj1" fmla="val 9723"/>
                  <a:gd name="adj2" fmla="val 8680"/>
                </a:avLst>
              </a:prstGeom>
              <a:solidFill>
                <a:srgbClr val="2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L 形 31"/>
              <p:cNvSpPr/>
              <p:nvPr/>
            </p:nvSpPr>
            <p:spPr>
              <a:xfrm rot="10800000">
                <a:off x="9992726" y="4576758"/>
                <a:ext cx="914400" cy="914400"/>
              </a:xfrm>
              <a:prstGeom prst="corner">
                <a:avLst>
                  <a:gd name="adj1" fmla="val 9723"/>
                  <a:gd name="adj2" fmla="val 8680"/>
                </a:avLst>
              </a:prstGeom>
              <a:solidFill>
                <a:srgbClr val="2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402060" y="469900"/>
              <a:ext cx="11147425" cy="5516558"/>
              <a:chOff x="402060" y="469900"/>
              <a:chExt cx="11147425" cy="5516558"/>
            </a:xfrm>
          </p:grpSpPr>
          <p:cxnSp>
            <p:nvCxnSpPr>
              <p:cNvPr id="34" name="直接连接符 33"/>
              <p:cNvCxnSpPr/>
              <p:nvPr/>
            </p:nvCxnSpPr>
            <p:spPr>
              <a:xfrm flipH="1">
                <a:off x="10939885" y="469900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0">
                      <a:srgbClr val="BA8F2D">
                        <a:alpha val="0"/>
                      </a:srgbClr>
                    </a:gs>
                    <a:gs pos="10000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402060" y="5287958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100000">
                      <a:srgbClr val="BA8F2D">
                        <a:alpha val="0"/>
                      </a:srgbClr>
                    </a:gs>
                    <a:gs pos="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 rot="10800000" flipH="1">
              <a:off x="402059" y="469900"/>
              <a:ext cx="11147426" cy="5516558"/>
              <a:chOff x="402060" y="469900"/>
              <a:chExt cx="11147425" cy="5516558"/>
            </a:xfrm>
          </p:grpSpPr>
          <p:cxnSp>
            <p:nvCxnSpPr>
              <p:cNvPr id="37" name="直接连接符 36"/>
              <p:cNvCxnSpPr/>
              <p:nvPr/>
            </p:nvCxnSpPr>
            <p:spPr>
              <a:xfrm flipH="1">
                <a:off x="10939885" y="469900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0">
                      <a:srgbClr val="BA8F2D">
                        <a:alpha val="0"/>
                      </a:srgbClr>
                    </a:gs>
                    <a:gs pos="10000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402060" y="5287958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100000">
                      <a:srgbClr val="BA8F2D">
                        <a:alpha val="0"/>
                      </a:srgbClr>
                    </a:gs>
                    <a:gs pos="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文本框 38"/>
          <p:cNvSpPr txBox="1"/>
          <p:nvPr/>
        </p:nvSpPr>
        <p:spPr>
          <a:xfrm>
            <a:off x="3118423" y="1607235"/>
            <a:ext cx="5889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rgbClr val="BA8F2D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rPr>
              <a:t>02</a:t>
            </a:r>
            <a:endParaRPr lang="zh-CN" altLang="en-US" sz="8800" dirty="0">
              <a:solidFill>
                <a:srgbClr val="BA8F2D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01959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2969559" y="4776453"/>
            <a:ext cx="6252882" cy="1414462"/>
          </a:xfrm>
          <a:prstGeom prst="rect">
            <a:avLst/>
          </a:prstGeom>
          <a:solidFill>
            <a:srgbClr val="2A3246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69558" y="1742793"/>
            <a:ext cx="6252882" cy="1414462"/>
          </a:xfrm>
          <a:prstGeom prst="rect">
            <a:avLst/>
          </a:prstGeom>
          <a:solidFill>
            <a:srgbClr val="BA8F2D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BA8F2D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040726" y="1070509"/>
            <a:ext cx="10481923" cy="52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14" tIns="45709" rIns="91414" bIns="45709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algn="ctr" defTabSz="121880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BA8F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  <a:sym typeface="+mn-lt"/>
              </a:rPr>
              <a:t>Automatic reply system based on keyword similarity</a:t>
            </a:r>
            <a:endParaRPr lang="zh-CN" altLang="en-US" sz="2800" b="1" kern="0" dirty="0">
              <a:solidFill>
                <a:srgbClr val="BA8F2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H" panose="00020600040101010101" pitchFamily="18" charset="-122"/>
              <a:sym typeface="+mn-lt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81086" y="3697350"/>
            <a:ext cx="10341563" cy="83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91414" tIns="45709" rIns="91414" bIns="45709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 algn="ctr" defTabSz="121880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kern="0" dirty="0">
                <a:solidFill>
                  <a:srgbClr val="2A32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  <a:sym typeface="+mn-lt"/>
              </a:rPr>
              <a:t>Optimization of automatic reply accuracy: Improved performance of automatic reply system based on training weights</a:t>
            </a:r>
            <a:endParaRPr lang="zh-CN" altLang="en-US" sz="2400" b="1" kern="0" dirty="0">
              <a:solidFill>
                <a:srgbClr val="2A32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H" panose="00020600040101010101" pitchFamily="18" charset="-122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1250326" y="2008970"/>
            <a:ext cx="3066932" cy="3059451"/>
          </a:xfrm>
          <a:prstGeom prst="ellipse">
            <a:avLst/>
          </a:prstGeom>
          <a:noFill/>
          <a:ln>
            <a:noFill/>
          </a:ln>
          <a:effectLst>
            <a:innerShdw blurRad="88900" dist="635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999" dirty="0">
              <a:solidFill>
                <a:srgbClr val="0087CF"/>
              </a:solidFill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-107161" y="67881"/>
            <a:ext cx="12406321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rgbClr val="2A32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  <a:sym typeface="+mn-lt"/>
              </a:rPr>
              <a:t>Definition of auto-reply accuracy optimization problem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41FDFC-F02E-0FAC-BB36-56E33C1A2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364" y="1922281"/>
            <a:ext cx="5873270" cy="105548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E64EDB0-EBDE-6E0F-863E-6616ED8F1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998" y="5068420"/>
            <a:ext cx="5624002" cy="81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88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1" grpId="0" animBg="1"/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2059" y="469900"/>
            <a:ext cx="11147426" cy="5516558"/>
            <a:chOff x="402059" y="469900"/>
            <a:chExt cx="11147426" cy="5516558"/>
          </a:xfrm>
        </p:grpSpPr>
        <p:sp>
          <p:nvSpPr>
            <p:cNvPr id="14" name="圆角矩形 13"/>
            <p:cNvSpPr/>
            <p:nvPr/>
          </p:nvSpPr>
          <p:spPr>
            <a:xfrm>
              <a:off x="1219200" y="1358900"/>
              <a:ext cx="9613900" cy="37211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rgbClr val="2A3246"/>
              </a:solidFill>
            </a:ln>
            <a:effectLst>
              <a:outerShdw blurRad="4191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549577" y="3219450"/>
              <a:ext cx="90271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2A32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H" panose="00020600040101010101" pitchFamily="18" charset="-122"/>
                  <a:sym typeface="+mn-lt"/>
                </a:rPr>
                <a:t>Genetic algorithm</a:t>
              </a:r>
            </a:p>
          </p:txBody>
        </p:sp>
        <p:sp>
          <p:nvSpPr>
            <p:cNvPr id="26" name="L 形 25"/>
            <p:cNvSpPr/>
            <p:nvPr/>
          </p:nvSpPr>
          <p:spPr>
            <a:xfrm rot="5400000">
              <a:off x="1131533" y="1265242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L 形 26"/>
            <p:cNvSpPr/>
            <p:nvPr/>
          </p:nvSpPr>
          <p:spPr>
            <a:xfrm rot="10800000">
              <a:off x="9992726" y="1265242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 rot="10800000">
              <a:off x="1131533" y="4259258"/>
              <a:ext cx="9786351" cy="914400"/>
              <a:chOff x="1120775" y="4576758"/>
              <a:chExt cx="9786351" cy="914400"/>
            </a:xfrm>
          </p:grpSpPr>
          <p:sp>
            <p:nvSpPr>
              <p:cNvPr id="31" name="L 形 30"/>
              <p:cNvSpPr/>
              <p:nvPr/>
            </p:nvSpPr>
            <p:spPr>
              <a:xfrm rot="5400000">
                <a:off x="1120775" y="4576758"/>
                <a:ext cx="914400" cy="914400"/>
              </a:xfrm>
              <a:prstGeom prst="corner">
                <a:avLst>
                  <a:gd name="adj1" fmla="val 9723"/>
                  <a:gd name="adj2" fmla="val 8680"/>
                </a:avLst>
              </a:prstGeom>
              <a:solidFill>
                <a:srgbClr val="2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L 形 31"/>
              <p:cNvSpPr/>
              <p:nvPr/>
            </p:nvSpPr>
            <p:spPr>
              <a:xfrm rot="10800000">
                <a:off x="9992726" y="4576758"/>
                <a:ext cx="914400" cy="914400"/>
              </a:xfrm>
              <a:prstGeom prst="corner">
                <a:avLst>
                  <a:gd name="adj1" fmla="val 9723"/>
                  <a:gd name="adj2" fmla="val 8680"/>
                </a:avLst>
              </a:prstGeom>
              <a:solidFill>
                <a:srgbClr val="2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402060" y="469900"/>
              <a:ext cx="11147425" cy="5516558"/>
              <a:chOff x="402060" y="469900"/>
              <a:chExt cx="11147425" cy="5516558"/>
            </a:xfrm>
          </p:grpSpPr>
          <p:cxnSp>
            <p:nvCxnSpPr>
              <p:cNvPr id="34" name="直接连接符 33"/>
              <p:cNvCxnSpPr/>
              <p:nvPr/>
            </p:nvCxnSpPr>
            <p:spPr>
              <a:xfrm flipH="1">
                <a:off x="10939885" y="469900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0">
                      <a:srgbClr val="BA8F2D">
                        <a:alpha val="0"/>
                      </a:srgbClr>
                    </a:gs>
                    <a:gs pos="10000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402060" y="5287958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100000">
                      <a:srgbClr val="BA8F2D">
                        <a:alpha val="0"/>
                      </a:srgbClr>
                    </a:gs>
                    <a:gs pos="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 rot="10800000" flipH="1">
              <a:off x="402059" y="469900"/>
              <a:ext cx="11147426" cy="5516558"/>
              <a:chOff x="402060" y="469900"/>
              <a:chExt cx="11147425" cy="5516558"/>
            </a:xfrm>
          </p:grpSpPr>
          <p:cxnSp>
            <p:nvCxnSpPr>
              <p:cNvPr id="37" name="直接连接符 36"/>
              <p:cNvCxnSpPr/>
              <p:nvPr/>
            </p:nvCxnSpPr>
            <p:spPr>
              <a:xfrm flipH="1">
                <a:off x="10939885" y="469900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0">
                      <a:srgbClr val="BA8F2D">
                        <a:alpha val="0"/>
                      </a:srgbClr>
                    </a:gs>
                    <a:gs pos="10000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402060" y="5287958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100000">
                      <a:srgbClr val="BA8F2D">
                        <a:alpha val="0"/>
                      </a:srgbClr>
                    </a:gs>
                    <a:gs pos="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文本框 38"/>
          <p:cNvSpPr txBox="1"/>
          <p:nvPr/>
        </p:nvSpPr>
        <p:spPr>
          <a:xfrm>
            <a:off x="3118423" y="1607235"/>
            <a:ext cx="5889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rgbClr val="BA8F2D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rPr>
              <a:t>03</a:t>
            </a:r>
            <a:endParaRPr lang="zh-CN" altLang="en-US" sz="8800" dirty="0">
              <a:solidFill>
                <a:srgbClr val="BA8F2D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38958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1012269" y="1533833"/>
            <a:ext cx="479700" cy="4604972"/>
            <a:chOff x="10994103" y="1484783"/>
            <a:chExt cx="502571" cy="4824537"/>
          </a:xfrm>
        </p:grpSpPr>
        <p:sp>
          <p:nvSpPr>
            <p:cNvPr id="37" name="等腰三角形 6"/>
            <p:cNvSpPr/>
            <p:nvPr/>
          </p:nvSpPr>
          <p:spPr>
            <a:xfrm rot="16200000" flipH="1">
              <a:off x="10693937" y="1784949"/>
              <a:ext cx="1102903" cy="502571"/>
            </a:xfrm>
            <a:custGeom>
              <a:avLst/>
              <a:gdLst>
                <a:gd name="connsiteX0" fmla="*/ 0 w 693325"/>
                <a:gd name="connsiteY0" fmla="*/ 728790 h 728790"/>
                <a:gd name="connsiteX1" fmla="*/ 693325 w 693325"/>
                <a:gd name="connsiteY1" fmla="*/ 0 h 728790"/>
                <a:gd name="connsiteX2" fmla="*/ 693325 w 693325"/>
                <a:gd name="connsiteY2" fmla="*/ 728790 h 728790"/>
                <a:gd name="connsiteX3" fmla="*/ 0 w 693325"/>
                <a:gd name="connsiteY3" fmla="*/ 728790 h 728790"/>
                <a:gd name="connsiteX0" fmla="*/ 0 w 1102903"/>
                <a:gd name="connsiteY0" fmla="*/ 500190 h 500190"/>
                <a:gd name="connsiteX1" fmla="*/ 1102903 w 1102903"/>
                <a:gd name="connsiteY1" fmla="*/ 0 h 500190"/>
                <a:gd name="connsiteX2" fmla="*/ 693325 w 1102903"/>
                <a:gd name="connsiteY2" fmla="*/ 500190 h 500190"/>
                <a:gd name="connsiteX3" fmla="*/ 0 w 1102903"/>
                <a:gd name="connsiteY3" fmla="*/ 500190 h 500190"/>
                <a:gd name="connsiteX0" fmla="*/ 0 w 1102903"/>
                <a:gd name="connsiteY0" fmla="*/ 500190 h 502571"/>
                <a:gd name="connsiteX1" fmla="*/ 1102903 w 1102903"/>
                <a:gd name="connsiteY1" fmla="*/ 0 h 502571"/>
                <a:gd name="connsiteX2" fmla="*/ 729047 w 1102903"/>
                <a:gd name="connsiteY2" fmla="*/ 502571 h 502571"/>
                <a:gd name="connsiteX3" fmla="*/ 0 w 1102903"/>
                <a:gd name="connsiteY3" fmla="*/ 500190 h 50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903" h="502571">
                  <a:moveTo>
                    <a:pt x="0" y="500190"/>
                  </a:moveTo>
                  <a:lnTo>
                    <a:pt x="1102903" y="0"/>
                  </a:lnTo>
                  <a:lnTo>
                    <a:pt x="729047" y="502571"/>
                  </a:lnTo>
                  <a:lnTo>
                    <a:pt x="0" y="50019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 flipH="1">
              <a:off x="11001690" y="2578162"/>
              <a:ext cx="1" cy="373115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970793" y="1507128"/>
            <a:ext cx="479700" cy="4604972"/>
            <a:chOff x="695325" y="1484783"/>
            <a:chExt cx="502571" cy="4824537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40" name="等腰三角形 6"/>
            <p:cNvSpPr/>
            <p:nvPr/>
          </p:nvSpPr>
          <p:spPr>
            <a:xfrm rot="5400000">
              <a:off x="395159" y="1784949"/>
              <a:ext cx="1102903" cy="502571"/>
            </a:xfrm>
            <a:custGeom>
              <a:avLst/>
              <a:gdLst>
                <a:gd name="connsiteX0" fmla="*/ 0 w 693325"/>
                <a:gd name="connsiteY0" fmla="*/ 728790 h 728790"/>
                <a:gd name="connsiteX1" fmla="*/ 693325 w 693325"/>
                <a:gd name="connsiteY1" fmla="*/ 0 h 728790"/>
                <a:gd name="connsiteX2" fmla="*/ 693325 w 693325"/>
                <a:gd name="connsiteY2" fmla="*/ 728790 h 728790"/>
                <a:gd name="connsiteX3" fmla="*/ 0 w 693325"/>
                <a:gd name="connsiteY3" fmla="*/ 728790 h 728790"/>
                <a:gd name="connsiteX0" fmla="*/ 0 w 1102903"/>
                <a:gd name="connsiteY0" fmla="*/ 500190 h 500190"/>
                <a:gd name="connsiteX1" fmla="*/ 1102903 w 1102903"/>
                <a:gd name="connsiteY1" fmla="*/ 0 h 500190"/>
                <a:gd name="connsiteX2" fmla="*/ 693325 w 1102903"/>
                <a:gd name="connsiteY2" fmla="*/ 500190 h 500190"/>
                <a:gd name="connsiteX3" fmla="*/ 0 w 1102903"/>
                <a:gd name="connsiteY3" fmla="*/ 500190 h 500190"/>
                <a:gd name="connsiteX0" fmla="*/ 0 w 1102903"/>
                <a:gd name="connsiteY0" fmla="*/ 500190 h 502571"/>
                <a:gd name="connsiteX1" fmla="*/ 1102903 w 1102903"/>
                <a:gd name="connsiteY1" fmla="*/ 0 h 502571"/>
                <a:gd name="connsiteX2" fmla="*/ 729047 w 1102903"/>
                <a:gd name="connsiteY2" fmla="*/ 502571 h 502571"/>
                <a:gd name="connsiteX3" fmla="*/ 0 w 1102903"/>
                <a:gd name="connsiteY3" fmla="*/ 500190 h 50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2903" h="502571">
                  <a:moveTo>
                    <a:pt x="0" y="500190"/>
                  </a:moveTo>
                  <a:lnTo>
                    <a:pt x="1102903" y="0"/>
                  </a:lnTo>
                  <a:lnTo>
                    <a:pt x="729047" y="502571"/>
                  </a:lnTo>
                  <a:lnTo>
                    <a:pt x="0" y="50019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1190309" y="2578162"/>
              <a:ext cx="0" cy="373115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970793" y="1525947"/>
            <a:ext cx="5154902" cy="695624"/>
            <a:chOff x="695325" y="1484784"/>
            <a:chExt cx="5400675" cy="728790"/>
          </a:xfrm>
          <a:solidFill>
            <a:srgbClr val="BA8F2D"/>
          </a:solidFill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43" name="五边形 42"/>
            <p:cNvSpPr/>
            <p:nvPr/>
          </p:nvSpPr>
          <p:spPr>
            <a:xfrm>
              <a:off x="695325" y="1484784"/>
              <a:ext cx="5400675" cy="728790"/>
            </a:xfrm>
            <a:prstGeom prst="homePlat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4" name="TextBox 19"/>
            <p:cNvSpPr txBox="1"/>
            <p:nvPr/>
          </p:nvSpPr>
          <p:spPr>
            <a:xfrm>
              <a:off x="1973999" y="1513245"/>
              <a:ext cx="2843328" cy="6264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8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FLOW CHART</a:t>
              </a: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123307" y="1514238"/>
            <a:ext cx="5154902" cy="695624"/>
            <a:chOff x="6212764" y="1588075"/>
            <a:chExt cx="5400675" cy="728790"/>
          </a:xfrm>
          <a:solidFill>
            <a:srgbClr val="2A3246"/>
          </a:solidFill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46" name="五边形 45"/>
            <p:cNvSpPr/>
            <p:nvPr/>
          </p:nvSpPr>
          <p:spPr>
            <a:xfrm flipH="1">
              <a:off x="6212764" y="1588075"/>
              <a:ext cx="5400675" cy="728790"/>
            </a:xfrm>
            <a:prstGeom prst="homePlat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7" name="TextBox 19"/>
            <p:cNvSpPr txBox="1"/>
            <p:nvPr/>
          </p:nvSpPr>
          <p:spPr>
            <a:xfrm>
              <a:off x="6617765" y="1685443"/>
              <a:ext cx="4872443" cy="4750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000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GA consists of several components</a:t>
              </a:r>
              <a:endParaRPr lang="zh-CN" altLang="en-US" sz="20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468405" y="2563764"/>
            <a:ext cx="322892" cy="322890"/>
            <a:chOff x="2071540" y="3142952"/>
            <a:chExt cx="338286" cy="338286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0" name="椭圆 49"/>
            <p:cNvSpPr/>
            <p:nvPr/>
          </p:nvSpPr>
          <p:spPr>
            <a:xfrm>
              <a:off x="2071540" y="3142952"/>
              <a:ext cx="338286" cy="338286"/>
            </a:xfrm>
            <a:prstGeom prst="ellipse">
              <a:avLst/>
            </a:prstGeom>
            <a:solidFill>
              <a:srgbClr val="BA8F2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51" name="TextBox 14"/>
            <p:cNvSpPr txBox="1"/>
            <p:nvPr/>
          </p:nvSpPr>
          <p:spPr>
            <a:xfrm>
              <a:off x="2111290" y="3173734"/>
              <a:ext cx="274724" cy="26481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2"/>
                  </a:solidFill>
                  <a:latin typeface="Impact" pitchFamily="34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+mn-lt"/>
                  <a:cs typeface="+mn-ea"/>
                  <a:sym typeface="+mn-lt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468405" y="3291138"/>
            <a:ext cx="322892" cy="322890"/>
            <a:chOff x="2071540" y="3142952"/>
            <a:chExt cx="338286" cy="338286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3" name="椭圆 52"/>
            <p:cNvSpPr/>
            <p:nvPr/>
          </p:nvSpPr>
          <p:spPr>
            <a:xfrm>
              <a:off x="2071540" y="3142952"/>
              <a:ext cx="338286" cy="338286"/>
            </a:xfrm>
            <a:prstGeom prst="ellipse">
              <a:avLst/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54" name="TextBox 14"/>
            <p:cNvSpPr txBox="1"/>
            <p:nvPr/>
          </p:nvSpPr>
          <p:spPr>
            <a:xfrm>
              <a:off x="2111290" y="3147128"/>
              <a:ext cx="274724" cy="26481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2"/>
                  </a:solidFill>
                  <a:latin typeface="Impact" pitchFamily="34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+mn-lt"/>
                  <a:cs typeface="+mn-ea"/>
                  <a:sym typeface="+mn-lt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468405" y="4058810"/>
            <a:ext cx="322892" cy="322890"/>
            <a:chOff x="2071540" y="3142952"/>
            <a:chExt cx="338286" cy="338286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6" name="椭圆 55"/>
            <p:cNvSpPr/>
            <p:nvPr/>
          </p:nvSpPr>
          <p:spPr>
            <a:xfrm>
              <a:off x="2071540" y="3142952"/>
              <a:ext cx="338286" cy="338286"/>
            </a:xfrm>
            <a:prstGeom prst="ellipse">
              <a:avLst/>
            </a:prstGeom>
            <a:solidFill>
              <a:srgbClr val="BA8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57" name="TextBox 14"/>
            <p:cNvSpPr txBox="1"/>
            <p:nvPr/>
          </p:nvSpPr>
          <p:spPr>
            <a:xfrm>
              <a:off x="2111290" y="3168456"/>
              <a:ext cx="274724" cy="26481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2"/>
                  </a:solidFill>
                  <a:latin typeface="Impact" pitchFamily="34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+mn-lt"/>
                  <a:cs typeface="+mn-ea"/>
                  <a:sym typeface="+mn-lt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468405" y="4734024"/>
            <a:ext cx="322892" cy="325035"/>
            <a:chOff x="2071540" y="3140707"/>
            <a:chExt cx="338286" cy="340531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9" name="椭圆 58"/>
            <p:cNvSpPr/>
            <p:nvPr/>
          </p:nvSpPr>
          <p:spPr>
            <a:xfrm>
              <a:off x="2071540" y="3142952"/>
              <a:ext cx="338286" cy="338286"/>
            </a:xfrm>
            <a:prstGeom prst="ellipse">
              <a:avLst/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60" name="TextBox 14"/>
            <p:cNvSpPr txBox="1"/>
            <p:nvPr/>
          </p:nvSpPr>
          <p:spPr>
            <a:xfrm>
              <a:off x="2103321" y="3140707"/>
              <a:ext cx="274724" cy="26481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2"/>
                  </a:solidFill>
                  <a:latin typeface="Impact" pitchFamily="34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+mn-lt"/>
                  <a:cs typeface="+mn-ea"/>
                  <a:sym typeface="+mn-lt"/>
                </a:rPr>
                <a:t>4</a:t>
              </a:r>
              <a:endParaRPr lang="zh-CN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endParaRPr>
            </a:p>
          </p:txBody>
        </p:sp>
      </p:grpSp>
      <p:sp>
        <p:nvSpPr>
          <p:cNvPr id="61" name="TextBox 23"/>
          <p:cNvSpPr txBox="1"/>
          <p:nvPr/>
        </p:nvSpPr>
        <p:spPr>
          <a:xfrm>
            <a:off x="7045151" y="2473957"/>
            <a:ext cx="3910516" cy="6090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Chromosome encoding and population initialization</a:t>
            </a:r>
          </a:p>
        </p:txBody>
      </p:sp>
      <p:sp>
        <p:nvSpPr>
          <p:cNvPr id="62" name="TextBox 23"/>
          <p:cNvSpPr txBox="1"/>
          <p:nvPr/>
        </p:nvSpPr>
        <p:spPr>
          <a:xfrm>
            <a:off x="7045151" y="3282436"/>
            <a:ext cx="3197356" cy="2889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Fitness evaluation</a:t>
            </a:r>
          </a:p>
        </p:txBody>
      </p:sp>
      <p:sp>
        <p:nvSpPr>
          <p:cNvPr id="63" name="TextBox 23"/>
          <p:cNvSpPr txBox="1"/>
          <p:nvPr/>
        </p:nvSpPr>
        <p:spPr>
          <a:xfrm>
            <a:off x="7045151" y="4058810"/>
            <a:ext cx="3197356" cy="2889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Selection</a:t>
            </a:r>
          </a:p>
        </p:txBody>
      </p:sp>
      <p:sp>
        <p:nvSpPr>
          <p:cNvPr id="64" name="TextBox 23"/>
          <p:cNvSpPr txBox="1"/>
          <p:nvPr/>
        </p:nvSpPr>
        <p:spPr>
          <a:xfrm>
            <a:off x="7045151" y="4741953"/>
            <a:ext cx="3197356" cy="2889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Crossover</a:t>
            </a:r>
          </a:p>
        </p:txBody>
      </p:sp>
      <p:sp>
        <p:nvSpPr>
          <p:cNvPr id="67" name="矩形 66"/>
          <p:cNvSpPr/>
          <p:nvPr userDrawn="1"/>
        </p:nvSpPr>
        <p:spPr>
          <a:xfrm>
            <a:off x="4106444" y="110706"/>
            <a:ext cx="3979112" cy="565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rgbClr val="2A32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  <a:sym typeface="+mn-lt"/>
              </a:rPr>
              <a:t>Genetic algorithm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058FDDA-EFA7-C0F1-BDE8-06E15CA8E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440" y="2410164"/>
            <a:ext cx="3051411" cy="3842518"/>
          </a:xfrm>
          <a:prstGeom prst="rect">
            <a:avLst/>
          </a:prstGeom>
        </p:spPr>
      </p:pic>
      <p:sp>
        <p:nvSpPr>
          <p:cNvPr id="5" name="TextBox 23">
            <a:extLst>
              <a:ext uri="{FF2B5EF4-FFF2-40B4-BE49-F238E27FC236}">
                <a16:creationId xmlns:a16="http://schemas.microsoft.com/office/drawing/2014/main" id="{E9774CCE-87F3-CAE1-8234-1C6F1F12127F}"/>
              </a:ext>
            </a:extLst>
          </p:cNvPr>
          <p:cNvSpPr txBox="1"/>
          <p:nvPr/>
        </p:nvSpPr>
        <p:spPr>
          <a:xfrm>
            <a:off x="7045151" y="5513371"/>
            <a:ext cx="3197356" cy="2889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Mutation</a:t>
            </a:r>
          </a:p>
        </p:txBody>
      </p:sp>
      <p:grpSp>
        <p:nvGrpSpPr>
          <p:cNvPr id="9" name="组合 54">
            <a:extLst>
              <a:ext uri="{FF2B5EF4-FFF2-40B4-BE49-F238E27FC236}">
                <a16:creationId xmlns:a16="http://schemas.microsoft.com/office/drawing/2014/main" id="{96339A3B-6F14-46D0-CF3F-497A4C21516C}"/>
              </a:ext>
            </a:extLst>
          </p:cNvPr>
          <p:cNvGrpSpPr/>
          <p:nvPr/>
        </p:nvGrpSpPr>
        <p:grpSpPr>
          <a:xfrm>
            <a:off x="6468405" y="5462775"/>
            <a:ext cx="322892" cy="322890"/>
            <a:chOff x="2071540" y="3142952"/>
            <a:chExt cx="338286" cy="338286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10" name="椭圆 55">
              <a:extLst>
                <a:ext uri="{FF2B5EF4-FFF2-40B4-BE49-F238E27FC236}">
                  <a16:creationId xmlns:a16="http://schemas.microsoft.com/office/drawing/2014/main" id="{26F33EA4-3446-5679-EF9D-C7B557E4EED9}"/>
                </a:ext>
              </a:extLst>
            </p:cNvPr>
            <p:cNvSpPr/>
            <p:nvPr/>
          </p:nvSpPr>
          <p:spPr>
            <a:xfrm>
              <a:off x="2071540" y="3142952"/>
              <a:ext cx="338286" cy="338286"/>
            </a:xfrm>
            <a:prstGeom prst="ellipse">
              <a:avLst/>
            </a:prstGeom>
            <a:solidFill>
              <a:srgbClr val="BA8F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11" name="TextBox 14">
              <a:extLst>
                <a:ext uri="{FF2B5EF4-FFF2-40B4-BE49-F238E27FC236}">
                  <a16:creationId xmlns:a16="http://schemas.microsoft.com/office/drawing/2014/main" id="{6E60E5EF-A0E8-9C01-2FFD-8679234BC2BE}"/>
                </a:ext>
              </a:extLst>
            </p:cNvPr>
            <p:cNvSpPr txBox="1"/>
            <p:nvPr/>
          </p:nvSpPr>
          <p:spPr>
            <a:xfrm>
              <a:off x="2111290" y="3177050"/>
              <a:ext cx="274724" cy="26481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defPPr>
                <a:defRPr lang="zh-CN"/>
              </a:defPPr>
              <a:lvl1pPr>
                <a:defRPr sz="1400">
                  <a:solidFill>
                    <a:schemeClr val="bg2"/>
                  </a:solidFill>
                  <a:latin typeface="Impact" pitchFamily="34" charset="0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+mn-lt"/>
                  <a:cs typeface="+mn-ea"/>
                  <a:sym typeface="+mn-lt"/>
                </a:rPr>
                <a:t>5</a:t>
              </a:r>
              <a:endParaRPr lang="zh-CN" altLang="en-US" dirty="0">
                <a:solidFill>
                  <a:schemeClr val="bg1"/>
                </a:solidFill>
                <a:latin typeface="+mn-lt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9392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8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4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2059" y="469900"/>
            <a:ext cx="11147426" cy="5516558"/>
            <a:chOff x="402059" y="469900"/>
            <a:chExt cx="11147426" cy="5516558"/>
          </a:xfrm>
        </p:grpSpPr>
        <p:sp>
          <p:nvSpPr>
            <p:cNvPr id="14" name="圆角矩形 13"/>
            <p:cNvSpPr/>
            <p:nvPr/>
          </p:nvSpPr>
          <p:spPr>
            <a:xfrm>
              <a:off x="1219200" y="1358900"/>
              <a:ext cx="9613900" cy="37211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rgbClr val="2A3246"/>
              </a:solidFill>
            </a:ln>
            <a:effectLst>
              <a:outerShdw blurRad="4191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549577" y="3219450"/>
              <a:ext cx="90271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2A32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H" panose="00020600040101010101" pitchFamily="18" charset="-122"/>
                  <a:sym typeface="+mn-lt"/>
                </a:rPr>
                <a:t>Enhanced genetic approach</a:t>
              </a:r>
            </a:p>
          </p:txBody>
        </p:sp>
        <p:sp>
          <p:nvSpPr>
            <p:cNvPr id="26" name="L 形 25"/>
            <p:cNvSpPr/>
            <p:nvPr/>
          </p:nvSpPr>
          <p:spPr>
            <a:xfrm rot="5400000">
              <a:off x="1131533" y="1265242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L 形 26"/>
            <p:cNvSpPr/>
            <p:nvPr/>
          </p:nvSpPr>
          <p:spPr>
            <a:xfrm rot="10800000">
              <a:off x="9992726" y="1265242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 rot="10800000">
              <a:off x="1131533" y="4259258"/>
              <a:ext cx="9786351" cy="914400"/>
              <a:chOff x="1120775" y="4576758"/>
              <a:chExt cx="9786351" cy="914400"/>
            </a:xfrm>
          </p:grpSpPr>
          <p:sp>
            <p:nvSpPr>
              <p:cNvPr id="31" name="L 形 30"/>
              <p:cNvSpPr/>
              <p:nvPr/>
            </p:nvSpPr>
            <p:spPr>
              <a:xfrm rot="5400000">
                <a:off x="1120775" y="4576758"/>
                <a:ext cx="914400" cy="914400"/>
              </a:xfrm>
              <a:prstGeom prst="corner">
                <a:avLst>
                  <a:gd name="adj1" fmla="val 9723"/>
                  <a:gd name="adj2" fmla="val 8680"/>
                </a:avLst>
              </a:prstGeom>
              <a:solidFill>
                <a:srgbClr val="2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L 形 31"/>
              <p:cNvSpPr/>
              <p:nvPr/>
            </p:nvSpPr>
            <p:spPr>
              <a:xfrm rot="10800000">
                <a:off x="9992726" y="4576758"/>
                <a:ext cx="914400" cy="914400"/>
              </a:xfrm>
              <a:prstGeom prst="corner">
                <a:avLst>
                  <a:gd name="adj1" fmla="val 9723"/>
                  <a:gd name="adj2" fmla="val 8680"/>
                </a:avLst>
              </a:prstGeom>
              <a:solidFill>
                <a:srgbClr val="2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402060" y="469900"/>
              <a:ext cx="11147425" cy="5516558"/>
              <a:chOff x="402060" y="469900"/>
              <a:chExt cx="11147425" cy="5516558"/>
            </a:xfrm>
          </p:grpSpPr>
          <p:cxnSp>
            <p:nvCxnSpPr>
              <p:cNvPr id="34" name="直接连接符 33"/>
              <p:cNvCxnSpPr/>
              <p:nvPr/>
            </p:nvCxnSpPr>
            <p:spPr>
              <a:xfrm flipH="1">
                <a:off x="10939885" y="469900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0">
                      <a:srgbClr val="BA8F2D">
                        <a:alpha val="0"/>
                      </a:srgbClr>
                    </a:gs>
                    <a:gs pos="10000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402060" y="5287958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100000">
                      <a:srgbClr val="BA8F2D">
                        <a:alpha val="0"/>
                      </a:srgbClr>
                    </a:gs>
                    <a:gs pos="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 rot="10800000" flipH="1">
              <a:off x="402059" y="469900"/>
              <a:ext cx="11147426" cy="5516558"/>
              <a:chOff x="402060" y="469900"/>
              <a:chExt cx="11147425" cy="5516558"/>
            </a:xfrm>
          </p:grpSpPr>
          <p:cxnSp>
            <p:nvCxnSpPr>
              <p:cNvPr id="37" name="直接连接符 36"/>
              <p:cNvCxnSpPr/>
              <p:nvPr/>
            </p:nvCxnSpPr>
            <p:spPr>
              <a:xfrm flipH="1">
                <a:off x="10939885" y="469900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0">
                      <a:srgbClr val="BA8F2D">
                        <a:alpha val="0"/>
                      </a:srgbClr>
                    </a:gs>
                    <a:gs pos="10000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402060" y="5287958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100000">
                      <a:srgbClr val="BA8F2D">
                        <a:alpha val="0"/>
                      </a:srgbClr>
                    </a:gs>
                    <a:gs pos="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文本框 38"/>
          <p:cNvSpPr txBox="1"/>
          <p:nvPr/>
        </p:nvSpPr>
        <p:spPr>
          <a:xfrm>
            <a:off x="3118423" y="1607235"/>
            <a:ext cx="5889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rgbClr val="BA8F2D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rPr>
              <a:t>04</a:t>
            </a:r>
            <a:endParaRPr lang="zh-CN" altLang="en-US" sz="8800" dirty="0">
              <a:solidFill>
                <a:srgbClr val="BA8F2D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465207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180DDAE-8180-43EE-A166-F6A17B7CDD3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跨越年终总结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qv1hupm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</Words>
  <Application>Microsoft Office PowerPoint</Application>
  <PresentationFormat>寬螢幕</PresentationFormat>
  <Paragraphs>113</Paragraphs>
  <Slides>19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微软雅黑</vt:lpstr>
      <vt:lpstr>阿里巴巴普惠体 L</vt:lpstr>
      <vt:lpstr>Arial</vt:lpstr>
      <vt:lpstr>Calibri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/>
  <cp:revision>1</cp:revision>
  <dcterms:created xsi:type="dcterms:W3CDTF">2019-11-13T05:23:31Z</dcterms:created>
  <dcterms:modified xsi:type="dcterms:W3CDTF">2024-04-15T12:25:18Z</dcterms:modified>
</cp:coreProperties>
</file>