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4" r:id="rId6"/>
    <p:sldId id="267" r:id="rId7"/>
    <p:sldId id="268"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C3E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71" autoAdjust="0"/>
  </p:normalViewPr>
  <p:slideViewPr>
    <p:cSldViewPr snapToGrid="0">
      <p:cViewPr varScale="1">
        <p:scale>
          <a:sx n="59" d="100"/>
          <a:sy n="59" d="100"/>
        </p:scale>
        <p:origin x="964" y="52"/>
      </p:cViewPr>
      <p:guideLst/>
    </p:cSldViewPr>
  </p:slideViewPr>
  <p:outlineViewPr>
    <p:cViewPr>
      <p:scale>
        <a:sx n="33" d="100"/>
        <a:sy n="33" d="100"/>
      </p:scale>
      <p:origin x="0" y="-4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92037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20135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066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727473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0509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36396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088492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353322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85536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982EA94-CB74-4651-A3FA-9C8F727FD6C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38085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982EA94-CB74-4651-A3FA-9C8F727FD6C2}"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35903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982EA94-CB74-4651-A3FA-9C8F727FD6C2}"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30877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982EA94-CB74-4651-A3FA-9C8F727FD6C2}"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332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2EA94-CB74-4651-A3FA-9C8F727FD6C2}"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88931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982EA94-CB74-4651-A3FA-9C8F727FD6C2}"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125656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982EA94-CB74-4651-A3FA-9C8F727FD6C2}"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5F1A0-8DBA-4040-AFB5-58754B039578}" type="slidenum">
              <a:rPr lang="en-US" smtClean="0"/>
              <a:t>‹#›</a:t>
            </a:fld>
            <a:endParaRPr lang="en-US"/>
          </a:p>
        </p:txBody>
      </p:sp>
    </p:spTree>
    <p:extLst>
      <p:ext uri="{BB962C8B-B14F-4D97-AF65-F5344CB8AC3E}">
        <p14:creationId xmlns:p14="http://schemas.microsoft.com/office/powerpoint/2010/main" val="284931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82EA94-CB74-4651-A3FA-9C8F727FD6C2}" type="datetimeFigureOut">
              <a:rPr lang="en-US" smtClean="0"/>
              <a:t>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C5F1A0-8DBA-4040-AFB5-58754B039578}" type="slidenum">
              <a:rPr lang="en-US" smtClean="0"/>
              <a:t>‹#›</a:t>
            </a:fld>
            <a:endParaRPr lang="en-US"/>
          </a:p>
        </p:txBody>
      </p:sp>
    </p:spTree>
    <p:extLst>
      <p:ext uri="{BB962C8B-B14F-4D97-AF65-F5344CB8AC3E}">
        <p14:creationId xmlns:p14="http://schemas.microsoft.com/office/powerpoint/2010/main" val="8483081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azidthe1/data-science-salaries/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35667" y="1281413"/>
            <a:ext cx="7766936" cy="1646302"/>
          </a:xfrm>
        </p:spPr>
        <p:txBody>
          <a:bodyPr/>
          <a:lstStyle/>
          <a:p>
            <a:r>
              <a:rPr lang="en-US" dirty="0">
                <a:solidFill>
                  <a:schemeClr val="tx1"/>
                </a:solidFill>
                <a:latin typeface="Times New Roman" panose="02020603050405020304" pitchFamily="18" charset="0"/>
                <a:cs typeface="Times New Roman" panose="02020603050405020304" pitchFamily="18" charset="0"/>
              </a:rPr>
              <a:t>D</a:t>
            </a:r>
            <a:r>
              <a:rPr lang="en-US" altLang="zh-CN" dirty="0">
                <a:solidFill>
                  <a:schemeClr val="tx1"/>
                </a:solidFill>
                <a:latin typeface="Times New Roman" panose="02020603050405020304" pitchFamily="18" charset="0"/>
                <a:cs typeface="Times New Roman" panose="02020603050405020304" pitchFamily="18" charset="0"/>
              </a:rPr>
              <a:t>ata Visualization Project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a:xfrm>
            <a:off x="1447432" y="3156312"/>
            <a:ext cx="7766936" cy="2518931"/>
          </a:xfrm>
        </p:spPr>
        <p:txBody>
          <a:bodyPr>
            <a:noAutofit/>
          </a:bodyPr>
          <a:lstStyle/>
          <a:p>
            <a:pPr algn="ctr"/>
            <a:r>
              <a:rPr lang="en-US" sz="2000" dirty="0">
                <a:solidFill>
                  <a:schemeClr val="tx1"/>
                </a:solidFill>
                <a:latin typeface="Times New Roman" panose="02020603050405020304" pitchFamily="18" charset="0"/>
                <a:cs typeface="Times New Roman" panose="02020603050405020304" pitchFamily="18" charset="0"/>
              </a:rPr>
              <a:t>Subject: 47451 </a:t>
            </a:r>
            <a:r>
              <a:rPr lang="en-US" altLang="zh-CN" sz="2000" dirty="0">
                <a:solidFill>
                  <a:schemeClr val="tx1"/>
                </a:solidFill>
                <a:latin typeface="Times New Roman" panose="02020603050405020304" pitchFamily="18" charset="0"/>
                <a:cs typeface="Times New Roman" panose="02020603050405020304" pitchFamily="18" charset="0"/>
              </a:rPr>
              <a:t>Data Visualization </a:t>
            </a:r>
          </a:p>
          <a:p>
            <a:pPr algn="ct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en-US" altLang="zh-CN" sz="2800" dirty="0">
                <a:solidFill>
                  <a:schemeClr val="tx1"/>
                </a:solidFill>
                <a:latin typeface="Times New Roman" panose="02020603050405020304" pitchFamily="18" charset="0"/>
                <a:cs typeface="Times New Roman" panose="02020603050405020304" pitchFamily="18" charset="0"/>
              </a:rPr>
              <a:t>Name: Cara</a:t>
            </a:r>
          </a:p>
          <a:p>
            <a:pPr algn="ctr"/>
            <a:r>
              <a:rPr lang="en-US" altLang="zh-CN" sz="2800" dirty="0">
                <a:solidFill>
                  <a:schemeClr val="tx1"/>
                </a:solidFill>
                <a:latin typeface="Times New Roman" panose="02020603050405020304" pitchFamily="18" charset="0"/>
                <a:cs typeface="Times New Roman" panose="02020603050405020304" pitchFamily="18" charset="0"/>
              </a:rPr>
              <a:t>Student ID: 10890021 </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77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 Problem 1: </a:t>
            </a:r>
          </a:p>
        </p:txBody>
      </p:sp>
      <p:sp>
        <p:nvSpPr>
          <p:cNvPr id="3" name="內容版面配置區 2"/>
          <p:cNvSpPr>
            <a:spLocks noGrp="1"/>
          </p:cNvSpPr>
          <p:nvPr>
            <p:ph idx="1"/>
          </p:nvPr>
        </p:nvSpPr>
        <p:spPr>
          <a:xfrm>
            <a:off x="677334" y="2160589"/>
            <a:ext cx="9479678" cy="3880773"/>
          </a:xfrm>
        </p:spPr>
        <p:txBody>
          <a:bodyPr>
            <a:normAutofit/>
          </a:bodyPr>
          <a:lstStyle/>
          <a:p>
            <a:pPr marL="228600" lvl="2" algn="just">
              <a:spcBef>
                <a:spcPts val="1000"/>
              </a:spcBef>
            </a:pPr>
            <a:r>
              <a:rPr lang="en-US" sz="2400" dirty="0">
                <a:latin typeface="Times New Roman" panose="02020603050405020304" pitchFamily="18" charset="0"/>
                <a:cs typeface="Times New Roman" panose="02020603050405020304" pitchFamily="18" charset="0"/>
              </a:rPr>
              <a:t>What is the problem you want to solve in data analysis? </a:t>
            </a:r>
          </a:p>
          <a:p>
            <a:pPr marL="0" lvl="1" indent="-400050" algn="just">
              <a:buNone/>
            </a:pPr>
            <a:r>
              <a:rPr lang="en-US" sz="2000" b="1" i="1" dirty="0">
                <a:solidFill>
                  <a:srgbClr val="3366CC"/>
                </a:solidFill>
                <a:latin typeface="Times New Roman" panose="02020603050405020304" pitchFamily="18" charset="0"/>
                <a:cs typeface="Times New Roman" panose="02020603050405020304" pitchFamily="18" charset="0"/>
              </a:rPr>
              <a:t>    What are the salary differences based on experience levels, employment types, or work modes…?</a:t>
            </a:r>
          </a:p>
          <a:p>
            <a:pPr marL="228600" lvl="2" algn="just">
              <a:spcBef>
                <a:spcPts val="1000"/>
              </a:spcBef>
            </a:pPr>
            <a:r>
              <a:rPr lang="en-US" sz="2400" dirty="0">
                <a:latin typeface="Times New Roman" panose="02020603050405020304" pitchFamily="18" charset="0"/>
                <a:cs typeface="Times New Roman" panose="02020603050405020304" pitchFamily="18" charset="0"/>
              </a:rPr>
              <a:t>What is the dataset for data analysis? </a:t>
            </a:r>
          </a:p>
          <a:p>
            <a:pPr marL="0" lvl="2" indent="0" algn="just">
              <a:spcBef>
                <a:spcPts val="1000"/>
              </a:spcBef>
              <a:buNone/>
            </a:pPr>
            <a:r>
              <a:rPr lang="en-US" sz="2000" b="1" i="1" dirty="0">
                <a:solidFill>
                  <a:srgbClr val="3366CC"/>
                </a:solidFill>
                <a:latin typeface="Times New Roman" panose="02020603050405020304" pitchFamily="18" charset="0"/>
                <a:cs typeface="Times New Roman" panose="02020603050405020304" pitchFamily="18" charset="0"/>
              </a:rPr>
              <a:t>    data_science_salaries</a:t>
            </a:r>
          </a:p>
          <a:p>
            <a:pPr marL="228600" lvl="2" algn="just">
              <a:spcBef>
                <a:spcPts val="1000"/>
              </a:spcBef>
            </a:pPr>
            <a:r>
              <a:rPr lang="en-US" sz="2400" dirty="0">
                <a:latin typeface="Times New Roman" panose="02020603050405020304" pitchFamily="18" charset="0"/>
                <a:cs typeface="Times New Roman" panose="02020603050405020304" pitchFamily="18" charset="0"/>
              </a:rPr>
              <a:t>What is the download link URL? (Please clearly marked the download URL link of your dataset)</a:t>
            </a:r>
          </a:p>
          <a:p>
            <a:pPr marL="0" lvl="2" indent="0" algn="just">
              <a:spcBef>
                <a:spcPts val="1000"/>
              </a:spcBef>
              <a:buNone/>
            </a:pPr>
            <a:r>
              <a:rPr lang="en-US" sz="2000" b="1" i="1" dirty="0">
                <a:solidFill>
                  <a:srgbClr val="3366CC"/>
                </a:solidFill>
                <a:latin typeface="Times New Roman" panose="02020603050405020304" pitchFamily="18" charset="0"/>
                <a:cs typeface="Times New Roman" panose="02020603050405020304" pitchFamily="18" charset="0"/>
              </a:rPr>
              <a:t>   </a:t>
            </a:r>
            <a:r>
              <a:rPr lang="en-US" sz="2000" b="1" i="1" dirty="0">
                <a:solidFill>
                  <a:srgbClr val="3366CC"/>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https://www.kaggle.com/datasets/sazidthe1/data-science-salaries/data</a:t>
            </a:r>
            <a:endParaRPr lang="en-US" sz="2000" b="1" i="1" dirty="0">
              <a:solidFill>
                <a:srgbClr val="3366CC"/>
              </a:solidFill>
              <a:latin typeface="Times New Roman" panose="02020603050405020304" pitchFamily="18" charset="0"/>
              <a:cs typeface="Times New Roman" panose="02020603050405020304" pitchFamily="18" charset="0"/>
            </a:endParaRPr>
          </a:p>
          <a:p>
            <a:pPr marL="0" lvl="2" indent="0" algn="just">
              <a:spcBef>
                <a:spcPts val="1000"/>
              </a:spcBef>
              <a:buNone/>
            </a:pPr>
            <a:endParaRPr lang="en-US" sz="2000" b="1" i="1"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21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Visualization Problem 1: </a:t>
            </a:r>
          </a:p>
        </p:txBody>
      </p:sp>
      <p:sp>
        <p:nvSpPr>
          <p:cNvPr id="3" name="內容版面配置區 2"/>
          <p:cNvSpPr>
            <a:spLocks noGrp="1"/>
          </p:cNvSpPr>
          <p:nvPr>
            <p:ph idx="1"/>
          </p:nvPr>
        </p:nvSpPr>
        <p:spPr/>
        <p:txBody>
          <a:bodyPr>
            <a:normAutofit/>
          </a:bodyPr>
          <a:lstStyle/>
          <a:p>
            <a:pPr marL="228600" lvl="2">
              <a:spcBef>
                <a:spcPts val="1000"/>
              </a:spcBef>
            </a:pPr>
            <a:r>
              <a:rPr lang="en-US" sz="2400" dirty="0">
                <a:latin typeface="Times New Roman" panose="02020603050405020304" pitchFamily="18" charset="0"/>
                <a:cs typeface="Times New Roman" panose="02020603050405020304" pitchFamily="18" charset="0"/>
              </a:rPr>
              <a:t>Which tool do you use to visualize the results of your data analysis? </a:t>
            </a:r>
          </a:p>
          <a:p>
            <a:pPr marL="800100" lvl="3" indent="-342900">
              <a:buFont typeface="Wingdings" panose="05000000000000000000" pitchFamily="2" charset="2"/>
              <a:buChar char="l"/>
            </a:pPr>
            <a:r>
              <a:rPr lang="en-US" sz="2000" b="1" i="1" dirty="0">
                <a:solidFill>
                  <a:srgbClr val="3366CC"/>
                </a:solidFill>
                <a:latin typeface="Times New Roman" panose="02020603050405020304" pitchFamily="18" charset="0"/>
                <a:cs typeface="Times New Roman" panose="02020603050405020304" pitchFamily="18" charset="0"/>
              </a:rPr>
              <a:t>Python</a:t>
            </a:r>
          </a:p>
          <a:p>
            <a:pPr marL="800100" lvl="3" indent="-342900">
              <a:buFont typeface="Wingdings" panose="05000000000000000000" pitchFamily="2" charset="2"/>
              <a:buChar char="l"/>
            </a:pPr>
            <a:r>
              <a:rPr lang="en-US" sz="2000" b="1" i="1" dirty="0">
                <a:solidFill>
                  <a:srgbClr val="3366CC"/>
                </a:solidFill>
                <a:latin typeface="Times New Roman" panose="02020603050405020304" pitchFamily="18" charset="0"/>
                <a:cs typeface="Times New Roman" panose="02020603050405020304" pitchFamily="18" charset="0"/>
              </a:rPr>
              <a:t>Tableau</a:t>
            </a:r>
          </a:p>
          <a:p>
            <a:pPr marL="228600" lvl="2">
              <a:spcBef>
                <a:spcPts val="1000"/>
              </a:spcBef>
            </a:pPr>
            <a:r>
              <a:rPr lang="en-US" sz="2400" dirty="0">
                <a:latin typeface="Times New Roman" panose="02020603050405020304" pitchFamily="18" charset="0"/>
                <a:cs typeface="Times New Roman" panose="02020603050405020304" pitchFamily="18" charset="0"/>
              </a:rPr>
              <a:t>What is the file name?</a:t>
            </a:r>
          </a:p>
          <a:p>
            <a:pPr marL="800100" lvl="3" indent="-342900">
              <a:buFont typeface="Wingdings" panose="05000000000000000000" pitchFamily="2" charset="2"/>
              <a:buChar char="l"/>
            </a:pPr>
            <a:r>
              <a:rPr lang="en-US" altLang="zh-TW" sz="2000" b="1" i="1" dirty="0">
                <a:solidFill>
                  <a:srgbClr val="3366CC"/>
                </a:solidFill>
                <a:latin typeface="Times New Roman" panose="02020603050405020304" pitchFamily="18" charset="0"/>
                <a:cs typeface="Times New Roman" panose="02020603050405020304" pitchFamily="18" charset="0"/>
              </a:rPr>
              <a:t>Python: 10890021_DataVisualization_Project.py</a:t>
            </a:r>
          </a:p>
          <a:p>
            <a:pPr marL="800100" lvl="3" indent="-342900">
              <a:buFont typeface="Wingdings" panose="05000000000000000000" pitchFamily="2" charset="2"/>
              <a:buChar char="l"/>
            </a:pPr>
            <a:r>
              <a:rPr lang="en-US" altLang="zh-TW" sz="2000" b="1" i="1" dirty="0">
                <a:solidFill>
                  <a:srgbClr val="3366CC"/>
                </a:solidFill>
                <a:latin typeface="Times New Roman" panose="02020603050405020304" pitchFamily="18" charset="0"/>
                <a:cs typeface="Times New Roman" panose="02020603050405020304" pitchFamily="18" charset="0"/>
              </a:rPr>
              <a:t>Tableau: 10890021_DataVisualization_Project.twbx</a:t>
            </a:r>
          </a:p>
        </p:txBody>
      </p:sp>
    </p:spTree>
    <p:extLst>
      <p:ext uri="{BB962C8B-B14F-4D97-AF65-F5344CB8AC3E}">
        <p14:creationId xmlns:p14="http://schemas.microsoft.com/office/powerpoint/2010/main" val="256456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1"/>
            <a:ext cx="8596668" cy="762000"/>
          </a:xfrm>
        </p:spPr>
        <p:txBody>
          <a:bodyPr/>
          <a:lstStyle/>
          <a:p>
            <a:r>
              <a:rPr lang="en-US" dirty="0">
                <a:latin typeface="Times New Roman" panose="02020603050405020304" pitchFamily="18" charset="0"/>
                <a:cs typeface="Times New Roman" panose="02020603050405020304" pitchFamily="18" charset="0"/>
              </a:rPr>
              <a:t>Tableau </a:t>
            </a:r>
            <a:r>
              <a:rPr lang="en-US" altLang="zh-TW" dirty="0">
                <a:latin typeface="Times New Roman" panose="02020603050405020304" pitchFamily="18" charset="0"/>
                <a:cs typeface="Times New Roman" panose="02020603050405020304" pitchFamily="18" charset="0"/>
              </a:rPr>
              <a:t>visualization charts</a:t>
            </a:r>
            <a:endParaRPr lang="en-US" dirty="0">
              <a:latin typeface="Times New Roman" panose="02020603050405020304" pitchFamily="18" charset="0"/>
              <a:cs typeface="Times New Roman" panose="02020603050405020304" pitchFamily="18" charset="0"/>
            </a:endParaRPr>
          </a:p>
        </p:txBody>
      </p:sp>
      <p:pic>
        <p:nvPicPr>
          <p:cNvPr id="13" name="圖片 12">
            <a:extLst>
              <a:ext uri="{FF2B5EF4-FFF2-40B4-BE49-F238E27FC236}">
                <a16:creationId xmlns:a16="http://schemas.microsoft.com/office/drawing/2014/main" id="{3E9DA6C0-C04A-4745-BCB2-BBC7387C4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60174"/>
            <a:ext cx="10166603" cy="4522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215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1"/>
            <a:ext cx="8596668" cy="762000"/>
          </a:xfrm>
        </p:spPr>
        <p:txBody>
          <a:bodyPr/>
          <a:lstStyle/>
          <a:p>
            <a:r>
              <a:rPr lang="en-US" dirty="0">
                <a:latin typeface="Times New Roman" panose="02020603050405020304" pitchFamily="18" charset="0"/>
                <a:cs typeface="Times New Roman" panose="02020603050405020304" pitchFamily="18" charset="0"/>
              </a:rPr>
              <a:t>Tableau </a:t>
            </a:r>
            <a:r>
              <a:rPr lang="en-US" altLang="zh-TW" dirty="0">
                <a:latin typeface="Times New Roman" panose="02020603050405020304" pitchFamily="18" charset="0"/>
                <a:cs typeface="Times New Roman" panose="02020603050405020304" pitchFamily="18" charset="0"/>
              </a:rPr>
              <a:t>visualization charts</a:t>
            </a:r>
            <a:endParaRPr lang="en-US" dirty="0">
              <a:latin typeface="Times New Roman" panose="02020603050405020304" pitchFamily="18" charset="0"/>
              <a:cs typeface="Times New Roman" panose="02020603050405020304" pitchFamily="18" charset="0"/>
            </a:endParaRPr>
          </a:p>
        </p:txBody>
      </p:sp>
      <p:pic>
        <p:nvPicPr>
          <p:cNvPr id="13" name="圖片 12">
            <a:extLst>
              <a:ext uri="{FF2B5EF4-FFF2-40B4-BE49-F238E27FC236}">
                <a16:creationId xmlns:a16="http://schemas.microsoft.com/office/drawing/2014/main" id="{3E9DA6C0-C04A-4745-BCB2-BBC7387C44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18206" y="1662908"/>
            <a:ext cx="8455796" cy="3224778"/>
          </a:xfrm>
          <a:prstGeom prst="rect">
            <a:avLst/>
          </a:prstGeom>
          <a:ln>
            <a:noFill/>
          </a:ln>
          <a:effectLst>
            <a:outerShdw blurRad="292100" dist="139700" dir="2700000" algn="tl" rotWithShape="0">
              <a:srgbClr val="333333">
                <a:alpha val="65000"/>
              </a:srgbClr>
            </a:outerShdw>
          </a:effectLst>
        </p:spPr>
      </p:pic>
      <p:sp>
        <p:nvSpPr>
          <p:cNvPr id="4" name="文字方塊 3">
            <a:extLst>
              <a:ext uri="{FF2B5EF4-FFF2-40B4-BE49-F238E27FC236}">
                <a16:creationId xmlns:a16="http://schemas.microsoft.com/office/drawing/2014/main" id="{37C56E48-3160-2C9F-9D16-3B2F5A79B790}"/>
              </a:ext>
            </a:extLst>
          </p:cNvPr>
          <p:cNvSpPr txBox="1"/>
          <p:nvPr/>
        </p:nvSpPr>
        <p:spPr>
          <a:xfrm>
            <a:off x="818206" y="4973565"/>
            <a:ext cx="8455796" cy="1477328"/>
          </a:xfrm>
          <a:prstGeom prst="rect">
            <a:avLst/>
          </a:prstGeom>
          <a:noFill/>
        </p:spPr>
        <p:txBody>
          <a:bodyPr wrap="square">
            <a:spAutoFit/>
          </a:bodyPr>
          <a:lstStyle/>
          <a:p>
            <a:pPr marL="457200" lvl="3"/>
            <a:r>
              <a:rPr lang="en-US" sz="1800" b="1" i="1" dirty="0">
                <a:solidFill>
                  <a:schemeClr val="tx1">
                    <a:lumMod val="95000"/>
                    <a:lumOff val="5000"/>
                  </a:schemeClr>
                </a:solidFill>
                <a:latin typeface="Times New Roman" panose="02020603050405020304" pitchFamily="18" charset="0"/>
                <a:cs typeface="Times New Roman" panose="02020603050405020304" pitchFamily="18" charset="0"/>
              </a:rPr>
              <a:t>Classification in the next few dimensions</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Experience level (Entry-level, Mid-level, Senior-level, Executive-level)</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Company size (Large, Medium, Small)</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Employment form (Contract, Freelance, Full-time, Part-time)</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Working mode (Hybrid, On-site, Remote</a:t>
            </a:r>
          </a:p>
        </p:txBody>
      </p:sp>
    </p:spTree>
    <p:extLst>
      <p:ext uri="{BB962C8B-B14F-4D97-AF65-F5344CB8AC3E}">
        <p14:creationId xmlns:p14="http://schemas.microsoft.com/office/powerpoint/2010/main" val="229615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1"/>
            <a:ext cx="8596668" cy="762000"/>
          </a:xfrm>
        </p:spPr>
        <p:txBody>
          <a:bodyPr/>
          <a:lstStyle/>
          <a:p>
            <a:r>
              <a:rPr lang="en-US" altLang="zh-TW"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visualization charts</a:t>
            </a:r>
            <a:endParaRPr lang="en-US" dirty="0">
              <a:latin typeface="Times New Roman" panose="02020603050405020304" pitchFamily="18" charset="0"/>
              <a:cs typeface="Times New Roman" panose="02020603050405020304" pitchFamily="18" charset="0"/>
            </a:endParaRPr>
          </a:p>
        </p:txBody>
      </p:sp>
      <p:pic>
        <p:nvPicPr>
          <p:cNvPr id="13" name="圖片 12">
            <a:extLst>
              <a:ext uri="{FF2B5EF4-FFF2-40B4-BE49-F238E27FC236}">
                <a16:creationId xmlns:a16="http://schemas.microsoft.com/office/drawing/2014/main" id="{3E9DA6C0-C04A-4745-BCB2-BBC7387C44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547" y="1662908"/>
            <a:ext cx="7572175" cy="45172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191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738" y="249330"/>
            <a:ext cx="8596668" cy="762000"/>
          </a:xfrm>
        </p:spPr>
        <p:txBody>
          <a:bodyPr/>
          <a:lstStyle/>
          <a:p>
            <a:r>
              <a:rPr lang="en-US" altLang="zh-TW"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visualization charts</a:t>
            </a:r>
            <a:endParaRPr lang="en-US" dirty="0">
              <a:latin typeface="Times New Roman" panose="02020603050405020304" pitchFamily="18" charset="0"/>
              <a:cs typeface="Times New Roman" panose="02020603050405020304" pitchFamily="18" charset="0"/>
            </a:endParaRPr>
          </a:p>
        </p:txBody>
      </p:sp>
      <p:pic>
        <p:nvPicPr>
          <p:cNvPr id="13" name="圖片 12">
            <a:extLst>
              <a:ext uri="{FF2B5EF4-FFF2-40B4-BE49-F238E27FC236}">
                <a16:creationId xmlns:a16="http://schemas.microsoft.com/office/drawing/2014/main" id="{3E9DA6C0-C04A-4745-BCB2-BBC7387C44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72343" y="1137802"/>
            <a:ext cx="5866289" cy="3685955"/>
          </a:xfrm>
          <a:prstGeom prst="rect">
            <a:avLst/>
          </a:prstGeom>
          <a:ln>
            <a:noFill/>
          </a:ln>
          <a:effectLst>
            <a:outerShdw blurRad="292100" dist="139700" dir="2700000" algn="tl" rotWithShape="0">
              <a:srgbClr val="333333">
                <a:alpha val="65000"/>
              </a:srgbClr>
            </a:outerShdw>
          </a:effectLst>
        </p:spPr>
      </p:pic>
      <p:sp>
        <p:nvSpPr>
          <p:cNvPr id="3" name="文字方塊 2">
            <a:extLst>
              <a:ext uri="{FF2B5EF4-FFF2-40B4-BE49-F238E27FC236}">
                <a16:creationId xmlns:a16="http://schemas.microsoft.com/office/drawing/2014/main" id="{E5215012-10B0-F103-0A41-4AFA5D909239}"/>
              </a:ext>
            </a:extLst>
          </p:cNvPr>
          <p:cNvSpPr txBox="1"/>
          <p:nvPr/>
        </p:nvSpPr>
        <p:spPr>
          <a:xfrm>
            <a:off x="807320" y="4950229"/>
            <a:ext cx="4679080" cy="1477328"/>
          </a:xfrm>
          <a:prstGeom prst="rect">
            <a:avLst/>
          </a:prstGeom>
          <a:noFill/>
        </p:spPr>
        <p:txBody>
          <a:bodyPr wrap="square">
            <a:spAutoFit/>
          </a:bodyPr>
          <a:lstStyle/>
          <a:p>
            <a:pPr marL="457200" lvl="3"/>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Horizontal axis (</a:t>
            </a:r>
            <a:r>
              <a:rPr lang="en-US" b="1" i="1" dirty="0" err="1">
                <a:solidFill>
                  <a:schemeClr val="tx1">
                    <a:lumMod val="95000"/>
                    <a:lumOff val="5000"/>
                  </a:schemeClr>
                </a:solidFill>
                <a:latin typeface="Times New Roman" panose="02020603050405020304" pitchFamily="18" charset="0"/>
                <a:cs typeface="Times New Roman" panose="02020603050405020304" pitchFamily="18" charset="0"/>
              </a:rPr>
              <a:t>experience_level</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Entry-level: Junior.</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Mid-level: Intermediate.</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Senior-level: senior.</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Executive-level: executive level.</a:t>
            </a:r>
          </a:p>
        </p:txBody>
      </p:sp>
      <p:sp>
        <p:nvSpPr>
          <p:cNvPr id="6" name="文字方塊 5">
            <a:extLst>
              <a:ext uri="{FF2B5EF4-FFF2-40B4-BE49-F238E27FC236}">
                <a16:creationId xmlns:a16="http://schemas.microsoft.com/office/drawing/2014/main" id="{D09B19BE-6CD6-6BEC-17C6-02F22F991193}"/>
              </a:ext>
            </a:extLst>
          </p:cNvPr>
          <p:cNvSpPr txBox="1"/>
          <p:nvPr/>
        </p:nvSpPr>
        <p:spPr>
          <a:xfrm>
            <a:off x="5176812" y="5088728"/>
            <a:ext cx="4391731" cy="1200329"/>
          </a:xfrm>
          <a:prstGeom prst="rect">
            <a:avLst/>
          </a:prstGeom>
          <a:noFill/>
        </p:spPr>
        <p:txBody>
          <a:bodyPr wrap="square">
            <a:spAutoFit/>
          </a:bodyPr>
          <a:lstStyle/>
          <a:p>
            <a:pPr marL="457200" lvl="3"/>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Vertical axis (</a:t>
            </a:r>
            <a:r>
              <a:rPr lang="en-US" b="1" i="1" dirty="0" err="1">
                <a:solidFill>
                  <a:schemeClr val="tx1">
                    <a:lumMod val="95000"/>
                    <a:lumOff val="5000"/>
                  </a:schemeClr>
                </a:solidFill>
                <a:latin typeface="Times New Roman" panose="02020603050405020304" pitchFamily="18" charset="0"/>
                <a:cs typeface="Times New Roman" panose="02020603050405020304" pitchFamily="18" charset="0"/>
              </a:rPr>
              <a:t>company_size</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Small: small company.</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Medium: Medium-sized company.</a:t>
            </a:r>
          </a:p>
          <a:p>
            <a:pPr marL="800100" lvl="3" indent="-342900">
              <a:buFont typeface="Wingdings" panose="05000000000000000000" pitchFamily="2" charset="2"/>
              <a:buChar char="l"/>
            </a:pPr>
            <a:r>
              <a:rPr lang="en-US" sz="1800" b="1" i="1" dirty="0">
                <a:solidFill>
                  <a:srgbClr val="3366CC"/>
                </a:solidFill>
                <a:latin typeface="Times New Roman" panose="02020603050405020304" pitchFamily="18" charset="0"/>
                <a:cs typeface="Times New Roman" panose="02020603050405020304" pitchFamily="18" charset="0"/>
              </a:rPr>
              <a:t>Large: Large company.</a:t>
            </a:r>
          </a:p>
        </p:txBody>
      </p:sp>
    </p:spTree>
    <p:extLst>
      <p:ext uri="{BB962C8B-B14F-4D97-AF65-F5344CB8AC3E}">
        <p14:creationId xmlns:p14="http://schemas.microsoft.com/office/powerpoint/2010/main" val="362830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5" y="97972"/>
            <a:ext cx="8596668" cy="772886"/>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內容版面配置區 2"/>
          <p:cNvSpPr>
            <a:spLocks noGrp="1"/>
          </p:cNvSpPr>
          <p:nvPr>
            <p:ph idx="1"/>
          </p:nvPr>
        </p:nvSpPr>
        <p:spPr>
          <a:xfrm>
            <a:off x="677335" y="870858"/>
            <a:ext cx="8466666" cy="5704113"/>
          </a:xfrm>
        </p:spPr>
        <p:txBody>
          <a:bodyPr>
            <a:normAutofit fontScale="70000" lnSpcReduction="20000"/>
          </a:bodyPr>
          <a:lstStyle/>
          <a:p>
            <a:pPr marL="228600" lvl="2">
              <a:spcBef>
                <a:spcPts val="1000"/>
              </a:spcBef>
            </a:pPr>
            <a:r>
              <a:rPr lang="en-US" sz="3300" dirty="0">
                <a:latin typeface="Times New Roman" panose="02020603050405020304" pitchFamily="18" charset="0"/>
                <a:cs typeface="Times New Roman" panose="02020603050405020304" pitchFamily="18" charset="0"/>
              </a:rPr>
              <a:t>What is the conclusion of data analysis insights obtained through visual charts?</a:t>
            </a:r>
          </a:p>
          <a:p>
            <a:pPr marL="800100" lvl="3" indent="-342900">
              <a:buFont typeface="Wingdings" panose="05000000000000000000" pitchFamily="2" charset="2"/>
              <a:buChar char="l"/>
            </a:pPr>
            <a:r>
              <a:rPr lang="en-US" sz="2900" b="1" i="1" dirty="0">
                <a:solidFill>
                  <a:srgbClr val="3366CC"/>
                </a:solidFill>
                <a:latin typeface="Times New Roman" panose="02020603050405020304" pitchFamily="18" charset="0"/>
                <a:cs typeface="Times New Roman" panose="02020603050405020304" pitchFamily="18" charset="0"/>
              </a:rPr>
              <a:t>The importance of experience: Experience level is the core factor in determining salary. Regardless of company size or work mode, the salary of employees with high experience levels is significantly higher than that of other levels.</a:t>
            </a:r>
          </a:p>
          <a:p>
            <a:pPr marL="800100" lvl="3" indent="-342900">
              <a:buFont typeface="Wingdings" panose="05000000000000000000" pitchFamily="2" charset="2"/>
              <a:buChar char="l"/>
            </a:pPr>
            <a:endParaRPr lang="en-US" sz="2900" b="1" i="1" dirty="0">
              <a:solidFill>
                <a:srgbClr val="3366CC"/>
              </a:solidFill>
              <a:latin typeface="Times New Roman" panose="02020603050405020304" pitchFamily="18" charset="0"/>
              <a:cs typeface="Times New Roman" panose="02020603050405020304" pitchFamily="18" charset="0"/>
            </a:endParaRPr>
          </a:p>
          <a:p>
            <a:pPr marL="800100" lvl="3" indent="-342900">
              <a:buFont typeface="Wingdings" panose="05000000000000000000" pitchFamily="2" charset="2"/>
              <a:buChar char="l"/>
            </a:pPr>
            <a:r>
              <a:rPr lang="en-US" sz="2900" b="1" i="1" dirty="0">
                <a:solidFill>
                  <a:srgbClr val="3366CC"/>
                </a:solidFill>
                <a:latin typeface="Times New Roman" panose="02020603050405020304" pitchFamily="18" charset="0"/>
                <a:cs typeface="Times New Roman" panose="02020603050405020304" pitchFamily="18" charset="0"/>
              </a:rPr>
              <a:t>Shifts in work models: Remote and hybrid work models are becoming more attractive for high-paying positions, while the salary attractiveness of on-site work is decreasing.</a:t>
            </a:r>
          </a:p>
          <a:p>
            <a:pPr marL="800100" lvl="3" indent="-342900">
              <a:buFont typeface="Wingdings" panose="05000000000000000000" pitchFamily="2" charset="2"/>
              <a:buChar char="l"/>
            </a:pPr>
            <a:endParaRPr lang="en-US" sz="2900" b="1" i="1" dirty="0">
              <a:solidFill>
                <a:srgbClr val="3366CC"/>
              </a:solidFill>
              <a:latin typeface="Times New Roman" panose="02020603050405020304" pitchFamily="18" charset="0"/>
              <a:cs typeface="Times New Roman" panose="02020603050405020304" pitchFamily="18" charset="0"/>
            </a:endParaRPr>
          </a:p>
          <a:p>
            <a:pPr marL="800100" lvl="3" indent="-342900">
              <a:buFont typeface="Wingdings" panose="05000000000000000000" pitchFamily="2" charset="2"/>
              <a:buChar char="l"/>
            </a:pPr>
            <a:r>
              <a:rPr lang="en-US" sz="2900" b="1" i="1" dirty="0">
                <a:solidFill>
                  <a:srgbClr val="3366CC"/>
                </a:solidFill>
                <a:latin typeface="Times New Roman" panose="02020603050405020304" pitchFamily="18" charset="0"/>
                <a:cs typeface="Times New Roman" panose="02020603050405020304" pitchFamily="18" charset="0"/>
              </a:rPr>
              <a:t>The impact of company size: Medium-sized companies have stable and competitive salaries, large companies are more suitable for highly experienced employees, and small companies are a springboard for junior employees.</a:t>
            </a:r>
          </a:p>
          <a:p>
            <a:pPr marL="800100" lvl="3" indent="-342900">
              <a:buFont typeface="Wingdings" panose="05000000000000000000" pitchFamily="2" charset="2"/>
              <a:buChar char="l"/>
            </a:pPr>
            <a:endParaRPr lang="en-US" sz="2900" b="1" i="1" dirty="0">
              <a:solidFill>
                <a:srgbClr val="3366CC"/>
              </a:solidFill>
              <a:latin typeface="Times New Roman" panose="02020603050405020304" pitchFamily="18" charset="0"/>
              <a:cs typeface="Times New Roman" panose="02020603050405020304" pitchFamily="18" charset="0"/>
            </a:endParaRPr>
          </a:p>
          <a:p>
            <a:pPr marL="800100" lvl="3" indent="-342900">
              <a:buFont typeface="Wingdings" panose="05000000000000000000" pitchFamily="2" charset="2"/>
              <a:buChar char="l"/>
            </a:pPr>
            <a:r>
              <a:rPr lang="en-US" sz="2900" b="1" i="1" dirty="0">
                <a:solidFill>
                  <a:srgbClr val="3366CC"/>
                </a:solidFill>
                <a:latin typeface="Times New Roman" panose="02020603050405020304" pitchFamily="18" charset="0"/>
                <a:cs typeface="Times New Roman" panose="02020603050405020304" pitchFamily="18" charset="0"/>
              </a:rPr>
              <a:t>Full-time vs. other job types: Full-time jobs have the widest salary range, other types (e.g., freelance) are competitive in specific situations (e.g., remote, high experience)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97904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TM10001114[[fn=圖庫]]</Template>
  <TotalTime>433</TotalTime>
  <Words>402</Words>
  <Application>Microsoft Office PowerPoint</Application>
  <PresentationFormat>寬螢幕</PresentationFormat>
  <Paragraphs>46</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Arial</vt:lpstr>
      <vt:lpstr>Times New Roman</vt:lpstr>
      <vt:lpstr>Trebuchet MS</vt:lpstr>
      <vt:lpstr>Wingdings</vt:lpstr>
      <vt:lpstr>Wingdings 3</vt:lpstr>
      <vt:lpstr>多面向</vt:lpstr>
      <vt:lpstr>Data Visualization Project </vt:lpstr>
      <vt:lpstr>Data Visualization Problem 1: </vt:lpstr>
      <vt:lpstr>Data Visualization Problem 1: </vt:lpstr>
      <vt:lpstr>Tableau visualization charts</vt:lpstr>
      <vt:lpstr>Tableau visualization charts</vt:lpstr>
      <vt:lpstr>Python visualization charts</vt:lpstr>
      <vt:lpstr>Python visualization charts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Project </dc:title>
  <dc:creator>mcu</dc:creator>
  <cp:lastModifiedBy>柯玲萱 10890021</cp:lastModifiedBy>
  <cp:revision>21</cp:revision>
  <dcterms:created xsi:type="dcterms:W3CDTF">2022-11-16T02:40:28Z</dcterms:created>
  <dcterms:modified xsi:type="dcterms:W3CDTF">2025-01-08T14:29:27Z</dcterms:modified>
</cp:coreProperties>
</file>