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2" r:id="rId2"/>
    <p:sldId id="278" r:id="rId3"/>
    <p:sldId id="290" r:id="rId4"/>
    <p:sldId id="286" r:id="rId5"/>
    <p:sldId id="287" r:id="rId6"/>
    <p:sldId id="285" r:id="rId7"/>
    <p:sldId id="288" r:id="rId8"/>
    <p:sldId id="284" r:id="rId9"/>
    <p:sldId id="280" r:id="rId10"/>
    <p:sldId id="281" r:id="rId11"/>
    <p:sldId id="289" r:id="rId12"/>
    <p:sldId id="282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400"/>
    <a:srgbClr val="EF9600"/>
    <a:srgbClr val="FFBD53"/>
    <a:srgbClr val="F2F2F2"/>
    <a:srgbClr val="21CA00"/>
    <a:srgbClr val="00C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7B45-2C6C-4571-AF4E-EF26FE9B2A11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8A20-8836-472E-8A84-5DF6C650D5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25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61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8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52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31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6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82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370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5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5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4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58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AB26-6650-444D-B21B-D2F97FA6BF49}" type="datetimeFigureOut">
              <a:rPr lang="en-DE" smtClean="0"/>
              <a:t>05/10/2021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CAF3-87F4-4495-A9EF-3E882F5767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9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545360B-463D-4A43-9A82-C939ACEA1E23}"/>
              </a:ext>
            </a:extLst>
          </p:cNvPr>
          <p:cNvGrpSpPr/>
          <p:nvPr/>
        </p:nvGrpSpPr>
        <p:grpSpPr>
          <a:xfrm>
            <a:off x="-1" y="3897297"/>
            <a:ext cx="9144001" cy="2960704"/>
            <a:chOff x="191587" y="4066753"/>
            <a:chExt cx="8952413" cy="2791248"/>
          </a:xfrm>
        </p:grpSpPr>
        <p:pic>
          <p:nvPicPr>
            <p:cNvPr id="35" name="Picture 34" descr="A group of animals stand near a body of water&#10;&#10;Description automatically generated with medium confidence">
              <a:extLst>
                <a:ext uri="{FF2B5EF4-FFF2-40B4-BE49-F238E27FC236}">
                  <a16:creationId xmlns:a16="http://schemas.microsoft.com/office/drawing/2014/main" id="{7E29261F-7AA8-41E1-869E-712F2A9F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08520" y="4066753"/>
              <a:ext cx="5335480" cy="279124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B7C6522-CE6C-4D5E-AC32-91F0ED4F9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79" t="19770" r="34466" b="23876"/>
            <a:stretch/>
          </p:blipFill>
          <p:spPr>
            <a:xfrm>
              <a:off x="191587" y="4066753"/>
              <a:ext cx="3790765" cy="2791248"/>
            </a:xfrm>
            <a:prstGeom prst="rect">
              <a:avLst/>
            </a:prstGeom>
          </p:spPr>
        </p:pic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D6F3BF76-0C21-4882-A4A7-496EA0AF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6493"/>
            <a:ext cx="7772400" cy="21661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From individual energetics to biodiversity patterns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E0FA4-2A1C-4827-B2C7-7907D45E1D6C}"/>
              </a:ext>
            </a:extLst>
          </p:cNvPr>
          <p:cNvSpPr txBox="1"/>
          <p:nvPr/>
        </p:nvSpPr>
        <p:spPr>
          <a:xfrm>
            <a:off x="8291743" y="6488668"/>
            <a:ext cx="110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iStock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2F5A92-F108-4B86-9BF0-C7073FBB5DD7}"/>
              </a:ext>
            </a:extLst>
          </p:cNvPr>
          <p:cNvSpPr txBox="1"/>
          <p:nvPr/>
        </p:nvSpPr>
        <p:spPr>
          <a:xfrm>
            <a:off x="122067" y="6488668"/>
            <a:ext cx="1477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Ken Watkins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1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Question 3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3A8FBD8-269F-45D6-8980-DF1B192B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58" y="1944582"/>
            <a:ext cx="5839372" cy="3915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855184E-B848-4C2C-BEA4-139793E8A2D1}"/>
              </a:ext>
            </a:extLst>
          </p:cNvPr>
          <p:cNvSpPr txBox="1"/>
          <p:nvPr/>
        </p:nvSpPr>
        <p:spPr>
          <a:xfrm>
            <a:off x="694493" y="998384"/>
            <a:ext cx="801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</a:rPr>
              <a:t>How does energy compensation impact population dynamics?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86F69646-5A76-449B-B73D-5C6A4A1E6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38" y="5452012"/>
            <a:ext cx="3031075" cy="19518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0A02741-4BE4-42C1-94F6-C4902A894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367" y="2174155"/>
            <a:ext cx="3811806" cy="413328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9FF4FA0-936B-4E29-8309-33198420DF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3367" y="2861177"/>
            <a:ext cx="3788844" cy="40184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06B57EF-FB11-49F5-B9E6-B8541DFAFE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3367" y="4199650"/>
            <a:ext cx="4466243" cy="413328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26E882E-8ED3-4DF7-8ACE-129ED1AD15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33367" y="4908205"/>
            <a:ext cx="1331836" cy="390366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AA834D2-A35C-4A00-8402-E0A0866430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3367" y="3515916"/>
            <a:ext cx="3674030" cy="41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Question 3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5184E-B848-4C2C-BEA4-139793E8A2D1}"/>
              </a:ext>
            </a:extLst>
          </p:cNvPr>
          <p:cNvSpPr txBox="1"/>
          <p:nvPr/>
        </p:nvSpPr>
        <p:spPr>
          <a:xfrm>
            <a:off x="694493" y="998384"/>
            <a:ext cx="801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</a:rPr>
              <a:t>How does energy compensation impact population dynamics?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DE1EA-0687-4C02-8216-A06CE8E02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3" t="26518" r="50000"/>
          <a:stretch/>
        </p:blipFill>
        <p:spPr bwMode="auto">
          <a:xfrm>
            <a:off x="5356493" y="1367716"/>
            <a:ext cx="3200250" cy="535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480777-0534-40D1-9DD2-885C9DB62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34" t="21526" r="25631" b="50000"/>
          <a:stretch/>
        </p:blipFill>
        <p:spPr>
          <a:xfrm>
            <a:off x="694493" y="3086226"/>
            <a:ext cx="4465469" cy="14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3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8D600C1-FFB4-497C-9758-2DF1E0D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824" y="0"/>
            <a:ext cx="637673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BA6184-3C5F-43EC-B0CE-9B5BE49AB9F1}"/>
              </a:ext>
            </a:extLst>
          </p:cNvPr>
          <p:cNvSpPr/>
          <p:nvPr/>
        </p:nvSpPr>
        <p:spPr>
          <a:xfrm>
            <a:off x="3923930" y="506028"/>
            <a:ext cx="719092" cy="2104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C2459-996D-44DF-8713-489F0B5AA76D}"/>
              </a:ext>
            </a:extLst>
          </p:cNvPr>
          <p:cNvSpPr/>
          <p:nvPr/>
        </p:nvSpPr>
        <p:spPr>
          <a:xfrm>
            <a:off x="4643022" y="506028"/>
            <a:ext cx="719092" cy="2104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28F19-DEF9-4B20-8F83-7494B36CC58B}"/>
              </a:ext>
            </a:extLst>
          </p:cNvPr>
          <p:cNvSpPr/>
          <p:nvPr/>
        </p:nvSpPr>
        <p:spPr>
          <a:xfrm>
            <a:off x="5362114" y="506028"/>
            <a:ext cx="719092" cy="2104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E9018-2F81-404C-9000-6BEB739B1F44}"/>
              </a:ext>
            </a:extLst>
          </p:cNvPr>
          <p:cNvSpPr/>
          <p:nvPr/>
        </p:nvSpPr>
        <p:spPr>
          <a:xfrm>
            <a:off x="6081206" y="506028"/>
            <a:ext cx="719092" cy="2104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F9269D-FE15-4128-B94F-1B81FBE41163}"/>
              </a:ext>
            </a:extLst>
          </p:cNvPr>
          <p:cNvSpPr/>
          <p:nvPr/>
        </p:nvSpPr>
        <p:spPr>
          <a:xfrm>
            <a:off x="3923930" y="4156230"/>
            <a:ext cx="719092" cy="2104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653976-F504-475A-8396-77737BA05563}"/>
              </a:ext>
            </a:extLst>
          </p:cNvPr>
          <p:cNvSpPr/>
          <p:nvPr/>
        </p:nvSpPr>
        <p:spPr>
          <a:xfrm>
            <a:off x="4643022" y="4156230"/>
            <a:ext cx="719092" cy="2104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1AC41D-F2AD-4AAE-ABD7-D20933FB4E99}"/>
              </a:ext>
            </a:extLst>
          </p:cNvPr>
          <p:cNvSpPr/>
          <p:nvPr/>
        </p:nvSpPr>
        <p:spPr>
          <a:xfrm>
            <a:off x="5362114" y="4156230"/>
            <a:ext cx="719092" cy="2104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FB4AD3-A470-4A16-A076-33296568A71D}"/>
              </a:ext>
            </a:extLst>
          </p:cNvPr>
          <p:cNvSpPr/>
          <p:nvPr/>
        </p:nvSpPr>
        <p:spPr>
          <a:xfrm>
            <a:off x="6081206" y="4156230"/>
            <a:ext cx="719092" cy="2104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18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Going forward…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148992-997D-4B4C-8FB3-5066B801DEB9}"/>
              </a:ext>
            </a:extLst>
          </p:cNvPr>
          <p:cNvSpPr txBox="1">
            <a:spLocks/>
          </p:cNvSpPr>
          <p:nvPr/>
        </p:nvSpPr>
        <p:spPr>
          <a:xfrm>
            <a:off x="355107" y="1946429"/>
            <a:ext cx="8046923" cy="337129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Need to think about how to implement movements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Sort out details for how to model processes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Look for parameters and patterns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Make some timelines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On the population level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98C2F0-52B1-4365-9B25-CF852F8702EB}"/>
              </a:ext>
            </a:extLst>
          </p:cNvPr>
          <p:cNvSpPr/>
          <p:nvPr/>
        </p:nvSpPr>
        <p:spPr>
          <a:xfrm>
            <a:off x="4065067" y="1647931"/>
            <a:ext cx="1013866" cy="1013866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28105B-48EA-46BE-AC40-288D8B41C5B6}"/>
              </a:ext>
            </a:extLst>
          </p:cNvPr>
          <p:cNvSpPr/>
          <p:nvPr/>
        </p:nvSpPr>
        <p:spPr>
          <a:xfrm>
            <a:off x="3464448" y="4354505"/>
            <a:ext cx="735173" cy="735173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EA8E0D-E6D9-40DE-BCFA-40E4DDDD8D18}"/>
              </a:ext>
            </a:extLst>
          </p:cNvPr>
          <p:cNvSpPr/>
          <p:nvPr/>
        </p:nvSpPr>
        <p:spPr>
          <a:xfrm>
            <a:off x="4286103" y="5291123"/>
            <a:ext cx="735173" cy="735173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87A055-928B-47D8-83C7-6AB8FD007751}"/>
              </a:ext>
            </a:extLst>
          </p:cNvPr>
          <p:cNvSpPr/>
          <p:nvPr/>
        </p:nvSpPr>
        <p:spPr>
          <a:xfrm>
            <a:off x="5072524" y="4555950"/>
            <a:ext cx="735173" cy="735173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8C6F26-BB69-46EB-B28C-08AA3B3995F6}"/>
              </a:ext>
            </a:extLst>
          </p:cNvPr>
          <p:cNvSpPr/>
          <p:nvPr/>
        </p:nvSpPr>
        <p:spPr>
          <a:xfrm>
            <a:off x="5996837" y="5394810"/>
            <a:ext cx="735173" cy="735173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4E6736-93BD-4E10-A0C0-78673E87D704}"/>
              </a:ext>
            </a:extLst>
          </p:cNvPr>
          <p:cNvSpPr/>
          <p:nvPr/>
        </p:nvSpPr>
        <p:spPr>
          <a:xfrm>
            <a:off x="2987415" y="5519363"/>
            <a:ext cx="735173" cy="735173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30000" dirty="0">
              <a:solidFill>
                <a:schemeClr val="bg1"/>
              </a:solidFill>
            </a:endParaRP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33F49CD-E527-40EA-8FA2-CDD5960D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430370">
            <a:off x="4167914" y="3266041"/>
            <a:ext cx="971550" cy="61912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0B37972B-756E-4CEE-8696-15BA1C5F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236010">
            <a:off x="5131906" y="1544446"/>
            <a:ext cx="634585" cy="404392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748ED1F-FD56-44E9-AA3F-AFDC92A72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63990" flipH="1">
            <a:off x="3330912" y="1588840"/>
            <a:ext cx="634585" cy="404392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5410D350-DB24-437B-B0C4-D655BD40D3C2}"/>
              </a:ext>
            </a:extLst>
          </p:cNvPr>
          <p:cNvSpPr txBox="1">
            <a:spLocks/>
          </p:cNvSpPr>
          <p:nvPr/>
        </p:nvSpPr>
        <p:spPr>
          <a:xfrm>
            <a:off x="-855943" y="1468901"/>
            <a:ext cx="6540482" cy="1267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Energetics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E530F6FE-CEE1-410E-8FC6-91471D8B69E7}"/>
              </a:ext>
            </a:extLst>
          </p:cNvPr>
          <p:cNvSpPr txBox="1">
            <a:spLocks/>
          </p:cNvSpPr>
          <p:nvPr/>
        </p:nvSpPr>
        <p:spPr>
          <a:xfrm>
            <a:off x="3461769" y="1142267"/>
            <a:ext cx="6540482" cy="1267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Movement</a:t>
            </a:r>
          </a:p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behavior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5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Why do animals differ in their energy use?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C25EC26-5AEA-4C95-9704-876DB071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90969">
            <a:off x="3703231" y="1397187"/>
            <a:ext cx="971550" cy="6191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798C2F0-52B1-4365-9B25-CF852F8702EB}"/>
              </a:ext>
            </a:extLst>
          </p:cNvPr>
          <p:cNvSpPr/>
          <p:nvPr/>
        </p:nvSpPr>
        <p:spPr>
          <a:xfrm>
            <a:off x="727607" y="1186292"/>
            <a:ext cx="1013866" cy="1013866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 MJ day</a:t>
            </a:r>
            <a:r>
              <a:rPr lang="en-US" baseline="30000" dirty="0">
                <a:solidFill>
                  <a:schemeClr val="bg1"/>
                </a:solidFill>
              </a:rPr>
              <a:t>-1</a:t>
            </a:r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8C762F-383C-4841-8F24-61E55ED9BF7F}"/>
              </a:ext>
            </a:extLst>
          </p:cNvPr>
          <p:cNvSpPr/>
          <p:nvPr/>
        </p:nvSpPr>
        <p:spPr>
          <a:xfrm>
            <a:off x="2323694" y="1184862"/>
            <a:ext cx="1013866" cy="1013866"/>
          </a:xfrm>
          <a:prstGeom prst="roundRect">
            <a:avLst>
              <a:gd name="adj" fmla="val 18418"/>
            </a:avLst>
          </a:prstGeom>
          <a:solidFill>
            <a:srgbClr val="21C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 MJ day</a:t>
            </a:r>
            <a:r>
              <a:rPr lang="en-US" baseline="30000" dirty="0">
                <a:solidFill>
                  <a:schemeClr val="bg1"/>
                </a:solidFill>
              </a:rPr>
              <a:t>-1</a:t>
            </a:r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37A96-3CA6-4853-9666-AC218A008170}"/>
              </a:ext>
            </a:extLst>
          </p:cNvPr>
          <p:cNvSpPr txBox="1"/>
          <p:nvPr/>
        </p:nvSpPr>
        <p:spPr>
          <a:xfrm>
            <a:off x="4897777" y="1445167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Body size, ecology</a:t>
            </a:r>
            <a:endParaRPr lang="en-DE" sz="2400" dirty="0">
              <a:latin typeface="Trebuchet MS" panose="020B0603020202020204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214ADD0-10B6-4903-A881-D1BF02718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90969">
            <a:off x="3703231" y="3361574"/>
            <a:ext cx="971550" cy="619125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CF131A9-6847-4889-BC8D-C1B64BA8DE48}"/>
              </a:ext>
            </a:extLst>
          </p:cNvPr>
          <p:cNvSpPr/>
          <p:nvPr/>
        </p:nvSpPr>
        <p:spPr>
          <a:xfrm>
            <a:off x="727607" y="3150679"/>
            <a:ext cx="1013866" cy="1013866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 MJ day</a:t>
            </a:r>
            <a:r>
              <a:rPr lang="en-US" baseline="30000" dirty="0">
                <a:solidFill>
                  <a:schemeClr val="bg1"/>
                </a:solidFill>
              </a:rPr>
              <a:t>-1</a:t>
            </a:r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9544F-1330-491B-BA3C-8DEED88E6D02}"/>
              </a:ext>
            </a:extLst>
          </p:cNvPr>
          <p:cNvSpPr txBox="1"/>
          <p:nvPr/>
        </p:nvSpPr>
        <p:spPr>
          <a:xfrm>
            <a:off x="4897777" y="3241914"/>
            <a:ext cx="392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Genetics, development, personality, etc.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A3C512-B0BC-48CF-A597-09E6FEEA1F8E}"/>
              </a:ext>
            </a:extLst>
          </p:cNvPr>
          <p:cNvSpPr/>
          <p:nvPr/>
        </p:nvSpPr>
        <p:spPr>
          <a:xfrm>
            <a:off x="2323694" y="3149249"/>
            <a:ext cx="1013866" cy="1013866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 MJ day</a:t>
            </a:r>
            <a:r>
              <a:rPr lang="en-US" baseline="30000" dirty="0">
                <a:solidFill>
                  <a:schemeClr val="bg1"/>
                </a:solidFill>
              </a:rPr>
              <a:t>-1</a:t>
            </a:r>
            <a:endParaRPr lang="en-DE" baseline="30000" dirty="0">
              <a:solidFill>
                <a:schemeClr val="bg1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5A71855-9DC5-4D6A-BBC1-3BBED1E0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90969">
            <a:off x="3703231" y="5300265"/>
            <a:ext cx="971550" cy="619125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7BB559B1-E72B-4FD2-AD4A-C3A30D6E54F5}"/>
              </a:ext>
            </a:extLst>
          </p:cNvPr>
          <p:cNvSpPr/>
          <p:nvPr/>
        </p:nvSpPr>
        <p:spPr>
          <a:xfrm>
            <a:off x="727607" y="5089370"/>
            <a:ext cx="1013866" cy="1013866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 MJ day</a:t>
            </a:r>
            <a:r>
              <a:rPr lang="en-US" baseline="30000" dirty="0">
                <a:solidFill>
                  <a:schemeClr val="bg1"/>
                </a:solidFill>
              </a:rPr>
              <a:t>-1</a:t>
            </a:r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79635-D5F8-4ED3-89EF-FED925FAE452}"/>
              </a:ext>
            </a:extLst>
          </p:cNvPr>
          <p:cNvSpPr txBox="1"/>
          <p:nvPr/>
        </p:nvSpPr>
        <p:spPr>
          <a:xfrm>
            <a:off x="4897777" y="5141208"/>
            <a:ext cx="392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Activity, behavior, health, compensation, etc.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002C37-444D-4F19-A2C1-1CEF43F8E3DF}"/>
              </a:ext>
            </a:extLst>
          </p:cNvPr>
          <p:cNvSpPr/>
          <p:nvPr/>
        </p:nvSpPr>
        <p:spPr>
          <a:xfrm>
            <a:off x="2323694" y="5087940"/>
            <a:ext cx="1013866" cy="1013866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MJ day</a:t>
            </a:r>
            <a:r>
              <a:rPr lang="en-US" baseline="30000" dirty="0">
                <a:solidFill>
                  <a:schemeClr val="bg1"/>
                </a:solidFill>
              </a:rPr>
              <a:t>-1</a:t>
            </a:r>
            <a:endParaRPr lang="en-DE" baseline="30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9186F-1244-4951-BEC2-C5CB4AB0FE3D}"/>
              </a:ext>
            </a:extLst>
          </p:cNvPr>
          <p:cNvSpPr txBox="1"/>
          <p:nvPr/>
        </p:nvSpPr>
        <p:spPr>
          <a:xfrm>
            <a:off x="3337560" y="2178416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Interspecies</a:t>
            </a:r>
            <a:endParaRPr lang="en-DE" sz="2400" i="1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04C734-BBDE-43F2-85FE-A4D022C31250}"/>
              </a:ext>
            </a:extLst>
          </p:cNvPr>
          <p:cNvSpPr txBox="1"/>
          <p:nvPr/>
        </p:nvSpPr>
        <p:spPr>
          <a:xfrm>
            <a:off x="2229884" y="4252435"/>
            <a:ext cx="462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Intraspecies, Among-individual</a:t>
            </a:r>
            <a:endParaRPr lang="en-DE" sz="2400" i="1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A54B12-894B-41AA-A7C7-982FFE7D79C5}"/>
              </a:ext>
            </a:extLst>
          </p:cNvPr>
          <p:cNvSpPr txBox="1"/>
          <p:nvPr/>
        </p:nvSpPr>
        <p:spPr>
          <a:xfrm>
            <a:off x="3093994" y="6181733"/>
            <a:ext cx="259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Within-individual</a:t>
            </a:r>
            <a:endParaRPr lang="en-DE" sz="2400" i="1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9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30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Causal diagram drafting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D34CB9-EB94-4C62-B1C7-997BDC28E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04" y="1504043"/>
            <a:ext cx="6088392" cy="44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Rule set drafting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FF5BC-84F6-4ECF-A756-665EEC020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0" t="12371" r="11176" b="8779"/>
          <a:stretch/>
        </p:blipFill>
        <p:spPr>
          <a:xfrm>
            <a:off x="599011" y="1178838"/>
            <a:ext cx="7945977" cy="43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3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148992-997D-4B4C-8FB3-5066B801DEB9}"/>
              </a:ext>
            </a:extLst>
          </p:cNvPr>
          <p:cNvSpPr txBox="1">
            <a:spLocks/>
          </p:cNvSpPr>
          <p:nvPr/>
        </p:nvSpPr>
        <p:spPr>
          <a:xfrm>
            <a:off x="1301759" y="180274"/>
            <a:ext cx="6540482" cy="18137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Parameterized with small mammal data?</a:t>
            </a:r>
            <a:endParaRPr lang="en-DE" sz="2000" i="1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D9FF9EE-4F86-4304-9CEF-2714FD1C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314" y="1855805"/>
            <a:ext cx="5839372" cy="39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9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An empirical study?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148992-997D-4B4C-8FB3-5066B801DEB9}"/>
              </a:ext>
            </a:extLst>
          </p:cNvPr>
          <p:cNvSpPr txBox="1">
            <a:spLocks/>
          </p:cNvSpPr>
          <p:nvPr/>
        </p:nvSpPr>
        <p:spPr>
          <a:xfrm>
            <a:off x="1301759" y="742467"/>
            <a:ext cx="6540482" cy="18137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With Jana and the Animal Ecology group</a:t>
            </a:r>
            <a:endParaRPr lang="en-DE" sz="2000" i="1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5B48FAB-D32F-4A98-B55C-E3C2C31D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9933" y="3349106"/>
            <a:ext cx="211455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B3B9E-36F5-4604-932A-06AF9ABFEABC}"/>
              </a:ext>
            </a:extLst>
          </p:cNvPr>
          <p:cNvSpPr txBox="1"/>
          <p:nvPr/>
        </p:nvSpPr>
        <p:spPr>
          <a:xfrm>
            <a:off x="1653589" y="2397490"/>
            <a:ext cx="13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Personality</a:t>
            </a:r>
            <a:endParaRPr lang="en-DE" dirty="0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97496-FC6C-4675-9C62-3431981E24CE}"/>
              </a:ext>
            </a:extLst>
          </p:cNvPr>
          <p:cNvSpPr txBox="1"/>
          <p:nvPr/>
        </p:nvSpPr>
        <p:spPr>
          <a:xfrm>
            <a:off x="6459512" y="371048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Activity</a:t>
            </a:r>
            <a:endParaRPr lang="en-DE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969B5-D94D-4B2E-B475-9E2983F91742}"/>
              </a:ext>
            </a:extLst>
          </p:cNvPr>
          <p:cNvSpPr txBox="1"/>
          <p:nvPr/>
        </p:nvSpPr>
        <p:spPr>
          <a:xfrm>
            <a:off x="2536321" y="572966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Energy use</a:t>
            </a:r>
            <a:endParaRPr lang="en-DE" dirty="0">
              <a:latin typeface="Trebuchet MS" panose="020B0603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31EEB8-83CB-44EC-86D4-17BEC44E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39724">
            <a:off x="3014228" y="4920430"/>
            <a:ext cx="971550" cy="6191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91FD148-33A8-4AC0-A5A5-A1D68AB61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682362" y="2819002"/>
            <a:ext cx="971550" cy="6191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1BC610-511F-4F01-9E47-843A9EE31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19781">
            <a:off x="5352695" y="3659496"/>
            <a:ext cx="971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0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Question 1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F61BC6-5C67-4D7D-B510-C1A98F9C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707" y="2339044"/>
            <a:ext cx="2676525" cy="2686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935669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</a:rPr>
              <a:t>How does the environment and food availability shape the metabolisms of species? 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96899C-30AE-408D-A22C-0110EAE2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943" y="2339044"/>
            <a:ext cx="2676525" cy="26860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2D516BB-FF49-416F-9F5B-D027F08F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180" y="2339044"/>
            <a:ext cx="2676525" cy="26860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39E24DF-6F98-4D7E-8D8F-7BF42AC9F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707" y="2343806"/>
            <a:ext cx="2676525" cy="267652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41A887D-D9C1-4AED-8002-03D8B7B7C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2943" y="2343806"/>
            <a:ext cx="2676525" cy="267652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8D8486FD-648E-4B19-9CC5-110B42522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7179" y="2343806"/>
            <a:ext cx="2676525" cy="267652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D775C47-1477-4DB1-A4F5-06B87B4FC9CF}"/>
              </a:ext>
            </a:extLst>
          </p:cNvPr>
          <p:cNvSpPr/>
          <p:nvPr/>
        </p:nvSpPr>
        <p:spPr>
          <a:xfrm>
            <a:off x="4875653" y="2606963"/>
            <a:ext cx="773277" cy="773277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F4F471-45E3-4882-B630-6ECFEE662B87}"/>
              </a:ext>
            </a:extLst>
          </p:cNvPr>
          <p:cNvSpPr/>
          <p:nvPr/>
        </p:nvSpPr>
        <p:spPr>
          <a:xfrm>
            <a:off x="3457971" y="3196028"/>
            <a:ext cx="773277" cy="773277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EFCA3E-8BF4-40D8-BE87-46DA7D70BFE1}"/>
              </a:ext>
            </a:extLst>
          </p:cNvPr>
          <p:cNvSpPr/>
          <p:nvPr/>
        </p:nvSpPr>
        <p:spPr>
          <a:xfrm>
            <a:off x="4674841" y="3969305"/>
            <a:ext cx="773277" cy="773277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967234-9D42-4563-922C-F1F5C64C9B40}"/>
              </a:ext>
            </a:extLst>
          </p:cNvPr>
          <p:cNvSpPr/>
          <p:nvPr/>
        </p:nvSpPr>
        <p:spPr>
          <a:xfrm>
            <a:off x="7833396" y="2606963"/>
            <a:ext cx="773277" cy="773277"/>
          </a:xfrm>
          <a:prstGeom prst="ellipse">
            <a:avLst/>
          </a:prstGeom>
          <a:solidFill>
            <a:srgbClr val="D6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3A5811-75E7-4C57-98A5-5F1CB7D9851B}"/>
              </a:ext>
            </a:extLst>
          </p:cNvPr>
          <p:cNvSpPr/>
          <p:nvPr/>
        </p:nvSpPr>
        <p:spPr>
          <a:xfrm>
            <a:off x="6415714" y="3196028"/>
            <a:ext cx="773277" cy="773277"/>
          </a:xfrm>
          <a:prstGeom prst="ellipse">
            <a:avLst/>
          </a:prstGeom>
          <a:solidFill>
            <a:srgbClr val="D6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C7655B-468C-4908-BD96-ABFC6987A16C}"/>
              </a:ext>
            </a:extLst>
          </p:cNvPr>
          <p:cNvSpPr/>
          <p:nvPr/>
        </p:nvSpPr>
        <p:spPr>
          <a:xfrm>
            <a:off x="7632584" y="3969305"/>
            <a:ext cx="773277" cy="773277"/>
          </a:xfrm>
          <a:prstGeom prst="ellipse">
            <a:avLst/>
          </a:prstGeom>
          <a:solidFill>
            <a:srgbClr val="D6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9177C1-8EC9-492D-8C11-FC9485FDD82A}"/>
              </a:ext>
            </a:extLst>
          </p:cNvPr>
          <p:cNvSpPr/>
          <p:nvPr/>
        </p:nvSpPr>
        <p:spPr>
          <a:xfrm>
            <a:off x="1875768" y="2603496"/>
            <a:ext cx="773277" cy="773277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9712C2-590E-4BDF-8931-C0E3DEFC8844}"/>
              </a:ext>
            </a:extLst>
          </p:cNvPr>
          <p:cNvSpPr/>
          <p:nvPr/>
        </p:nvSpPr>
        <p:spPr>
          <a:xfrm>
            <a:off x="458087" y="3192561"/>
            <a:ext cx="773277" cy="773277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C13EB2-AE01-44CC-A10F-D052ABFA80D7}"/>
              </a:ext>
            </a:extLst>
          </p:cNvPr>
          <p:cNvSpPr/>
          <p:nvPr/>
        </p:nvSpPr>
        <p:spPr>
          <a:xfrm>
            <a:off x="1674956" y="3965838"/>
            <a:ext cx="773277" cy="773277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062C0-C776-4C26-866D-B749EF12B440}"/>
              </a:ext>
            </a:extLst>
          </p:cNvPr>
          <p:cNvSpPr txBox="1"/>
          <p:nvPr/>
        </p:nvSpPr>
        <p:spPr>
          <a:xfrm>
            <a:off x="0" y="5257028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Under varying conditions &amp; food shortage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679B0-C526-4332-9089-1A21AC091F41}"/>
              </a:ext>
            </a:extLst>
          </p:cNvPr>
          <p:cNvSpPr txBox="1"/>
          <p:nvPr/>
        </p:nvSpPr>
        <p:spPr>
          <a:xfrm>
            <a:off x="94397" y="6340615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Population size, reproductive success, body mass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CADC01-7136-4B4A-80F5-50A9D59AC9EB}"/>
              </a:ext>
            </a:extLst>
          </p:cNvPr>
          <p:cNvSpPr/>
          <p:nvPr/>
        </p:nvSpPr>
        <p:spPr>
          <a:xfrm>
            <a:off x="7000787" y="1447810"/>
            <a:ext cx="324728" cy="324728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A2313A-0014-460C-B45C-EACDE45ADAC8}"/>
              </a:ext>
            </a:extLst>
          </p:cNvPr>
          <p:cNvSpPr/>
          <p:nvPr/>
        </p:nvSpPr>
        <p:spPr>
          <a:xfrm>
            <a:off x="7775676" y="1436432"/>
            <a:ext cx="324728" cy="324728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AC308F-E6B8-455E-BBD1-9AB2E4922657}"/>
              </a:ext>
            </a:extLst>
          </p:cNvPr>
          <p:cNvSpPr/>
          <p:nvPr/>
        </p:nvSpPr>
        <p:spPr>
          <a:xfrm>
            <a:off x="8550565" y="1438333"/>
            <a:ext cx="324728" cy="324728"/>
          </a:xfrm>
          <a:prstGeom prst="ellipse">
            <a:avLst/>
          </a:prstGeom>
          <a:solidFill>
            <a:srgbClr val="D6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C5093E27-6D6D-49D1-A17C-59C5781BD844}"/>
              </a:ext>
            </a:extLst>
          </p:cNvPr>
          <p:cNvSpPr/>
          <p:nvPr/>
        </p:nvSpPr>
        <p:spPr>
          <a:xfrm>
            <a:off x="7414304" y="1490939"/>
            <a:ext cx="272583" cy="21571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39" name="Equals 38">
            <a:extLst>
              <a:ext uri="{FF2B5EF4-FFF2-40B4-BE49-F238E27FC236}">
                <a16:creationId xmlns:a16="http://schemas.microsoft.com/office/drawing/2014/main" id="{51C1D64F-9277-4253-84FD-71FFAB0E8D51}"/>
              </a:ext>
            </a:extLst>
          </p:cNvPr>
          <p:cNvSpPr/>
          <p:nvPr/>
        </p:nvSpPr>
        <p:spPr>
          <a:xfrm>
            <a:off x="8189193" y="1490939"/>
            <a:ext cx="272583" cy="21571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13CA7B-3DB3-423A-8A5D-209219EB2969}"/>
              </a:ext>
            </a:extLst>
          </p:cNvPr>
          <p:cNvSpPr txBox="1"/>
          <p:nvPr/>
        </p:nvSpPr>
        <p:spPr>
          <a:xfrm>
            <a:off x="7403924" y="1706653"/>
            <a:ext cx="1194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</a:rPr>
              <a:t>Body mass</a:t>
            </a:r>
            <a:endParaRPr lang="en-DE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739959-5F64-41DF-B41B-E55BE6B084B6}"/>
              </a:ext>
            </a:extLst>
          </p:cNvPr>
          <p:cNvSpPr txBox="1"/>
          <p:nvPr/>
        </p:nvSpPr>
        <p:spPr>
          <a:xfrm>
            <a:off x="1009836" y="2014431"/>
            <a:ext cx="1194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Slow POL</a:t>
            </a:r>
            <a:endParaRPr lang="en-DE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32669-18B1-4867-8409-7AF5D10A33F8}"/>
              </a:ext>
            </a:extLst>
          </p:cNvPr>
          <p:cNvSpPr txBox="1"/>
          <p:nvPr/>
        </p:nvSpPr>
        <p:spPr>
          <a:xfrm>
            <a:off x="6938309" y="2014430"/>
            <a:ext cx="1194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Fast POL</a:t>
            </a:r>
            <a:endParaRPr lang="en-DE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2FB44B2-A02C-47A8-84F0-BED56527E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511563">
            <a:off x="4178471" y="5800057"/>
            <a:ext cx="532005" cy="339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CCBF6D-C200-46AD-B5FC-C56D3F80C68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631" t="28090" r="40418" b="41800"/>
          <a:stretch/>
        </p:blipFill>
        <p:spPr>
          <a:xfrm>
            <a:off x="5111988" y="5367061"/>
            <a:ext cx="4018814" cy="14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  <p:bldP spid="29" grpId="0" animBg="1"/>
      <p:bldP spid="30" grpId="0" animBg="1"/>
      <p:bldP spid="32" grpId="0"/>
      <p:bldP spid="33" grpId="0"/>
      <p:bldP spid="36" grpId="0" animBg="1"/>
      <p:bldP spid="37" grpId="0" animBg="1"/>
      <p:bldP spid="38" grpId="0" animBg="1"/>
      <p:bldP spid="9" grpId="0" animBg="1"/>
      <p:bldP spid="39" grpId="0" animBg="1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8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Question 2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FB10C-9FE7-4E57-97B8-4DD97E2A2436}"/>
              </a:ext>
            </a:extLst>
          </p:cNvPr>
          <p:cNvSpPr txBox="1"/>
          <p:nvPr/>
        </p:nvSpPr>
        <p:spPr>
          <a:xfrm>
            <a:off x="694493" y="998384"/>
            <a:ext cx="801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</a:rPr>
              <a:t>How does individual metabolic variation impact population dynamics?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7FC3DC-39A0-430D-A1FD-FC800F373E1A}"/>
              </a:ext>
            </a:extLst>
          </p:cNvPr>
          <p:cNvGrpSpPr/>
          <p:nvPr/>
        </p:nvGrpSpPr>
        <p:grpSpPr>
          <a:xfrm>
            <a:off x="2583401" y="1857220"/>
            <a:ext cx="3977198" cy="3991350"/>
            <a:chOff x="3233737" y="2509870"/>
            <a:chExt cx="2676525" cy="268605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F576CDF-8D62-4716-9F2F-07B314D65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3737" y="2509870"/>
              <a:ext cx="2676525" cy="268605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450E59-0632-414F-8247-B2596A5E38F4}"/>
                </a:ext>
              </a:extLst>
            </p:cNvPr>
            <p:cNvSpPr/>
            <p:nvPr/>
          </p:nvSpPr>
          <p:spPr>
            <a:xfrm>
              <a:off x="4876447" y="2777789"/>
              <a:ext cx="773277" cy="773277"/>
            </a:xfrm>
            <a:prstGeom prst="ellipse">
              <a:avLst/>
            </a:prstGeom>
            <a:solidFill>
              <a:srgbClr val="E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5 MJ day</a:t>
              </a:r>
              <a:r>
                <a:rPr lang="en-US" sz="2400" baseline="30000" dirty="0">
                  <a:solidFill>
                    <a:schemeClr val="bg1"/>
                  </a:solidFill>
                </a:rPr>
                <a:t>-1</a:t>
              </a:r>
              <a:endParaRPr lang="en-DE" sz="2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CB9A87-B4C8-481E-8F0B-421BAF9AE377}"/>
                </a:ext>
              </a:extLst>
            </p:cNvPr>
            <p:cNvSpPr/>
            <p:nvPr/>
          </p:nvSpPr>
          <p:spPr>
            <a:xfrm>
              <a:off x="3458765" y="3366854"/>
              <a:ext cx="773277" cy="773277"/>
            </a:xfrm>
            <a:prstGeom prst="ellipse">
              <a:avLst/>
            </a:prstGeom>
            <a:solidFill>
              <a:srgbClr val="FFBD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4 MJ day</a:t>
              </a:r>
              <a:r>
                <a:rPr lang="en-US" sz="2400" baseline="30000" dirty="0">
                  <a:solidFill>
                    <a:schemeClr val="bg1"/>
                  </a:solidFill>
                </a:rPr>
                <a:t>-1</a:t>
              </a:r>
              <a:endParaRPr lang="en-DE" sz="2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6AEF75-A143-4CB1-A0A2-D59CA2BB25CB}"/>
                </a:ext>
              </a:extLst>
            </p:cNvPr>
            <p:cNvSpPr/>
            <p:nvPr/>
          </p:nvSpPr>
          <p:spPr>
            <a:xfrm>
              <a:off x="4675635" y="4140131"/>
              <a:ext cx="773277" cy="773277"/>
            </a:xfrm>
            <a:prstGeom prst="ellipse">
              <a:avLst/>
            </a:prstGeom>
            <a:solidFill>
              <a:srgbClr val="D6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 MJ day</a:t>
              </a:r>
              <a:r>
                <a:rPr lang="en-US" sz="2400" baseline="30000" dirty="0">
                  <a:solidFill>
                    <a:schemeClr val="bg1"/>
                  </a:solidFill>
                </a:rPr>
                <a:t>-1</a:t>
              </a:r>
              <a:endParaRPr lang="en-DE" sz="2400" baseline="3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1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4407</TotalTime>
  <Words>227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Office Theme</vt:lpstr>
      <vt:lpstr>From individual energetics to biodiversity patterns</vt:lpstr>
      <vt:lpstr>On the population level</vt:lpstr>
      <vt:lpstr>Why do animals differ in their energy use?</vt:lpstr>
      <vt:lpstr>Causal diagram drafting</vt:lpstr>
      <vt:lpstr>Rule set drafting</vt:lpstr>
      <vt:lpstr>PowerPoint Presentation</vt:lpstr>
      <vt:lpstr>An empirical study?</vt:lpstr>
      <vt:lpstr>Question 1</vt:lpstr>
      <vt:lpstr>Question 2</vt:lpstr>
      <vt:lpstr>Question 3</vt:lpstr>
      <vt:lpstr>Question 3</vt:lpstr>
      <vt:lpstr>PowerPoint Presentation</vt:lpstr>
      <vt:lpstr>Going forward…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animals balance their individual energetic needs (to stay warm, move, reproduce, survive) to maximize survival and reproduction in changing environments?</dc:title>
  <dc:creator>Cara Gallagher</dc:creator>
  <cp:lastModifiedBy>Cara Gallagher</cp:lastModifiedBy>
  <cp:revision>94</cp:revision>
  <dcterms:created xsi:type="dcterms:W3CDTF">2021-09-08T12:32:04Z</dcterms:created>
  <dcterms:modified xsi:type="dcterms:W3CDTF">2021-10-07T13:57:27Z</dcterms:modified>
</cp:coreProperties>
</file>