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94" r:id="rId3"/>
    <p:sldId id="398" r:id="rId4"/>
    <p:sldId id="407" r:id="rId5"/>
    <p:sldId id="406" r:id="rId6"/>
    <p:sldId id="408" r:id="rId7"/>
    <p:sldId id="410" r:id="rId8"/>
    <p:sldId id="284" r:id="rId9"/>
    <p:sldId id="409" r:id="rId10"/>
    <p:sldId id="414" r:id="rId11"/>
    <p:sldId id="413" r:id="rId12"/>
    <p:sldId id="415" r:id="rId13"/>
    <p:sldId id="4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D34"/>
    <a:srgbClr val="2F9962"/>
    <a:srgbClr val="7030A0"/>
    <a:srgbClr val="C55A11"/>
    <a:srgbClr val="75C0EA"/>
    <a:srgbClr val="8BC9EF"/>
    <a:srgbClr val="8ACAEE"/>
    <a:srgbClr val="000000"/>
    <a:srgbClr val="2D2F19"/>
    <a:srgbClr val="172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11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B45-2C6C-4571-AF4E-EF26FE9B2A11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8A20-8836-472E-8A84-5DF6C650D5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240 Calories to 1 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71232-33E3-024E-BF0B-1C3F639FE35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7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40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76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“….the evolution of a low mass-independent BMR is likely to occur in habitats where food availability is low and/ or unpredictable (McNab 2002; Cruz-</a:t>
            </a:r>
            <a:r>
              <a:rPr lang="en-US" dirty="0" err="1"/>
              <a:t>Neto</a:t>
            </a:r>
            <a:r>
              <a:rPr lang="en-US" dirty="0"/>
              <a:t> and Jones 2005)”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01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182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60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958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test things like how the rate of change affects success, long term versus short term environmental changes, combine with other stressors like predation, etc.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025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64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8A20-8836-472E-8A84-5DF6C650D500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99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3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2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8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B26-6650-444D-B21B-D2F97FA6BF49}" type="datetimeFigureOut">
              <a:rPr lang="en-DE" smtClean="0"/>
              <a:t>05/27/2022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9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CAEE"/>
            </a:gs>
            <a:gs pos="100000">
              <a:srgbClr val="75C0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1DC943-AF82-4E5E-B1D6-1DDE50B3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25" y="-1592772"/>
            <a:ext cx="9134475" cy="36480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AF29385-5C7E-4FBB-A649-6D444EF3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/>
          <a:stretch/>
        </p:blipFill>
        <p:spPr>
          <a:xfrm>
            <a:off x="0" y="2055303"/>
            <a:ext cx="9144000" cy="4802697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6F3BF76-0C21-4882-A4A7-496EA0A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0073"/>
            <a:ext cx="7772400" cy="242916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Modelling the evolution of metabolic phenotypes in terrestrial mammals</a:t>
            </a:r>
            <a:endParaRPr lang="en-DE" sz="4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Theoretical benefits of high BMRs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2A0D17-E736-427F-8366-108DBE6AAC48}"/>
              </a:ext>
            </a:extLst>
          </p:cNvPr>
          <p:cNvSpPr/>
          <p:nvPr/>
        </p:nvSpPr>
        <p:spPr>
          <a:xfrm>
            <a:off x="448532" y="2192317"/>
            <a:ext cx="824693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Aerobic capacity model - higher maximal rates of energy expenditure</a:t>
            </a:r>
            <a:r>
              <a:rPr lang="en-US" sz="1100" dirty="0">
                <a:latin typeface="Trebuchet MS" panose="020B0603020202020204" pitchFamily="34" charset="0"/>
              </a:rPr>
              <a:t> (Bennett and Ruben 1979; </a:t>
            </a:r>
            <a:r>
              <a:rPr lang="en-US" sz="1100" dirty="0" err="1">
                <a:latin typeface="Trebuchet MS" panose="020B0603020202020204" pitchFamily="34" charset="0"/>
              </a:rPr>
              <a:t>Taigen</a:t>
            </a:r>
            <a:r>
              <a:rPr lang="en-US" sz="1100" dirty="0">
                <a:latin typeface="Trebuchet MS" panose="020B0603020202020204" pitchFamily="34" charset="0"/>
              </a:rPr>
              <a:t> 1983; </a:t>
            </a:r>
            <a:r>
              <a:rPr lang="en-US" sz="1100" dirty="0" err="1">
                <a:latin typeface="Trebuchet MS" panose="020B0603020202020204" pitchFamily="34" charset="0"/>
              </a:rPr>
              <a:t>Bozinovic</a:t>
            </a:r>
            <a:r>
              <a:rPr lang="en-US" sz="1100" dirty="0">
                <a:latin typeface="Trebuchet MS" panose="020B0603020202020204" pitchFamily="34" charset="0"/>
              </a:rPr>
              <a:t> 1992; Hayes and Garland 1995)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Sustained maximal limit model - higher sustained rates of energy expenditure </a:t>
            </a:r>
            <a:r>
              <a:rPr lang="en-US" sz="1100" dirty="0">
                <a:latin typeface="Trebuchet MS" panose="020B0603020202020204" pitchFamily="34" charset="0"/>
              </a:rPr>
              <a:t>(</a:t>
            </a:r>
            <a:r>
              <a:rPr lang="en-US" sz="1100" dirty="0" err="1">
                <a:latin typeface="Trebuchet MS" panose="020B0603020202020204" pitchFamily="34" charset="0"/>
              </a:rPr>
              <a:t>Drent</a:t>
            </a:r>
            <a:r>
              <a:rPr lang="en-US" sz="1100" dirty="0">
                <a:latin typeface="Trebuchet MS" panose="020B0603020202020204" pitchFamily="34" charset="0"/>
              </a:rPr>
              <a:t> and </a:t>
            </a:r>
            <a:r>
              <a:rPr lang="en-US" sz="1100" dirty="0" err="1">
                <a:latin typeface="Trebuchet MS" panose="020B0603020202020204" pitchFamily="34" charset="0"/>
              </a:rPr>
              <a:t>Daan</a:t>
            </a:r>
            <a:r>
              <a:rPr lang="en-US" sz="1100" dirty="0">
                <a:latin typeface="Trebuchet MS" panose="020B0603020202020204" pitchFamily="34" charset="0"/>
              </a:rPr>
              <a:t> 1980)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Central limits theory – rates limited by processing capability of alimentary system </a:t>
            </a:r>
            <a:r>
              <a:rPr lang="en-US" sz="1100" dirty="0">
                <a:latin typeface="Trebuchet MS" panose="020B0603020202020204" pitchFamily="34" charset="0"/>
              </a:rPr>
              <a:t>(Speakman et al. 2004)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52A3A-A90E-4D30-9C09-07A0F4B6517D}"/>
              </a:ext>
            </a:extLst>
          </p:cNvPr>
          <p:cNvSpPr txBox="1">
            <a:spLocks/>
          </p:cNvSpPr>
          <p:nvPr/>
        </p:nvSpPr>
        <p:spPr>
          <a:xfrm>
            <a:off x="1301758" y="5282680"/>
            <a:ext cx="6540482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All have support for and against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Relationships with high BMR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DD3CEB-573F-4D5C-B291-BEBDED2A8532}"/>
              </a:ext>
            </a:extLst>
          </p:cNvPr>
          <p:cNvSpPr/>
          <p:nvPr/>
        </p:nvSpPr>
        <p:spPr>
          <a:xfrm>
            <a:off x="448533" y="905088"/>
            <a:ext cx="8246933" cy="595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immune capacity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Careau</a:t>
            </a:r>
            <a:r>
              <a:rPr lang="en-US" sz="1050" dirty="0">
                <a:latin typeface="Trebuchet MS" panose="020B0603020202020204" pitchFamily="34" charset="0"/>
              </a:rPr>
              <a:t> et al. 2009)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capacity for thermogenesis (e.g. activity induced)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Careau</a:t>
            </a:r>
            <a:r>
              <a:rPr lang="en-US" sz="1050" dirty="0">
                <a:latin typeface="Trebuchet MS" panose="020B0603020202020204" pitchFamily="34" charset="0"/>
              </a:rPr>
              <a:t> et al. 2009)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cold tolerance &amp; acclimation (e.g. seasonal) </a:t>
            </a:r>
            <a:r>
              <a:rPr lang="en-US" sz="1050" dirty="0">
                <a:latin typeface="Trebuchet MS" panose="020B0603020202020204" pitchFamily="34" charset="0"/>
              </a:rPr>
              <a:t>(Nilsson &amp; Nilsson 2016)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growth when fed </a:t>
            </a:r>
            <a:r>
              <a:rPr lang="en-US" sz="1600" i="1" dirty="0">
                <a:latin typeface="Trebuchet MS" panose="020B0603020202020204" pitchFamily="34" charset="0"/>
              </a:rPr>
              <a:t>ab lib </a:t>
            </a:r>
            <a:r>
              <a:rPr lang="en-US" sz="1600" dirty="0">
                <a:latin typeface="Trebuchet MS" panose="020B0603020202020204" pitchFamily="34" charset="0"/>
              </a:rPr>
              <a:t>(but no growth advantage when not) </a:t>
            </a:r>
            <a:r>
              <a:rPr lang="en-US" sz="1050" dirty="0">
                <a:latin typeface="Trebuchet MS" panose="020B0603020202020204" pitchFamily="34" charset="0"/>
              </a:rPr>
              <a:t>(Burton et al. 2011)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sustained metabolism </a:t>
            </a:r>
            <a:r>
              <a:rPr lang="en-US" sz="1050" dirty="0">
                <a:latin typeface="Trebuchet MS" panose="020B0603020202020204" pitchFamily="34" charset="0"/>
              </a:rPr>
              <a:t>(Biro and Stamps 2010, </a:t>
            </a:r>
            <a:r>
              <a:rPr lang="en-US" sz="1050" dirty="0" err="1">
                <a:latin typeface="Trebuchet MS" panose="020B0603020202020204" pitchFamily="34" charset="0"/>
              </a:rPr>
              <a:t>Ksia</a:t>
            </a:r>
            <a:r>
              <a:rPr lang="en-US" sz="1050" dirty="0">
                <a:latin typeface="Trebuchet MS" panose="020B0603020202020204" pitchFamily="34" charset="0"/>
              </a:rPr>
              <a:t> ̨z ̇</a:t>
            </a:r>
            <a:r>
              <a:rPr lang="en-US" sz="1050" dirty="0" err="1">
                <a:latin typeface="Trebuchet MS" panose="020B0603020202020204" pitchFamily="34" charset="0"/>
              </a:rPr>
              <a:t>ek</a:t>
            </a:r>
            <a:r>
              <a:rPr lang="en-US" sz="1050" dirty="0">
                <a:latin typeface="Trebuchet MS" panose="020B0603020202020204" pitchFamily="34" charset="0"/>
              </a:rPr>
              <a:t> et al. 2004, Hill et al. 2017)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Across groups but maybe not individuals? </a:t>
            </a:r>
            <a:r>
              <a:rPr lang="en-US" sz="1050" dirty="0">
                <a:latin typeface="Trebuchet MS" panose="020B0603020202020204" pitchFamily="34" charset="0"/>
              </a:rPr>
              <a:t>(Speakman et al. 2004)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VO</a:t>
            </a:r>
            <a:r>
              <a:rPr lang="en-US" sz="1600" baseline="-25000" dirty="0">
                <a:latin typeface="Trebuchet MS" panose="020B0603020202020204" pitchFamily="34" charset="0"/>
              </a:rPr>
              <a:t>2</a:t>
            </a:r>
            <a:r>
              <a:rPr lang="en-US" sz="1600" dirty="0">
                <a:latin typeface="Trebuchet MS" panose="020B0603020202020204" pitchFamily="34" charset="0"/>
              </a:rPr>
              <a:t>max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Sadowska</a:t>
            </a:r>
            <a:r>
              <a:rPr lang="en-US" sz="1050" dirty="0">
                <a:latin typeface="Trebuchet MS" panose="020B0603020202020204" pitchFamily="34" charset="0"/>
              </a:rPr>
              <a:t> et al. 2015) </a:t>
            </a:r>
            <a:r>
              <a:rPr lang="en-US" sz="1600" dirty="0">
                <a:latin typeface="Trebuchet MS" panose="020B0603020202020204" pitchFamily="34" charset="0"/>
              </a:rPr>
              <a:t>but also maybe not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Ksia</a:t>
            </a:r>
            <a:r>
              <a:rPr lang="en-US" sz="1050" dirty="0">
                <a:latin typeface="Trebuchet MS" panose="020B0603020202020204" pitchFamily="34" charset="0"/>
              </a:rPr>
              <a:t> ̨z ̇</a:t>
            </a:r>
            <a:r>
              <a:rPr lang="en-US" sz="1050" dirty="0" err="1">
                <a:latin typeface="Trebuchet MS" panose="020B0603020202020204" pitchFamily="34" charset="0"/>
              </a:rPr>
              <a:t>ek</a:t>
            </a:r>
            <a:r>
              <a:rPr lang="en-US" sz="1050" dirty="0">
                <a:latin typeface="Trebuchet MS" panose="020B0603020202020204" pitchFamily="34" charset="0"/>
              </a:rPr>
              <a:t> et al. 2004)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organ masses (in Brandt's voles) </a:t>
            </a:r>
            <a:r>
              <a:rPr lang="en-US" sz="1050" dirty="0">
                <a:latin typeface="Trebuchet MS" panose="020B0603020202020204" pitchFamily="34" charset="0"/>
              </a:rPr>
              <a:t>(Song &amp; Wang 2006) </a:t>
            </a:r>
            <a:r>
              <a:rPr lang="en-US" sz="1600" dirty="0">
                <a:latin typeface="Trebuchet MS" panose="020B0603020202020204" pitchFamily="34" charset="0"/>
              </a:rPr>
              <a:t>but also maybe not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da-DK" sz="1050" dirty="0">
                <a:latin typeface="Trebuchet MS" panose="020B0603020202020204" pitchFamily="34" charset="0"/>
              </a:rPr>
              <a:t>Chappell et al. 2007, Russell and Chappell, 2007, Selman et al., 2001, Speakman et al., 2004</a:t>
            </a:r>
            <a:r>
              <a:rPr lang="en-US" sz="1050" dirty="0">
                <a:latin typeface="Trebuchet MS" panose="020B0603020202020204" pitchFamily="34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energy assimilation - not necessarily digestibility though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Ksia</a:t>
            </a:r>
            <a:r>
              <a:rPr lang="en-US" sz="1050" dirty="0">
                <a:latin typeface="Trebuchet MS" panose="020B0603020202020204" pitchFamily="34" charset="0"/>
              </a:rPr>
              <a:t> ̨z ̇</a:t>
            </a:r>
            <a:r>
              <a:rPr lang="en-US" sz="1050" dirty="0" err="1">
                <a:latin typeface="Trebuchet MS" panose="020B0603020202020204" pitchFamily="34" charset="0"/>
              </a:rPr>
              <a:t>ek</a:t>
            </a:r>
            <a:r>
              <a:rPr lang="en-US" sz="1050" dirty="0">
                <a:latin typeface="Trebuchet MS" panose="020B0603020202020204" pitchFamily="34" charset="0"/>
              </a:rPr>
              <a:t> et al. 2004, Song &amp; Wang 2006)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intestinal glucose uptake capacity (in Peromyscus mice) </a:t>
            </a:r>
            <a:r>
              <a:rPr lang="en-US" sz="1050" dirty="0">
                <a:latin typeface="Trebuchet MS" panose="020B0603020202020204" pitchFamily="34" charset="0"/>
              </a:rPr>
              <a:t>(Mueller and Diamond 2001)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immediate spare capacities for upregulation of internal organ function when challenged with increased energy demands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Ksia</a:t>
            </a:r>
            <a:r>
              <a:rPr lang="en-US" sz="1050" dirty="0">
                <a:latin typeface="Trebuchet MS" panose="020B0603020202020204" pitchFamily="34" charset="0"/>
              </a:rPr>
              <a:t> ̨z ̇</a:t>
            </a:r>
            <a:r>
              <a:rPr lang="en-US" sz="1050" dirty="0" err="1">
                <a:latin typeface="Trebuchet MS" panose="020B0603020202020204" pitchFamily="34" charset="0"/>
              </a:rPr>
              <a:t>ek</a:t>
            </a:r>
            <a:r>
              <a:rPr lang="en-US" sz="1050" dirty="0">
                <a:latin typeface="Trebuchet MS" panose="020B0603020202020204" pitchFamily="34" charset="0"/>
              </a:rPr>
              <a:t> et al. 2009)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+ </a:t>
            </a:r>
            <a:r>
              <a:rPr lang="en-US" sz="1600" dirty="0">
                <a:latin typeface="Trebuchet MS" panose="020B0603020202020204" pitchFamily="34" charset="0"/>
              </a:rPr>
              <a:t>mitochondrial production of reactive oxygen species (ROS), but also maybe not </a:t>
            </a:r>
            <a:r>
              <a:rPr lang="en-US" sz="1050" dirty="0">
                <a:latin typeface="Trebuchet MS" panose="020B0603020202020204" pitchFamily="34" charset="0"/>
              </a:rPr>
              <a:t>(Burton et al. 2011)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- </a:t>
            </a:r>
            <a:r>
              <a:rPr lang="en-US" sz="1600" dirty="0">
                <a:latin typeface="Trebuchet MS" panose="020B0603020202020204" pitchFamily="34" charset="0"/>
              </a:rPr>
              <a:t>predation risk? </a:t>
            </a:r>
            <a:r>
              <a:rPr lang="en-US" sz="1050" dirty="0">
                <a:latin typeface="Trebuchet MS" panose="020B0603020202020204" pitchFamily="34" charset="0"/>
              </a:rPr>
              <a:t>(Burton et al. 2011) </a:t>
            </a:r>
            <a:r>
              <a:rPr lang="en-US" sz="1600" dirty="0">
                <a:latin typeface="Trebuchet MS" panose="020B0603020202020204" pitchFamily="34" charset="0"/>
              </a:rPr>
              <a:t>but also maybe not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Trebuchet MS" panose="020B0603020202020204" pitchFamily="34" charset="0"/>
              </a:rPr>
              <a:t>- </a:t>
            </a:r>
            <a:r>
              <a:rPr lang="en-US" sz="1600" dirty="0">
                <a:latin typeface="Trebuchet MS" panose="020B0603020202020204" pitchFamily="34" charset="0"/>
              </a:rPr>
              <a:t>age at first reproduction (interspecies) </a:t>
            </a:r>
            <a:r>
              <a:rPr lang="en-US" sz="1050" dirty="0">
                <a:latin typeface="Trebuchet MS" panose="020B0603020202020204" pitchFamily="34" charset="0"/>
              </a:rPr>
              <a:t>(</a:t>
            </a:r>
            <a:r>
              <a:rPr lang="en-US" sz="1050" dirty="0" err="1">
                <a:latin typeface="Trebuchet MS" panose="020B0603020202020204" pitchFamily="34" charset="0"/>
              </a:rPr>
              <a:t>Careau</a:t>
            </a:r>
            <a:r>
              <a:rPr lang="en-US" sz="1050" dirty="0">
                <a:latin typeface="Trebuchet MS" panose="020B0603020202020204" pitchFamily="34" charset="0"/>
              </a:rPr>
              <a:t> et al. 2009)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76" y="2376842"/>
            <a:ext cx="4592805" cy="164097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Maybe similarities with intra-individual compensatory mechanisms?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752E97-03E1-4FCF-8CDC-AA8C5B3E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04" y="0"/>
            <a:ext cx="3701896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0505A1-A31E-4E3A-904D-9CEAEC2862BF}"/>
              </a:ext>
            </a:extLst>
          </p:cNvPr>
          <p:cNvSpPr txBox="1">
            <a:spLocks/>
          </p:cNvSpPr>
          <p:nvPr/>
        </p:nvSpPr>
        <p:spPr>
          <a:xfrm>
            <a:off x="0" y="6336145"/>
            <a:ext cx="1851891" cy="521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Pontzer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2018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8FDE54-55C7-485B-9BEE-21349A031924}"/>
              </a:ext>
            </a:extLst>
          </p:cNvPr>
          <p:cNvSpPr txBox="1">
            <a:spLocks/>
          </p:cNvSpPr>
          <p:nvPr/>
        </p:nvSpPr>
        <p:spPr>
          <a:xfrm>
            <a:off x="533375" y="3877751"/>
            <a:ext cx="4592805" cy="9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Though also not well understood…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42CF13-D05F-4ABD-BDC8-3D1B6117A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" t="13495" r="15475" b="1552"/>
          <a:stretch/>
        </p:blipFill>
        <p:spPr>
          <a:xfrm>
            <a:off x="877453" y="2410691"/>
            <a:ext cx="7241311" cy="2020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D381D20-B942-4C09-B791-3DA0CAD8084B}"/>
              </a:ext>
            </a:extLst>
          </p:cNvPr>
          <p:cNvSpPr txBox="1">
            <a:spLocks/>
          </p:cNvSpPr>
          <p:nvPr/>
        </p:nvSpPr>
        <p:spPr>
          <a:xfrm>
            <a:off x="2275597" y="349459"/>
            <a:ext cx="4592805" cy="712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Current status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CD0CB3-F76A-4A94-B372-C85ECF09A4D8}"/>
              </a:ext>
            </a:extLst>
          </p:cNvPr>
          <p:cNvSpPr txBox="1">
            <a:spLocks/>
          </p:cNvSpPr>
          <p:nvPr/>
        </p:nvSpPr>
        <p:spPr>
          <a:xfrm>
            <a:off x="2275597" y="1831895"/>
            <a:ext cx="4592805" cy="712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52AD34"/>
                </a:solidFill>
                <a:latin typeface="Trebuchet MS" panose="020B0603020202020204" pitchFamily="34" charset="0"/>
              </a:rPr>
              <a:t>BMR modifier</a:t>
            </a:r>
            <a:endParaRPr lang="en-DE" sz="2500" dirty="0">
              <a:solidFill>
                <a:srgbClr val="52AD3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4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B2D17A7-0452-4ADD-87B8-0F8FA808C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128" y="1145537"/>
            <a:ext cx="5972175" cy="1981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6E2D1B-2054-4FDD-AB6E-ED1E578D9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371" y="3583332"/>
            <a:ext cx="4953000" cy="21907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798D1D-3D70-4803-9C91-7EDCF8C6A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992" y="3269007"/>
            <a:ext cx="2095500" cy="209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11C56A-D336-4A0C-B12C-2B34A8073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5894" y="1725077"/>
            <a:ext cx="2057400" cy="1143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5B604E-8AD1-4EB4-A91A-7D8492BD3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355" y="2535349"/>
            <a:ext cx="2352675" cy="600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552576-8257-4F5C-9568-FAD069CBF5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8266" y="3283735"/>
            <a:ext cx="2981325" cy="209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F71789-F84C-40C6-830C-9F609120B9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7921" y="3625824"/>
            <a:ext cx="2314575" cy="6000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2F661-F2B2-4E2E-96F1-90322188B2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91419" y="3886934"/>
            <a:ext cx="2409825" cy="12096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EB65CCD-4587-4633-AB9B-FEC5D3B586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86883" y="2667000"/>
            <a:ext cx="2114550" cy="1524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D884011-B6CC-4604-BFDD-F98DF27210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76941" y="4054035"/>
            <a:ext cx="847725" cy="9715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7F3FBC5-7813-449F-A86F-DC48FB6A4B3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76941" y="3292035"/>
            <a:ext cx="1400175" cy="1733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49A1F5-9B2E-48A9-BC5A-AF114CF1FD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44056" y="1145537"/>
            <a:ext cx="714375" cy="7239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189F8FD-FD3F-43D7-AEA7-ED21DBFFE812}"/>
              </a:ext>
            </a:extLst>
          </p:cNvPr>
          <p:cNvSpPr/>
          <p:nvPr/>
        </p:nvSpPr>
        <p:spPr>
          <a:xfrm>
            <a:off x="2280960" y="278736"/>
            <a:ext cx="4582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i="1" dirty="0">
                <a:latin typeface="Trebuchet MS" panose="020B0603020202020204" pitchFamily="34" charset="0"/>
              </a:rPr>
              <a:t>Energy budget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8526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C11077-B5B3-40C7-8E7B-6CDB574F4265}"/>
              </a:ext>
            </a:extLst>
          </p:cNvPr>
          <p:cNvSpPr/>
          <p:nvPr/>
        </p:nvSpPr>
        <p:spPr>
          <a:xfrm>
            <a:off x="1562470" y="1606858"/>
            <a:ext cx="6010182" cy="354219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43CA50A-CE57-43FC-A048-6BE83788D462}"/>
              </a:ext>
            </a:extLst>
          </p:cNvPr>
          <p:cNvCxnSpPr>
            <a:cxnSpLocks/>
          </p:cNvCxnSpPr>
          <p:nvPr/>
        </p:nvCxnSpPr>
        <p:spPr>
          <a:xfrm flipV="1">
            <a:off x="2024109" y="2006354"/>
            <a:ext cx="4944862" cy="26189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E78BD0C-6E2E-45C1-B241-117BF6F95E5D}"/>
              </a:ext>
            </a:extLst>
          </p:cNvPr>
          <p:cNvSpPr txBox="1">
            <a:spLocks/>
          </p:cNvSpPr>
          <p:nvPr/>
        </p:nvSpPr>
        <p:spPr>
          <a:xfrm>
            <a:off x="3783660" y="5136473"/>
            <a:ext cx="1425760" cy="824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Mass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5C5958-D6E9-4F75-900B-0A8AB9226A9C}"/>
              </a:ext>
            </a:extLst>
          </p:cNvPr>
          <p:cNvSpPr txBox="1">
            <a:spLocks/>
          </p:cNvSpPr>
          <p:nvPr/>
        </p:nvSpPr>
        <p:spPr>
          <a:xfrm rot="16200000">
            <a:off x="446396" y="3016928"/>
            <a:ext cx="1425760" cy="824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DEE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7644F11-6325-4CB2-854F-3D5DCF2A4B6A}"/>
              </a:ext>
            </a:extLst>
          </p:cNvPr>
          <p:cNvSpPr/>
          <p:nvPr/>
        </p:nvSpPr>
        <p:spPr>
          <a:xfrm>
            <a:off x="4487661" y="445843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9C2B601-0F1A-48EF-8741-0AEEF80B8BFD}"/>
              </a:ext>
            </a:extLst>
          </p:cNvPr>
          <p:cNvSpPr/>
          <p:nvPr/>
        </p:nvSpPr>
        <p:spPr>
          <a:xfrm>
            <a:off x="4487661" y="201418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0288698-192D-4D6F-A366-85F8469DD979}"/>
              </a:ext>
            </a:extLst>
          </p:cNvPr>
          <p:cNvSpPr/>
          <p:nvPr/>
        </p:nvSpPr>
        <p:spPr>
          <a:xfrm>
            <a:off x="5732015" y="365803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CFE6F96-7A10-4E32-959F-9933A448A07A}"/>
              </a:ext>
            </a:extLst>
          </p:cNvPr>
          <p:cNvSpPr/>
          <p:nvPr/>
        </p:nvSpPr>
        <p:spPr>
          <a:xfrm>
            <a:off x="4783585" y="339984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CF7AB3E-394D-4692-A459-AD9C00815BB5}"/>
              </a:ext>
            </a:extLst>
          </p:cNvPr>
          <p:cNvSpPr/>
          <p:nvPr/>
        </p:nvSpPr>
        <p:spPr>
          <a:xfrm>
            <a:off x="3783660" y="326254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F10B994-6CCC-420F-96C1-8D2ACB91D4F0}"/>
              </a:ext>
            </a:extLst>
          </p:cNvPr>
          <p:cNvSpPr/>
          <p:nvPr/>
        </p:nvSpPr>
        <p:spPr>
          <a:xfrm>
            <a:off x="3221122" y="294516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51C7BF5-316F-4345-88F6-B4A91A19F4DB}"/>
              </a:ext>
            </a:extLst>
          </p:cNvPr>
          <p:cNvSpPr/>
          <p:nvPr/>
        </p:nvSpPr>
        <p:spPr>
          <a:xfrm>
            <a:off x="2328909" y="377684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73A522D-2E0B-41F9-A0F6-8EB42EFA057C}"/>
              </a:ext>
            </a:extLst>
          </p:cNvPr>
          <p:cNvSpPr/>
          <p:nvPr/>
        </p:nvSpPr>
        <p:spPr>
          <a:xfrm>
            <a:off x="2213499" y="4799249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6BC620C-EC61-4274-A523-3C4FBC251F5F}"/>
              </a:ext>
            </a:extLst>
          </p:cNvPr>
          <p:cNvSpPr/>
          <p:nvPr/>
        </p:nvSpPr>
        <p:spPr>
          <a:xfrm>
            <a:off x="3201883" y="4365571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6D38EB1-D5B1-414E-8352-CE4E89DDA382}"/>
              </a:ext>
            </a:extLst>
          </p:cNvPr>
          <p:cNvSpPr/>
          <p:nvPr/>
        </p:nvSpPr>
        <p:spPr>
          <a:xfrm>
            <a:off x="4190267" y="393189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6F05F0D-D6EA-48D7-8A61-0B5B045FF998}"/>
              </a:ext>
            </a:extLst>
          </p:cNvPr>
          <p:cNvSpPr/>
          <p:nvPr/>
        </p:nvSpPr>
        <p:spPr>
          <a:xfrm>
            <a:off x="5302927" y="2413633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36D5904-F091-4375-84DC-A8A728DE0CD5}"/>
              </a:ext>
            </a:extLst>
          </p:cNvPr>
          <p:cNvSpPr/>
          <p:nvPr/>
        </p:nvSpPr>
        <p:spPr>
          <a:xfrm>
            <a:off x="5418337" y="324411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C71A97F-9B55-4030-BE8D-F262736E04AD}"/>
              </a:ext>
            </a:extLst>
          </p:cNvPr>
          <p:cNvSpPr/>
          <p:nvPr/>
        </p:nvSpPr>
        <p:spPr>
          <a:xfrm>
            <a:off x="6661211" y="288524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82C3029-494D-4671-82E9-CBF4F8811406}"/>
              </a:ext>
            </a:extLst>
          </p:cNvPr>
          <p:cNvSpPr/>
          <p:nvPr/>
        </p:nvSpPr>
        <p:spPr>
          <a:xfrm>
            <a:off x="6004264" y="2104888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41DBDFE-F55B-4DCF-9406-3C697125A563}"/>
              </a:ext>
            </a:extLst>
          </p:cNvPr>
          <p:cNvSpPr/>
          <p:nvPr/>
        </p:nvSpPr>
        <p:spPr>
          <a:xfrm>
            <a:off x="4401844" y="3000652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B86A82F-D72D-4FC9-952B-FB3150EECF16}"/>
              </a:ext>
            </a:extLst>
          </p:cNvPr>
          <p:cNvSpPr/>
          <p:nvPr/>
        </p:nvSpPr>
        <p:spPr>
          <a:xfrm>
            <a:off x="3478570" y="3544476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02F497-EBB5-4C0D-BE65-B9CF4EAF43CE}"/>
              </a:ext>
            </a:extLst>
          </p:cNvPr>
          <p:cNvSpPr/>
          <p:nvPr/>
        </p:nvSpPr>
        <p:spPr>
          <a:xfrm>
            <a:off x="2555291" y="4452956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5221071-5063-4011-9361-4AE46CB4400D}"/>
              </a:ext>
            </a:extLst>
          </p:cNvPr>
          <p:cNvSpPr/>
          <p:nvPr/>
        </p:nvSpPr>
        <p:spPr>
          <a:xfrm>
            <a:off x="5476042" y="2006354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771A3D1-6BBD-4E01-9C74-D3F6412321DE}"/>
              </a:ext>
            </a:extLst>
          </p:cNvPr>
          <p:cNvSpPr/>
          <p:nvPr/>
        </p:nvSpPr>
        <p:spPr>
          <a:xfrm>
            <a:off x="5999825" y="2877667"/>
            <a:ext cx="115410" cy="1154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6791C4-C081-4576-8D2A-79158A22AE95}"/>
              </a:ext>
            </a:extLst>
          </p:cNvPr>
          <p:cNvSpPr txBox="1">
            <a:spLocks/>
          </p:cNvSpPr>
          <p:nvPr/>
        </p:nvSpPr>
        <p:spPr>
          <a:xfrm>
            <a:off x="1297320" y="391417"/>
            <a:ext cx="6540482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F45335-1370-4EBF-A799-C51F591F1241}"/>
              </a:ext>
            </a:extLst>
          </p:cNvPr>
          <p:cNvSpPr/>
          <p:nvPr/>
        </p:nvSpPr>
        <p:spPr>
          <a:xfrm>
            <a:off x="950721" y="2811020"/>
            <a:ext cx="7497648" cy="142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The food habits hypothesis identifies 3 dietary components that can drive average and variability of metabolic rates: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rebuchet MS" panose="020B0603020202020204" pitchFamily="34" charset="0"/>
              </a:rPr>
              <a:t>Quality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b="1" dirty="0">
                <a:latin typeface="Trebuchet MS" panose="020B0603020202020204" pitchFamily="34" charset="0"/>
              </a:rPr>
              <a:t>Availability</a:t>
            </a:r>
            <a:r>
              <a:rPr lang="en-US" sz="2000" dirty="0">
                <a:latin typeface="Trebuchet MS" panose="020B0603020202020204" pitchFamily="34" charset="0"/>
              </a:rPr>
              <a:t>, and </a:t>
            </a:r>
            <a:r>
              <a:rPr lang="en-US" sz="2000" b="1" dirty="0">
                <a:latin typeface="Trebuchet MS" panose="020B0603020202020204" pitchFamily="34" charset="0"/>
              </a:rPr>
              <a:t>Predictability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AF674-9FB8-40A4-9917-0CE2A0FB670A}"/>
              </a:ext>
            </a:extLst>
          </p:cNvPr>
          <p:cNvSpPr/>
          <p:nvPr/>
        </p:nvSpPr>
        <p:spPr>
          <a:xfrm>
            <a:off x="6576292" y="6291545"/>
            <a:ext cx="247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Bozinovic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et al. 2007</a:t>
            </a:r>
          </a:p>
        </p:txBody>
      </p:sp>
    </p:spTree>
    <p:extLst>
      <p:ext uri="{BB962C8B-B14F-4D97-AF65-F5344CB8AC3E}">
        <p14:creationId xmlns:p14="http://schemas.microsoft.com/office/powerpoint/2010/main" val="13403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F45335-1370-4EBF-A799-C51F591F1241}"/>
              </a:ext>
            </a:extLst>
          </p:cNvPr>
          <p:cNvSpPr/>
          <p:nvPr/>
        </p:nvSpPr>
        <p:spPr>
          <a:xfrm>
            <a:off x="1645788" y="1862602"/>
            <a:ext cx="5852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Introduce variation in and heritability of three metabolic traits: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04144E-BF70-43C7-8190-2918703DF1D5}"/>
              </a:ext>
            </a:extLst>
          </p:cNvPr>
          <p:cNvSpPr/>
          <p:nvPr/>
        </p:nvSpPr>
        <p:spPr>
          <a:xfrm>
            <a:off x="951346" y="3251200"/>
            <a:ext cx="2189018" cy="218901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Maintenance costs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FFBB1B-87CC-45D5-89AF-0862C91FD737}"/>
              </a:ext>
            </a:extLst>
          </p:cNvPr>
          <p:cNvSpPr/>
          <p:nvPr/>
        </p:nvSpPr>
        <p:spPr>
          <a:xfrm>
            <a:off x="3477491" y="3251200"/>
            <a:ext cx="2189018" cy="21890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growth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445308-B0D8-4D99-891C-6D91F47BD113}"/>
              </a:ext>
            </a:extLst>
          </p:cNvPr>
          <p:cNvSpPr/>
          <p:nvPr/>
        </p:nvSpPr>
        <p:spPr>
          <a:xfrm>
            <a:off x="6003636" y="3251200"/>
            <a:ext cx="2189018" cy="2189018"/>
          </a:xfrm>
          <a:prstGeom prst="ellipse">
            <a:avLst/>
          </a:prstGeom>
          <a:solidFill>
            <a:srgbClr val="2F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reproduction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01B6DEE-0421-4053-A004-C9E14FB17922}"/>
              </a:ext>
            </a:extLst>
          </p:cNvPr>
          <p:cNvSpPr txBox="1"/>
          <p:nvPr/>
        </p:nvSpPr>
        <p:spPr>
          <a:xfrm>
            <a:off x="0" y="588267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Separate to account for different management models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(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Careau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 &amp; Garland 2012, Glazier 2015)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Other approaches instead link these processes</a:t>
            </a:r>
          </a:p>
        </p:txBody>
      </p:sp>
    </p:spTree>
    <p:extLst>
      <p:ext uri="{BB962C8B-B14F-4D97-AF65-F5344CB8AC3E}">
        <p14:creationId xmlns:p14="http://schemas.microsoft.com/office/powerpoint/2010/main" val="7173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First application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935669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04144E-BF70-43C7-8190-2918703DF1D5}"/>
              </a:ext>
            </a:extLst>
          </p:cNvPr>
          <p:cNvSpPr/>
          <p:nvPr/>
        </p:nvSpPr>
        <p:spPr>
          <a:xfrm>
            <a:off x="886695" y="1588654"/>
            <a:ext cx="2189018" cy="218901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Maintenance costs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FFBB1B-87CC-45D5-89AF-0862C91FD737}"/>
              </a:ext>
            </a:extLst>
          </p:cNvPr>
          <p:cNvSpPr/>
          <p:nvPr/>
        </p:nvSpPr>
        <p:spPr>
          <a:xfrm>
            <a:off x="3505200" y="1588654"/>
            <a:ext cx="2189018" cy="21890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growth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445308-B0D8-4D99-891C-6D91F47BD113}"/>
              </a:ext>
            </a:extLst>
          </p:cNvPr>
          <p:cNvSpPr/>
          <p:nvPr/>
        </p:nvSpPr>
        <p:spPr>
          <a:xfrm>
            <a:off x="6123705" y="1588654"/>
            <a:ext cx="2189018" cy="2189018"/>
          </a:xfrm>
          <a:prstGeom prst="ellipse">
            <a:avLst/>
          </a:prstGeom>
          <a:solidFill>
            <a:srgbClr val="2F9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00" b="1" dirty="0">
                <a:latin typeface="Trebuchet MS" panose="020B0603020202020204" pitchFamily="34" charset="0"/>
              </a:rPr>
              <a:t>Energy allocation to reproduction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E6F0AA-66F9-457E-B00A-2B1C88E9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643" y="4061326"/>
            <a:ext cx="2213121" cy="16655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EAF30-E9CC-4D20-93CE-8363F9E0E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1652" y="4063147"/>
            <a:ext cx="2213123" cy="16655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D5BFA2-3739-4B80-BB4A-E92F6533D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5439" y="4061325"/>
            <a:ext cx="2213122" cy="16655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2F3132A-30E4-4A84-A09A-EF8F04E70F90}"/>
              </a:ext>
            </a:extLst>
          </p:cNvPr>
          <p:cNvSpPr txBox="1">
            <a:spLocks/>
          </p:cNvSpPr>
          <p:nvPr/>
        </p:nvSpPr>
        <p:spPr>
          <a:xfrm>
            <a:off x="1222966" y="5825898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mass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5F55-C8E8-440B-B044-2754692F754B}"/>
              </a:ext>
            </a:extLst>
          </p:cNvPr>
          <p:cNvSpPr txBox="1">
            <a:spLocks/>
          </p:cNvSpPr>
          <p:nvPr/>
        </p:nvSpPr>
        <p:spPr>
          <a:xfrm>
            <a:off x="3813763" y="5825897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fat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9E2705-195F-424E-BAC1-8DE9E8EDD912}"/>
              </a:ext>
            </a:extLst>
          </p:cNvPr>
          <p:cNvSpPr txBox="1">
            <a:spLocks/>
          </p:cNvSpPr>
          <p:nvPr/>
        </p:nvSpPr>
        <p:spPr>
          <a:xfrm>
            <a:off x="6404560" y="5825896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Body fat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C5012D-49C2-44FA-B08A-EDA543D33D12}"/>
              </a:ext>
            </a:extLst>
          </p:cNvPr>
          <p:cNvSpPr txBox="1">
            <a:spLocks/>
          </p:cNvSpPr>
          <p:nvPr/>
        </p:nvSpPr>
        <p:spPr>
          <a:xfrm rot="16200000">
            <a:off x="-68260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BMR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5750FD5-1EB0-4941-9925-8C32D8948B00}"/>
              </a:ext>
            </a:extLst>
          </p:cNvPr>
          <p:cNvSpPr txBox="1">
            <a:spLocks/>
          </p:cNvSpPr>
          <p:nvPr/>
        </p:nvSpPr>
        <p:spPr>
          <a:xfrm rot="16200000">
            <a:off x="2577952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Allocation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92754AE-ADEE-4DB4-9F87-D3EEBFEA8920}"/>
              </a:ext>
            </a:extLst>
          </p:cNvPr>
          <p:cNvSpPr txBox="1">
            <a:spLocks/>
          </p:cNvSpPr>
          <p:nvPr/>
        </p:nvSpPr>
        <p:spPr>
          <a:xfrm rot="16200000">
            <a:off x="5224164" y="4709451"/>
            <a:ext cx="151647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Allocation %</a:t>
            </a:r>
            <a:endParaRPr lang="en-DE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9" y="410871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Inheritance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AD02E5D-F16F-4F4B-A4E4-031B83B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276" y="1546800"/>
            <a:ext cx="6267450" cy="3667125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CE6968D-A76E-4EA6-A9FB-C99A53FF1819}"/>
              </a:ext>
            </a:extLst>
          </p:cNvPr>
          <p:cNvCxnSpPr>
            <a:cxnSpLocks/>
          </p:cNvCxnSpPr>
          <p:nvPr/>
        </p:nvCxnSpPr>
        <p:spPr>
          <a:xfrm>
            <a:off x="4572000" y="1632382"/>
            <a:ext cx="0" cy="354459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AA72EF3-527C-4D5D-BA50-1846E03FF692}"/>
              </a:ext>
            </a:extLst>
          </p:cNvPr>
          <p:cNvCxnSpPr/>
          <p:nvPr/>
        </p:nvCxnSpPr>
        <p:spPr>
          <a:xfrm flipV="1">
            <a:off x="4572001" y="5456232"/>
            <a:ext cx="0" cy="3602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65536129-9142-4D65-8545-B5E44B85B176}"/>
              </a:ext>
            </a:extLst>
          </p:cNvPr>
          <p:cNvSpPr txBox="1">
            <a:spLocks/>
          </p:cNvSpPr>
          <p:nvPr/>
        </p:nvSpPr>
        <p:spPr>
          <a:xfrm>
            <a:off x="3449497" y="5837090"/>
            <a:ext cx="2245005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Mother’s value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Eckige Klammer links 24">
            <a:extLst>
              <a:ext uri="{FF2B5EF4-FFF2-40B4-BE49-F238E27FC236}">
                <a16:creationId xmlns:a16="http://schemas.microsoft.com/office/drawing/2014/main" id="{AE18D15D-1390-4162-BA25-8723EA2FB14B}"/>
              </a:ext>
            </a:extLst>
          </p:cNvPr>
          <p:cNvSpPr/>
          <p:nvPr/>
        </p:nvSpPr>
        <p:spPr>
          <a:xfrm rot="16200000" flipV="1">
            <a:off x="5846933" y="3955334"/>
            <a:ext cx="156373" cy="2706239"/>
          </a:xfrm>
          <a:prstGeom prst="leftBracke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3B2BD3A-1EA9-4D1B-88E1-E6277B4B01EC}"/>
              </a:ext>
            </a:extLst>
          </p:cNvPr>
          <p:cNvCxnSpPr/>
          <p:nvPr/>
        </p:nvCxnSpPr>
        <p:spPr>
          <a:xfrm flipV="1">
            <a:off x="5842001" y="5456232"/>
            <a:ext cx="0" cy="3602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0B517139-B013-429A-A6F6-34299D62AC71}"/>
              </a:ext>
            </a:extLst>
          </p:cNvPr>
          <p:cNvSpPr txBox="1">
            <a:spLocks/>
          </p:cNvSpPr>
          <p:nvPr/>
        </p:nvSpPr>
        <p:spPr>
          <a:xfrm>
            <a:off x="4719498" y="5837090"/>
            <a:ext cx="2245005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Variance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EF2615B-8AE0-4605-8E25-D2AECD02D53E}"/>
              </a:ext>
            </a:extLst>
          </p:cNvPr>
          <p:cNvSpPr txBox="1">
            <a:spLocks/>
          </p:cNvSpPr>
          <p:nvPr/>
        </p:nvSpPr>
        <p:spPr>
          <a:xfrm>
            <a:off x="0" y="6425119"/>
            <a:ext cx="3703782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Based on Milles et al. 2022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F934E4-7582-4466-8F21-3EEB24C0BAFA}"/>
              </a:ext>
            </a:extLst>
          </p:cNvPr>
          <p:cNvSpPr txBox="1">
            <a:spLocks/>
          </p:cNvSpPr>
          <p:nvPr/>
        </p:nvSpPr>
        <p:spPr>
          <a:xfrm rot="16200000">
            <a:off x="50421" y="3123980"/>
            <a:ext cx="2245005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Probability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F59037-8090-4429-92B8-20007A5D745D}"/>
              </a:ext>
            </a:extLst>
          </p:cNvPr>
          <p:cNvSpPr txBox="1">
            <a:spLocks/>
          </p:cNvSpPr>
          <p:nvPr/>
        </p:nvSpPr>
        <p:spPr>
          <a:xfrm>
            <a:off x="3449497" y="1075014"/>
            <a:ext cx="2245005" cy="512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BMR modifier</a:t>
            </a:r>
            <a:endParaRPr lang="en-DE" sz="25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B620A08-FA98-4F82-8A07-5707D5B25A3C}"/>
              </a:ext>
            </a:extLst>
          </p:cNvPr>
          <p:cNvSpPr txBox="1"/>
          <p:nvPr/>
        </p:nvSpPr>
        <p:spPr>
          <a:xfrm>
            <a:off x="94397" y="173625"/>
            <a:ext cx="895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Meiryo" panose="020B0604030504040204" pitchFamily="34" charset="-128"/>
              </a:rPr>
              <a:t>How does the environment shape the evolution of different metabolic phenotypes?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5595D3-9CD4-489D-8793-9BEE9095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2BD060-5393-4552-AFBA-1996E1779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C630F6-EA87-487B-ADDC-D2082ADEA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5425" y="1101007"/>
            <a:ext cx="6153150" cy="2686050"/>
          </a:xfrm>
          <a:prstGeom prst="rect">
            <a:avLst/>
          </a:prstGeom>
        </p:spPr>
      </p:pic>
      <p:pic>
        <p:nvPicPr>
          <p:cNvPr id="48" name="Graphic 42">
            <a:extLst>
              <a:ext uri="{FF2B5EF4-FFF2-40B4-BE49-F238E27FC236}">
                <a16:creationId xmlns:a16="http://schemas.microsoft.com/office/drawing/2014/main" id="{D9FCF2F4-4BEE-4BCE-985A-C2A59C7B5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511563">
            <a:off x="4305999" y="4269295"/>
            <a:ext cx="532005" cy="3390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329CD14-7551-466B-9092-0C60D65B9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9091" y="4754178"/>
            <a:ext cx="2830910" cy="16890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50C6CF8-AAA4-43CC-919F-CAD31FEBC1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9478" y="4841434"/>
            <a:ext cx="1545045" cy="1345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8B14CF-1557-4AE6-B0B9-A73520292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8247" y="4841434"/>
            <a:ext cx="927506" cy="13450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164C040-BA46-4357-9B67-8CB97361E1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738" y="4841434"/>
            <a:ext cx="2160523" cy="13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0599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4.81481E-6 L -0.04514 4.8148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B49-4BFF-4E4A-ADF9-76F19E9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4" y="381789"/>
            <a:ext cx="6540482" cy="512764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Trade-offs</a:t>
            </a:r>
            <a:endParaRPr lang="en-DE" sz="25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DD3CEB-573F-4D5C-B291-BEBDED2A8532}"/>
              </a:ext>
            </a:extLst>
          </p:cNvPr>
          <p:cNvSpPr/>
          <p:nvPr/>
        </p:nvSpPr>
        <p:spPr>
          <a:xfrm>
            <a:off x="823176" y="2847966"/>
            <a:ext cx="7497648" cy="49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For reproduction and growth, trade-offs are fairly clear….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278B44F-0D7A-4DA1-B72E-E281B35FC630}"/>
              </a:ext>
            </a:extLst>
          </p:cNvPr>
          <p:cNvSpPr/>
          <p:nvPr/>
        </p:nvSpPr>
        <p:spPr>
          <a:xfrm>
            <a:off x="823176" y="3730039"/>
            <a:ext cx="7497648" cy="49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…. but for BMR, not so much</a:t>
            </a:r>
          </a:p>
        </p:txBody>
      </p:sp>
    </p:spTree>
    <p:extLst>
      <p:ext uri="{BB962C8B-B14F-4D97-AF65-F5344CB8AC3E}">
        <p14:creationId xmlns:p14="http://schemas.microsoft.com/office/powerpoint/2010/main" val="17790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57035</TotalTime>
  <Words>664</Words>
  <Application>Microsoft Office PowerPoint</Application>
  <PresentationFormat>Bildschirmpräsentation (4:3)</PresentationFormat>
  <Paragraphs>78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Trebuchet MS</vt:lpstr>
      <vt:lpstr>Office Theme</vt:lpstr>
      <vt:lpstr>Modelling the evolution of metabolic phenotypes in terrestrial mammals</vt:lpstr>
      <vt:lpstr>PowerPoint-Präsentation</vt:lpstr>
      <vt:lpstr>PowerPoint-Präsentation</vt:lpstr>
      <vt:lpstr>First application</vt:lpstr>
      <vt:lpstr>First application</vt:lpstr>
      <vt:lpstr>First application</vt:lpstr>
      <vt:lpstr>Inheritance</vt:lpstr>
      <vt:lpstr>PowerPoint-Präsentation</vt:lpstr>
      <vt:lpstr>Trade-offs</vt:lpstr>
      <vt:lpstr>Theoretical benefits of high BMRs</vt:lpstr>
      <vt:lpstr>Relationships with high BMR</vt:lpstr>
      <vt:lpstr>Maybe similarities with intra-individual compensatory mechanisms?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animals balance their individual energetic needs (to stay warm, move, reproduce, survive) to maximize survival and reproduction in changing environments?</dc:title>
  <dc:creator>Cara Gallagher</dc:creator>
  <cp:lastModifiedBy>cara</cp:lastModifiedBy>
  <cp:revision>444</cp:revision>
  <dcterms:created xsi:type="dcterms:W3CDTF">2021-09-08T12:32:04Z</dcterms:created>
  <dcterms:modified xsi:type="dcterms:W3CDTF">2022-05-31T07:41:36Z</dcterms:modified>
</cp:coreProperties>
</file>