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2" r:id="rId2"/>
    <p:sldId id="294" r:id="rId3"/>
    <p:sldId id="295" r:id="rId4"/>
    <p:sldId id="296" r:id="rId5"/>
    <p:sldId id="302" r:id="rId6"/>
    <p:sldId id="298" r:id="rId7"/>
    <p:sldId id="297" r:id="rId8"/>
    <p:sldId id="304" r:id="rId9"/>
    <p:sldId id="303" r:id="rId10"/>
    <p:sldId id="299" r:id="rId11"/>
    <p:sldId id="300" r:id="rId12"/>
    <p:sldId id="301" r:id="rId13"/>
    <p:sldId id="305" r:id="rId14"/>
    <p:sldId id="291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85C"/>
    <a:srgbClr val="C55A11"/>
    <a:srgbClr val="EA7681"/>
    <a:srgbClr val="898989"/>
    <a:srgbClr val="1BB6AF"/>
    <a:srgbClr val="9F1942"/>
    <a:srgbClr val="CE2055"/>
    <a:srgbClr val="D23A66"/>
    <a:srgbClr val="00008B"/>
    <a:srgbClr val="0F3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7B45-2C6C-4571-AF4E-EF26FE9B2A1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8A20-8836-472E-8A84-5DF6C650D5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252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61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8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1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527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311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262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82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370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35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5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4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58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AB26-6650-444D-B21B-D2F97FA6BF49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9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5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5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54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61.jpe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60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59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58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64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63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30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32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31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37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36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41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40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39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35.png"/><Relationship Id="rId27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45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50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4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48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545360B-463D-4A43-9A82-C939ACEA1E23}"/>
              </a:ext>
            </a:extLst>
          </p:cNvPr>
          <p:cNvGrpSpPr/>
          <p:nvPr/>
        </p:nvGrpSpPr>
        <p:grpSpPr>
          <a:xfrm>
            <a:off x="-1" y="3897297"/>
            <a:ext cx="9144001" cy="2960704"/>
            <a:chOff x="191587" y="4066753"/>
            <a:chExt cx="8952413" cy="2791248"/>
          </a:xfrm>
        </p:grpSpPr>
        <p:pic>
          <p:nvPicPr>
            <p:cNvPr id="35" name="Picture 34" descr="A group of animals stand near a body of water&#10;&#10;Description automatically generated with medium confidence">
              <a:extLst>
                <a:ext uri="{FF2B5EF4-FFF2-40B4-BE49-F238E27FC236}">
                  <a16:creationId xmlns:a16="http://schemas.microsoft.com/office/drawing/2014/main" id="{7E29261F-7AA8-41E1-869E-712F2A9F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08520" y="4066753"/>
              <a:ext cx="5335480" cy="279124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B7C6522-CE6C-4D5E-AC32-91F0ED4F9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79" t="19770" r="34466" b="23876"/>
            <a:stretch/>
          </p:blipFill>
          <p:spPr>
            <a:xfrm>
              <a:off x="191587" y="4066753"/>
              <a:ext cx="3790765" cy="2791248"/>
            </a:xfrm>
            <a:prstGeom prst="rect">
              <a:avLst/>
            </a:prstGeom>
          </p:spPr>
        </p:pic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D6F3BF76-0C21-4882-A4A7-496EA0AF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16493"/>
            <a:ext cx="7772400" cy="21661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From individual energetics to biodiversity patterns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E0FA4-2A1C-4827-B2C7-7907D45E1D6C}"/>
              </a:ext>
            </a:extLst>
          </p:cNvPr>
          <p:cNvSpPr txBox="1"/>
          <p:nvPr/>
        </p:nvSpPr>
        <p:spPr>
          <a:xfrm>
            <a:off x="8291743" y="6488668"/>
            <a:ext cx="110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iStock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2F5A92-F108-4B86-9BF0-C7073FBB5DD7}"/>
              </a:ext>
            </a:extLst>
          </p:cNvPr>
          <p:cNvSpPr txBox="1"/>
          <p:nvPr/>
        </p:nvSpPr>
        <p:spPr>
          <a:xfrm>
            <a:off x="122067" y="6488668"/>
            <a:ext cx="1477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Ken Watkins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1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9" y="1468141"/>
            <a:ext cx="2983097" cy="13194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7" y="1278829"/>
            <a:ext cx="1262080" cy="126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638" y="348950"/>
            <a:ext cx="1239133" cy="6884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1643" y="836961"/>
            <a:ext cx="1416971" cy="361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1226" y="1287700"/>
            <a:ext cx="1795595" cy="1262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973" y="1493733"/>
            <a:ext cx="1394024" cy="3614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4943" y="1650995"/>
            <a:ext cx="1451392" cy="7285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9017" y="916252"/>
            <a:ext cx="1273553" cy="91787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1925" y="1751637"/>
            <a:ext cx="510569" cy="585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925" y="1292699"/>
            <a:ext cx="843299" cy="10440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0CA83F9-B058-4A18-BC67-4E6B105661A4}"/>
                  </a:ext>
                </a:extLst>
              </p:cNvPr>
              <p:cNvSpPr/>
              <p:nvPr/>
            </p:nvSpPr>
            <p:spPr>
              <a:xfrm>
                <a:off x="561229" y="4266661"/>
                <a:ext cx="2523448" cy="668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𝐸𝑀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lm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𝐸𝑀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EM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pro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lm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0CA83F9-B058-4A18-BC67-4E6B10566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9" y="4266661"/>
                <a:ext cx="2523448" cy="6683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900597F8-39DC-4A93-94CE-2A2A083EB417}"/>
                  </a:ext>
                </a:extLst>
              </p:cNvPr>
              <p:cNvSpPr/>
              <p:nvPr/>
            </p:nvSpPr>
            <p:spPr>
              <a:xfrm>
                <a:off x="245149" y="5328381"/>
                <a:ext cx="3190874" cy="775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𝐸𝑀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adi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𝐸𝑀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EM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pro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adi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lip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900597F8-39DC-4A93-94CE-2A2A083EB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9" y="5328381"/>
                <a:ext cx="3190874" cy="7750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1E5F1E1-7DF4-4CAC-8CF2-47E8E453F869}"/>
                  </a:ext>
                </a:extLst>
              </p:cNvPr>
              <p:cNvSpPr/>
              <p:nvPr/>
            </p:nvSpPr>
            <p:spPr>
              <a:xfrm>
                <a:off x="5686229" y="1186058"/>
                <a:ext cx="2457211" cy="541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adi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fat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fat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adi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1E5F1E1-7DF4-4CAC-8CF2-47E8E453F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29" y="1186058"/>
                <a:ext cx="2457211" cy="541495"/>
              </a:xfrm>
              <a:prstGeom prst="rect">
                <a:avLst/>
              </a:prstGeom>
              <a:blipFill>
                <a:blip r:embed="rId24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hteck 14">
            <a:extLst>
              <a:ext uri="{FF2B5EF4-FFF2-40B4-BE49-F238E27FC236}">
                <a16:creationId xmlns:a16="http://schemas.microsoft.com/office/drawing/2014/main" id="{C75F3C97-FE88-4BF0-8C58-C54E11D54AF3}"/>
              </a:ext>
            </a:extLst>
          </p:cNvPr>
          <p:cNvSpPr/>
          <p:nvPr/>
        </p:nvSpPr>
        <p:spPr>
          <a:xfrm>
            <a:off x="6460700" y="638969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Synthesis</a:t>
            </a:r>
            <a:endParaRPr lang="en-US" sz="1200" u="sng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22F449E-26FB-4BDF-8C25-7ED1E5CFBEAB}"/>
              </a:ext>
            </a:extLst>
          </p:cNvPr>
          <p:cNvSpPr/>
          <p:nvPr/>
        </p:nvSpPr>
        <p:spPr>
          <a:xfrm>
            <a:off x="1256554" y="3529649"/>
            <a:ext cx="1353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Mobilization</a:t>
            </a:r>
            <a:endParaRPr lang="en-US" sz="1200" u="sng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81AB19A-75F5-4E11-980D-1B277ABACE3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805413" y="2838497"/>
            <a:ext cx="5258687" cy="375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A8A51AA-03A8-423D-B773-085258B42AF0}"/>
              </a:ext>
            </a:extLst>
          </p:cNvPr>
          <p:cNvSpPr/>
          <p:nvPr/>
        </p:nvSpPr>
        <p:spPr>
          <a:xfrm>
            <a:off x="5551849" y="1859935"/>
            <a:ext cx="2896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8B"/>
                </a:solidFill>
              </a:rPr>
              <a:t>Extra energy is stored as fat</a:t>
            </a:r>
            <a:endParaRPr lang="da-DK" sz="2400" dirty="0">
              <a:solidFill>
                <a:srgbClr val="00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47D09AA2-7D9E-411E-9C6B-781B218660C0}"/>
              </a:ext>
            </a:extLst>
          </p:cNvPr>
          <p:cNvSpPr/>
          <p:nvPr/>
        </p:nvSpPr>
        <p:spPr>
          <a:xfrm>
            <a:off x="381734" y="5671581"/>
            <a:ext cx="3649726" cy="682266"/>
          </a:xfrm>
          <a:prstGeom prst="roundRect">
            <a:avLst/>
          </a:prstGeom>
          <a:solidFill>
            <a:srgbClr val="D62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9" y="1468141"/>
            <a:ext cx="2983097" cy="13194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7" y="1278829"/>
            <a:ext cx="1262080" cy="126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638" y="348950"/>
            <a:ext cx="1239133" cy="6884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1643" y="836961"/>
            <a:ext cx="1416971" cy="361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1226" y="1287700"/>
            <a:ext cx="1795595" cy="1262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973" y="1493733"/>
            <a:ext cx="1394024" cy="3614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4943" y="1650995"/>
            <a:ext cx="1451392" cy="7285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9017" y="916252"/>
            <a:ext cx="1273553" cy="91787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1925" y="1751637"/>
            <a:ext cx="510569" cy="585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925" y="1292699"/>
            <a:ext cx="843299" cy="10440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B9B56F9-D19D-4EFE-82F7-31C60A4CFCB3}"/>
                  </a:ext>
                </a:extLst>
              </p:cNvPr>
              <p:cNvSpPr/>
              <p:nvPr/>
            </p:nvSpPr>
            <p:spPr>
              <a:xfrm>
                <a:off x="5699772" y="584481"/>
                <a:ext cx="3058017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𝐼𝑅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ts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HIF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𝐻𝐼𝐹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B9B56F9-D19D-4EFE-82F7-31C60A4CF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72" y="584481"/>
                <a:ext cx="3058017" cy="65011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496920-D2D2-46C5-A37F-54FAEC9996B8}"/>
                  </a:ext>
                </a:extLst>
              </p:cNvPr>
              <p:cNvSpPr/>
              <p:nvPr/>
            </p:nvSpPr>
            <p:spPr>
              <a:xfrm>
                <a:off x="5551849" y="1956623"/>
                <a:ext cx="3299749" cy="38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𝐼𝑅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mod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SL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scaled</m:t>
                              </m:r>
                            </m:sub>
                          </m:sSub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SL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496920-D2D2-46C5-A37F-54FAEC999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849" y="1956623"/>
                <a:ext cx="3299749" cy="3877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hteck 16">
            <a:extLst>
              <a:ext uri="{FF2B5EF4-FFF2-40B4-BE49-F238E27FC236}">
                <a16:creationId xmlns:a16="http://schemas.microsoft.com/office/drawing/2014/main" id="{24564F1B-85CB-42AC-AE27-131A22EE95CB}"/>
              </a:ext>
            </a:extLst>
          </p:cNvPr>
          <p:cNvSpPr/>
          <p:nvPr/>
        </p:nvSpPr>
        <p:spPr>
          <a:xfrm>
            <a:off x="316524" y="3704031"/>
            <a:ext cx="41659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/>
              <a:t>To limit max ingestion, I tried a functional response curve but wasn’t flexible enough </a:t>
            </a:r>
          </a:p>
          <a:p>
            <a:r>
              <a:rPr lang="da-DK" sz="1600" dirty="0"/>
              <a:t>- One maximum consumption value regardless of mass, age, reproductive status, etc.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860168B-340A-4246-91D8-C70AD166C6FB}"/>
              </a:ext>
            </a:extLst>
          </p:cNvPr>
          <p:cNvSpPr/>
          <p:nvPr/>
        </p:nvSpPr>
        <p:spPr>
          <a:xfrm>
            <a:off x="278167" y="4755285"/>
            <a:ext cx="4451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/>
              <a:t>Using maximum daily energy assimilated per unit metabolic body mass </a:t>
            </a:r>
          </a:p>
          <a:p>
            <a:r>
              <a:rPr lang="da-DK" sz="1600" dirty="0"/>
              <a:t>- Based on Sadowska et al. 2016 (bank voles)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D4FE3397-CC5D-4932-8484-7FB730A0826F}"/>
                  </a:ext>
                </a:extLst>
              </p:cNvPr>
              <p:cNvSpPr/>
              <p:nvPr/>
            </p:nvSpPr>
            <p:spPr>
              <a:xfrm>
                <a:off x="445794" y="5836342"/>
                <a:ext cx="3306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𝐼𝑅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real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</a:rPr>
                        <m:t>×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𝐴𝐸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×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𝐸𝐷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HIF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D4FE3397-CC5D-4932-8484-7FB730A0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4" y="5836342"/>
                <a:ext cx="330609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fik 20">
            <a:extLst>
              <a:ext uri="{FF2B5EF4-FFF2-40B4-BE49-F238E27FC236}">
                <a16:creationId xmlns:a16="http://schemas.microsoft.com/office/drawing/2014/main" id="{477D8E08-CFAB-446E-BE3D-C110188F89F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38834" y="3057354"/>
            <a:ext cx="4597496" cy="3296492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19B48B6-BF6E-433C-802F-1FCD9239A219}"/>
              </a:ext>
            </a:extLst>
          </p:cNvPr>
          <p:cNvCxnSpPr/>
          <p:nvPr/>
        </p:nvCxnSpPr>
        <p:spPr>
          <a:xfrm flipH="1">
            <a:off x="4572000" y="2911876"/>
            <a:ext cx="1695635" cy="0"/>
          </a:xfrm>
          <a:prstGeom prst="straightConnector1">
            <a:avLst/>
          </a:prstGeom>
          <a:ln w="38100">
            <a:solidFill>
              <a:srgbClr val="D628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03E06E-1488-4E56-9840-61205F1F4822}"/>
              </a:ext>
            </a:extLst>
          </p:cNvPr>
          <p:cNvCxnSpPr>
            <a:cxnSpLocks/>
          </p:cNvCxnSpPr>
          <p:nvPr/>
        </p:nvCxnSpPr>
        <p:spPr>
          <a:xfrm>
            <a:off x="7234163" y="2911876"/>
            <a:ext cx="1695635" cy="0"/>
          </a:xfrm>
          <a:prstGeom prst="straightConnector1">
            <a:avLst/>
          </a:prstGeom>
          <a:ln w="38100">
            <a:solidFill>
              <a:srgbClr val="D628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8671B656-26B8-481B-9279-05B1E052FA15}"/>
              </a:ext>
            </a:extLst>
          </p:cNvPr>
          <p:cNvSpPr/>
          <p:nvPr/>
        </p:nvSpPr>
        <p:spPr>
          <a:xfrm>
            <a:off x="6082324" y="6455340"/>
            <a:ext cx="16323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/>
              <a:t>Speakman 2014 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4B864F9F-02AD-4E36-AED5-50A660192A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66" y="2966441"/>
            <a:ext cx="3901440" cy="3425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4" name="Rechteck 33">
            <a:extLst>
              <a:ext uri="{FF2B5EF4-FFF2-40B4-BE49-F238E27FC236}">
                <a16:creationId xmlns:a16="http://schemas.microsoft.com/office/drawing/2014/main" id="{5EE8AEAD-1577-47B0-9D3A-D82A31DA9CFC}"/>
              </a:ext>
            </a:extLst>
          </p:cNvPr>
          <p:cNvSpPr/>
          <p:nvPr/>
        </p:nvSpPr>
        <p:spPr>
          <a:xfrm>
            <a:off x="7268536" y="2541515"/>
            <a:ext cx="16323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600" dirty="0">
                <a:solidFill>
                  <a:srgbClr val="D6285C"/>
                </a:solidFill>
              </a:rPr>
              <a:t>Reduce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C69BCF-FF58-4E3B-8654-95F2BCFC7CC6}"/>
              </a:ext>
            </a:extLst>
          </p:cNvPr>
          <p:cNvSpPr/>
          <p:nvPr/>
        </p:nvSpPr>
        <p:spPr>
          <a:xfrm>
            <a:off x="4667155" y="2541515"/>
            <a:ext cx="16323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600" dirty="0">
                <a:solidFill>
                  <a:srgbClr val="D6285C"/>
                </a:solidFill>
              </a:rPr>
              <a:t>Increase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AD4637F-3573-481C-BC62-F6693041F01F}"/>
              </a:ext>
            </a:extLst>
          </p:cNvPr>
          <p:cNvSpPr/>
          <p:nvPr/>
        </p:nvSpPr>
        <p:spPr>
          <a:xfrm>
            <a:off x="292673" y="3144916"/>
            <a:ext cx="41659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/>
              <a:t>Realized ingestion rate based on food available, ingestion rate, and maximum ingestion rate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ED61804-4606-447C-85FF-BF57FBBF3724}"/>
              </a:ext>
            </a:extLst>
          </p:cNvPr>
          <p:cNvSpPr/>
          <p:nvPr/>
        </p:nvSpPr>
        <p:spPr>
          <a:xfrm>
            <a:off x="5503043" y="157333"/>
            <a:ext cx="3462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600" dirty="0"/>
              <a:t>Ingestion rate calculated in a timestep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B6EB46F-6FCA-4C0F-BAE7-3F324F431F3F}"/>
              </a:ext>
            </a:extLst>
          </p:cNvPr>
          <p:cNvSpPr/>
          <p:nvPr/>
        </p:nvSpPr>
        <p:spPr>
          <a:xfrm>
            <a:off x="5376794" y="1464253"/>
            <a:ext cx="3462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600" dirty="0"/>
              <a:t>Ingestion rate can then be modified by storage level </a:t>
            </a:r>
          </a:p>
        </p:txBody>
      </p:sp>
    </p:spTree>
    <p:extLst>
      <p:ext uri="{BB962C8B-B14F-4D97-AF65-F5344CB8AC3E}">
        <p14:creationId xmlns:p14="http://schemas.microsoft.com/office/powerpoint/2010/main" val="406632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5" grpId="0"/>
      <p:bldP spid="16" grpId="0"/>
      <p:bldP spid="17" grpId="0"/>
      <p:bldP spid="18" grpId="0"/>
      <p:bldP spid="20" grpId="0"/>
      <p:bldP spid="29" grpId="0"/>
      <p:bldP spid="34" grpId="0"/>
      <p:bldP spid="34" grpId="1"/>
      <p:bldP spid="35" grpId="0"/>
      <p:bldP spid="35" grpId="1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EB200BA-2F94-4165-8C74-912F55F8E4E3}"/>
              </a:ext>
            </a:extLst>
          </p:cNvPr>
          <p:cNvSpPr/>
          <p:nvPr/>
        </p:nvSpPr>
        <p:spPr>
          <a:xfrm>
            <a:off x="5765822" y="1331539"/>
            <a:ext cx="2745880" cy="113840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9" y="1468141"/>
            <a:ext cx="2983097" cy="13194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7" y="1278829"/>
            <a:ext cx="1262080" cy="126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638" y="348950"/>
            <a:ext cx="1239133" cy="6884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1643" y="836961"/>
            <a:ext cx="1416971" cy="361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1226" y="1287700"/>
            <a:ext cx="1795595" cy="1262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973" y="1493733"/>
            <a:ext cx="1394024" cy="3614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4943" y="1650995"/>
            <a:ext cx="1451392" cy="7285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9017" y="916252"/>
            <a:ext cx="1273553" cy="91787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1925" y="1751637"/>
            <a:ext cx="510569" cy="585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925" y="1292699"/>
            <a:ext cx="843299" cy="104408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2819210-D0D9-49CE-B525-BD7ED5997977}"/>
              </a:ext>
            </a:extLst>
          </p:cNvPr>
          <p:cNvSpPr/>
          <p:nvPr/>
        </p:nvSpPr>
        <p:spPr>
          <a:xfrm>
            <a:off x="127718" y="5418841"/>
            <a:ext cx="2663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Survival probability is also modelled in this way</a:t>
            </a:r>
          </a:p>
          <a:p>
            <a:pPr algn="ctr"/>
            <a:r>
              <a:rPr lang="en-US" sz="1200" dirty="0"/>
              <a:t>Used in Sibly et al. 2013 &amp; DEB approaches (e.g. Nabe-Nielsen et al. 2018; Desforges et al. 2019)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8FF7D00-34BF-4773-AECA-F204CA3A74D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30339" y="2962678"/>
            <a:ext cx="5427229" cy="36470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84E8B9-BC25-4C39-83DF-3D8CC3A1FE3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530338" y="2958221"/>
            <a:ext cx="5427229" cy="3648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7C9B20-F9FA-4DAA-91E5-496EBE753220}"/>
                  </a:ext>
                </a:extLst>
              </p:cNvPr>
              <p:cNvSpPr/>
              <p:nvPr/>
            </p:nvSpPr>
            <p:spPr>
              <a:xfrm>
                <a:off x="5765822" y="1465254"/>
                <a:ext cx="2745880" cy="787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𝑆𝐿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7C9B20-F9FA-4DAA-91E5-496EBE753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22" y="1465254"/>
                <a:ext cx="2745880" cy="7877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1F23A50E-814B-4F15-817F-BFC7C24C4F12}"/>
              </a:ext>
            </a:extLst>
          </p:cNvPr>
          <p:cNvSpPr/>
          <p:nvPr/>
        </p:nvSpPr>
        <p:spPr>
          <a:xfrm>
            <a:off x="5319958" y="269921"/>
            <a:ext cx="3637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Energy allocation to Growth &amp; Reproduction is affected by body fat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167C1DB-26F0-4BD2-8D87-5887BEC66668}"/>
              </a:ext>
            </a:extLst>
          </p:cNvPr>
          <p:cNvCxnSpPr>
            <a:cxnSpLocks/>
          </p:cNvCxnSpPr>
          <p:nvPr/>
        </p:nvCxnSpPr>
        <p:spPr>
          <a:xfrm flipV="1">
            <a:off x="3364211" y="2970442"/>
            <a:ext cx="0" cy="3648728"/>
          </a:xfrm>
          <a:prstGeom prst="straightConnector1">
            <a:avLst/>
          </a:prstGeom>
          <a:ln w="38100">
            <a:solidFill>
              <a:srgbClr val="89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BF7A4166-4CFE-4CCB-989D-7A4C23742302}"/>
              </a:ext>
            </a:extLst>
          </p:cNvPr>
          <p:cNvSpPr/>
          <p:nvPr/>
        </p:nvSpPr>
        <p:spPr>
          <a:xfrm rot="16200000">
            <a:off x="1848925" y="4601541"/>
            <a:ext cx="2458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898989"/>
                </a:solidFill>
              </a:rPr>
              <a:t>Increased allocation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  <p:bldP spid="15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3759" y="3267954"/>
            <a:ext cx="4953000" cy="2190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4148992-997D-4B4C-8FB3-5066B801DEB9}"/>
              </a:ext>
            </a:extLst>
          </p:cNvPr>
          <p:cNvSpPr txBox="1">
            <a:spLocks/>
          </p:cNvSpPr>
          <p:nvPr/>
        </p:nvSpPr>
        <p:spPr>
          <a:xfrm>
            <a:off x="1301759" y="180275"/>
            <a:ext cx="6540482" cy="96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Parameterized with bank vole data</a:t>
            </a:r>
            <a:endParaRPr lang="en-DE" sz="2000" i="1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80" y="2953629"/>
            <a:ext cx="2095500" cy="209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0282" y="1409699"/>
            <a:ext cx="2057400" cy="1143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6743" y="2219971"/>
            <a:ext cx="2352675" cy="600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2654" y="2968357"/>
            <a:ext cx="2981325" cy="209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92309" y="3310446"/>
            <a:ext cx="2314575" cy="6000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35807" y="3571556"/>
            <a:ext cx="2409825" cy="12096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271" y="2351622"/>
            <a:ext cx="2114550" cy="1524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21329" y="3738657"/>
            <a:ext cx="847725" cy="9715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21329" y="2976657"/>
            <a:ext cx="1400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759" y="337400"/>
            <a:ext cx="6540482" cy="1267567"/>
          </a:xfrm>
        </p:spPr>
        <p:txBody>
          <a:bodyPr anchor="t">
            <a:normAutofit/>
          </a:bodyPr>
          <a:lstStyle/>
          <a:p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To-do list</a:t>
            </a:r>
            <a:endParaRPr lang="en-DE" sz="3600" u="sng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148992-997D-4B4C-8FB3-5066B801DEB9}"/>
              </a:ext>
            </a:extLst>
          </p:cNvPr>
          <p:cNvSpPr txBox="1">
            <a:spLocks/>
          </p:cNvSpPr>
          <p:nvPr/>
        </p:nvSpPr>
        <p:spPr>
          <a:xfrm>
            <a:off x="1171852" y="1429305"/>
            <a:ext cx="7230178" cy="43145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Still needs some bug testing and verifying (e.g. ingestion during lactation)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Arrange a meeting with Jana, Melanie, etc.?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Implement environment specs &amp; movements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ID calibration &amp; evaluation patterns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Calibrate &amp; evaluate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Scenarios!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14EC83-80B0-45EB-8ADC-F3356DE8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819" y="5600849"/>
            <a:ext cx="1494862" cy="10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6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59" y="239833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Question 1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F61BC6-5C67-4D7D-B510-C1A98F9C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707" y="2339044"/>
            <a:ext cx="2676525" cy="2686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620A08-FA98-4F82-8A07-5707D5B25A3C}"/>
              </a:ext>
            </a:extLst>
          </p:cNvPr>
          <p:cNvSpPr txBox="1"/>
          <p:nvPr/>
        </p:nvSpPr>
        <p:spPr>
          <a:xfrm>
            <a:off x="93602" y="733555"/>
            <a:ext cx="8955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</a:rPr>
              <a:t>How does the environment and food availability shape the metabolisms of species?  Or How do species’ metabolic rates equip them to persist in their environments?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96899C-30AE-408D-A22C-0110EAE2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943" y="2339044"/>
            <a:ext cx="2676525" cy="26860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2D516BB-FF49-416F-9F5B-D027F08F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180" y="2339044"/>
            <a:ext cx="2676525" cy="26860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39E24DF-6F98-4D7E-8D8F-7BF42AC9F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707" y="2343806"/>
            <a:ext cx="2676525" cy="267652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41A887D-D9C1-4AED-8002-03D8B7B7C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2943" y="2343806"/>
            <a:ext cx="2676525" cy="267652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8D8486FD-648E-4B19-9CC5-110B42522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7179" y="2343806"/>
            <a:ext cx="2676525" cy="267652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D775C47-1477-4DB1-A4F5-06B87B4FC9CF}"/>
              </a:ext>
            </a:extLst>
          </p:cNvPr>
          <p:cNvSpPr/>
          <p:nvPr/>
        </p:nvSpPr>
        <p:spPr>
          <a:xfrm>
            <a:off x="4875653" y="2606963"/>
            <a:ext cx="773277" cy="773277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F4F471-45E3-4882-B630-6ECFEE662B87}"/>
              </a:ext>
            </a:extLst>
          </p:cNvPr>
          <p:cNvSpPr/>
          <p:nvPr/>
        </p:nvSpPr>
        <p:spPr>
          <a:xfrm>
            <a:off x="3457971" y="3196028"/>
            <a:ext cx="773277" cy="773277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EFCA3E-8BF4-40D8-BE87-46DA7D70BFE1}"/>
              </a:ext>
            </a:extLst>
          </p:cNvPr>
          <p:cNvSpPr/>
          <p:nvPr/>
        </p:nvSpPr>
        <p:spPr>
          <a:xfrm>
            <a:off x="4674841" y="3969305"/>
            <a:ext cx="773277" cy="773277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967234-9D42-4563-922C-F1F5C64C9B40}"/>
              </a:ext>
            </a:extLst>
          </p:cNvPr>
          <p:cNvSpPr/>
          <p:nvPr/>
        </p:nvSpPr>
        <p:spPr>
          <a:xfrm>
            <a:off x="7833396" y="2606963"/>
            <a:ext cx="773277" cy="773277"/>
          </a:xfrm>
          <a:prstGeom prst="ellipse">
            <a:avLst/>
          </a:prstGeom>
          <a:solidFill>
            <a:srgbClr val="D6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3A5811-75E7-4C57-98A5-5F1CB7D9851B}"/>
              </a:ext>
            </a:extLst>
          </p:cNvPr>
          <p:cNvSpPr/>
          <p:nvPr/>
        </p:nvSpPr>
        <p:spPr>
          <a:xfrm>
            <a:off x="6415714" y="3196028"/>
            <a:ext cx="773277" cy="773277"/>
          </a:xfrm>
          <a:prstGeom prst="ellipse">
            <a:avLst/>
          </a:prstGeom>
          <a:solidFill>
            <a:srgbClr val="D6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C7655B-468C-4908-BD96-ABFC6987A16C}"/>
              </a:ext>
            </a:extLst>
          </p:cNvPr>
          <p:cNvSpPr/>
          <p:nvPr/>
        </p:nvSpPr>
        <p:spPr>
          <a:xfrm>
            <a:off x="7632584" y="3969305"/>
            <a:ext cx="773277" cy="773277"/>
          </a:xfrm>
          <a:prstGeom prst="ellipse">
            <a:avLst/>
          </a:prstGeom>
          <a:solidFill>
            <a:srgbClr val="D6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9177C1-8EC9-492D-8C11-FC9485FDD82A}"/>
              </a:ext>
            </a:extLst>
          </p:cNvPr>
          <p:cNvSpPr/>
          <p:nvPr/>
        </p:nvSpPr>
        <p:spPr>
          <a:xfrm>
            <a:off x="1875768" y="2603496"/>
            <a:ext cx="773277" cy="773277"/>
          </a:xfrm>
          <a:prstGeom prst="ellipse">
            <a:avLst/>
          </a:prstGeom>
          <a:solidFill>
            <a:srgbClr val="FFB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9712C2-590E-4BDF-8931-C0E3DEFC8844}"/>
              </a:ext>
            </a:extLst>
          </p:cNvPr>
          <p:cNvSpPr/>
          <p:nvPr/>
        </p:nvSpPr>
        <p:spPr>
          <a:xfrm>
            <a:off x="458087" y="3192561"/>
            <a:ext cx="773277" cy="773277"/>
          </a:xfrm>
          <a:prstGeom prst="ellipse">
            <a:avLst/>
          </a:prstGeom>
          <a:solidFill>
            <a:srgbClr val="FFB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C13EB2-AE01-44CC-A10F-D052ABFA80D7}"/>
              </a:ext>
            </a:extLst>
          </p:cNvPr>
          <p:cNvSpPr/>
          <p:nvPr/>
        </p:nvSpPr>
        <p:spPr>
          <a:xfrm>
            <a:off x="1674956" y="3965838"/>
            <a:ext cx="773277" cy="773277"/>
          </a:xfrm>
          <a:prstGeom prst="ellipse">
            <a:avLst/>
          </a:prstGeom>
          <a:solidFill>
            <a:srgbClr val="FFB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 MJ day</a:t>
            </a:r>
            <a:r>
              <a:rPr lang="en-US" sz="1400" baseline="30000" dirty="0">
                <a:solidFill>
                  <a:schemeClr val="bg1"/>
                </a:solidFill>
              </a:rPr>
              <a:t>-1</a:t>
            </a:r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062C0-C776-4C26-866D-B749EF12B440}"/>
              </a:ext>
            </a:extLst>
          </p:cNvPr>
          <p:cNvSpPr txBox="1"/>
          <p:nvPr/>
        </p:nvSpPr>
        <p:spPr>
          <a:xfrm>
            <a:off x="0" y="5257028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Under varying conditions &amp; food shortage (resource pulses and shortages)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679B0-C526-4332-9089-1A21AC091F41}"/>
              </a:ext>
            </a:extLst>
          </p:cNvPr>
          <p:cNvSpPr txBox="1"/>
          <p:nvPr/>
        </p:nvSpPr>
        <p:spPr>
          <a:xfrm>
            <a:off x="94397" y="6340615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Population size, reproductive success, body mass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CADC01-7136-4B4A-80F5-50A9D59AC9EB}"/>
              </a:ext>
            </a:extLst>
          </p:cNvPr>
          <p:cNvSpPr/>
          <p:nvPr/>
        </p:nvSpPr>
        <p:spPr>
          <a:xfrm>
            <a:off x="7000787" y="1447810"/>
            <a:ext cx="324728" cy="324728"/>
          </a:xfrm>
          <a:prstGeom prst="ellipse">
            <a:avLst/>
          </a:prstGeom>
          <a:solidFill>
            <a:srgbClr val="FFB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A2313A-0014-460C-B45C-EACDE45ADAC8}"/>
              </a:ext>
            </a:extLst>
          </p:cNvPr>
          <p:cNvSpPr/>
          <p:nvPr/>
        </p:nvSpPr>
        <p:spPr>
          <a:xfrm>
            <a:off x="7775676" y="1436432"/>
            <a:ext cx="324728" cy="324728"/>
          </a:xfrm>
          <a:prstGeom prst="ellipse">
            <a:avLst/>
          </a:prstGeom>
          <a:solidFill>
            <a:srgbClr val="E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AC308F-E6B8-455E-BBD1-9AB2E4922657}"/>
              </a:ext>
            </a:extLst>
          </p:cNvPr>
          <p:cNvSpPr/>
          <p:nvPr/>
        </p:nvSpPr>
        <p:spPr>
          <a:xfrm>
            <a:off x="8550565" y="1438333"/>
            <a:ext cx="324728" cy="324728"/>
          </a:xfrm>
          <a:prstGeom prst="ellipse">
            <a:avLst/>
          </a:prstGeom>
          <a:solidFill>
            <a:srgbClr val="D6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aseline="30000" dirty="0">
              <a:solidFill>
                <a:schemeClr val="bg1"/>
              </a:solidFill>
            </a:endParaRP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C5093E27-6D6D-49D1-A17C-59C5781BD844}"/>
              </a:ext>
            </a:extLst>
          </p:cNvPr>
          <p:cNvSpPr/>
          <p:nvPr/>
        </p:nvSpPr>
        <p:spPr>
          <a:xfrm>
            <a:off x="7414304" y="1490939"/>
            <a:ext cx="272583" cy="21571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39" name="Equals 38">
            <a:extLst>
              <a:ext uri="{FF2B5EF4-FFF2-40B4-BE49-F238E27FC236}">
                <a16:creationId xmlns:a16="http://schemas.microsoft.com/office/drawing/2014/main" id="{51C1D64F-9277-4253-84FD-71FFAB0E8D51}"/>
              </a:ext>
            </a:extLst>
          </p:cNvPr>
          <p:cNvSpPr/>
          <p:nvPr/>
        </p:nvSpPr>
        <p:spPr>
          <a:xfrm>
            <a:off x="8189193" y="1490939"/>
            <a:ext cx="272583" cy="21571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13CA7B-3DB3-423A-8A5D-209219EB2969}"/>
              </a:ext>
            </a:extLst>
          </p:cNvPr>
          <p:cNvSpPr txBox="1"/>
          <p:nvPr/>
        </p:nvSpPr>
        <p:spPr>
          <a:xfrm>
            <a:off x="7403924" y="1706653"/>
            <a:ext cx="1194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</a:rPr>
              <a:t>Body mass</a:t>
            </a:r>
            <a:endParaRPr lang="en-DE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739959-5F64-41DF-B41B-E55BE6B084B6}"/>
              </a:ext>
            </a:extLst>
          </p:cNvPr>
          <p:cNvSpPr txBox="1"/>
          <p:nvPr/>
        </p:nvSpPr>
        <p:spPr>
          <a:xfrm>
            <a:off x="1009836" y="2014431"/>
            <a:ext cx="1194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Slow POL</a:t>
            </a:r>
            <a:endParaRPr lang="en-DE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32669-18B1-4867-8409-7AF5D10A33F8}"/>
              </a:ext>
            </a:extLst>
          </p:cNvPr>
          <p:cNvSpPr txBox="1"/>
          <p:nvPr/>
        </p:nvSpPr>
        <p:spPr>
          <a:xfrm>
            <a:off x="6938309" y="2014430"/>
            <a:ext cx="1194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Fast POL</a:t>
            </a:r>
            <a:endParaRPr lang="en-DE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2FB44B2-A02C-47A8-84F0-BED56527E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511563">
            <a:off x="4178471" y="5800057"/>
            <a:ext cx="532005" cy="33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6" grpId="0" animBg="1"/>
      <p:bldP spid="29" grpId="0" animBg="1"/>
      <p:bldP spid="30" grpId="0" animBg="1"/>
      <p:bldP spid="32" grpId="0"/>
      <p:bldP spid="33" grpId="0"/>
      <p:bldP spid="36" grpId="0" animBg="1"/>
      <p:bldP spid="37" grpId="0" animBg="1"/>
      <p:bldP spid="38" grpId="0" animBg="1"/>
      <p:bldP spid="9" grpId="0" animBg="1"/>
      <p:bldP spid="39" grpId="0" animBg="1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3759" y="3267954"/>
            <a:ext cx="4953000" cy="21907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80" y="2953629"/>
            <a:ext cx="2095500" cy="209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0282" y="1409699"/>
            <a:ext cx="2057400" cy="1143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6743" y="2219971"/>
            <a:ext cx="2352675" cy="600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2654" y="2968357"/>
            <a:ext cx="2981325" cy="209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92309" y="3310446"/>
            <a:ext cx="2314575" cy="6000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35807" y="3571556"/>
            <a:ext cx="2409825" cy="12096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271" y="2351622"/>
            <a:ext cx="2114550" cy="1524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21329" y="3738657"/>
            <a:ext cx="847725" cy="9715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21329" y="2976657"/>
            <a:ext cx="1400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9" y="1468141"/>
            <a:ext cx="2983097" cy="13194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7" y="1278829"/>
            <a:ext cx="1262080" cy="126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638" y="348950"/>
            <a:ext cx="1239133" cy="6884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1643" y="836961"/>
            <a:ext cx="1416971" cy="361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1226" y="1287700"/>
            <a:ext cx="1795595" cy="1262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973" y="1493733"/>
            <a:ext cx="1394024" cy="3614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4943" y="1650995"/>
            <a:ext cx="1451392" cy="7285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9017" y="916252"/>
            <a:ext cx="1273553" cy="91787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1925" y="1751637"/>
            <a:ext cx="510569" cy="585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925" y="1292699"/>
            <a:ext cx="843299" cy="1044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4395996A-D49E-4755-9998-32CFCD767D16}"/>
                  </a:ext>
                </a:extLst>
              </p:cNvPr>
              <p:cNvSpPr/>
              <p:nvPr/>
            </p:nvSpPr>
            <p:spPr>
              <a:xfrm>
                <a:off x="6336197" y="702680"/>
                <a:ext cx="1840352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5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5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4395996A-D49E-4755-9998-32CFCD767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7" y="702680"/>
                <a:ext cx="1840352" cy="477054"/>
              </a:xfrm>
              <a:prstGeom prst="rect">
                <a:avLst/>
              </a:prstGeom>
              <a:blipFill>
                <a:blip r:embed="rId22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2590F393-526B-44D0-8E5F-983D0DB909B5}"/>
              </a:ext>
            </a:extLst>
          </p:cNvPr>
          <p:cNvSpPr/>
          <p:nvPr/>
        </p:nvSpPr>
        <p:spPr>
          <a:xfrm>
            <a:off x="6055668" y="1185062"/>
            <a:ext cx="24014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/>
              <a:t>Kleiber 1975; Sibly et al. 2013</a:t>
            </a:r>
          </a:p>
          <a:p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6A808-0C4C-4500-9D8B-489D4447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2" y="3024675"/>
            <a:ext cx="4545866" cy="3247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92DE9C1-4398-4E4A-8093-E30D1976AB1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33784" y="3666478"/>
            <a:ext cx="3256876" cy="2310173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F6EF0B7F-D928-493C-885E-874EF2CC52A5}"/>
              </a:ext>
            </a:extLst>
          </p:cNvPr>
          <p:cNvSpPr/>
          <p:nvPr/>
        </p:nvSpPr>
        <p:spPr>
          <a:xfrm>
            <a:off x="5551849" y="1776070"/>
            <a:ext cx="3256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dirty="0"/>
              <a:t>Calibrated using data from Sadowska et al. 2015, Grosiak et al. 2020, &amp; Górecki 1968</a:t>
            </a:r>
          </a:p>
        </p:txBody>
      </p:sp>
    </p:spTree>
    <p:extLst>
      <p:ext uri="{BB962C8B-B14F-4D97-AF65-F5344CB8AC3E}">
        <p14:creationId xmlns:p14="http://schemas.microsoft.com/office/powerpoint/2010/main" val="375314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9" y="1468141"/>
            <a:ext cx="2983097" cy="13194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7" y="1278829"/>
            <a:ext cx="1262080" cy="126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638" y="348950"/>
            <a:ext cx="1239133" cy="6884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1643" y="836961"/>
            <a:ext cx="1416971" cy="361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1226" y="1287700"/>
            <a:ext cx="1795595" cy="1262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973" y="1493733"/>
            <a:ext cx="1394024" cy="3614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4943" y="1650995"/>
            <a:ext cx="1451392" cy="7285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9017" y="916252"/>
            <a:ext cx="1273553" cy="91787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1925" y="1751637"/>
            <a:ext cx="510569" cy="585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925" y="1292699"/>
            <a:ext cx="843299" cy="10440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508EA0-A3BA-4375-9F15-5FEC34CB8C41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815" t="22587" r="54175" b="17800"/>
          <a:stretch/>
        </p:blipFill>
        <p:spPr>
          <a:xfrm>
            <a:off x="1849274" y="3125317"/>
            <a:ext cx="3139498" cy="3619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9A46AB90-1F75-4B36-B494-56FEE7979C7E}"/>
              </a:ext>
            </a:extLst>
          </p:cNvPr>
          <p:cNvSpPr/>
          <p:nvPr/>
        </p:nvSpPr>
        <p:spPr>
          <a:xfrm>
            <a:off x="2308968" y="5049639"/>
            <a:ext cx="2440173" cy="1503525"/>
          </a:xfrm>
          <a:prstGeom prst="rect">
            <a:avLst/>
          </a:prstGeom>
          <a:solidFill>
            <a:srgbClr val="1BB6A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C19B2F13-2498-4549-BA79-05D5076094B8}"/>
              </a:ext>
            </a:extLst>
          </p:cNvPr>
          <p:cNvSpPr/>
          <p:nvPr/>
        </p:nvSpPr>
        <p:spPr>
          <a:xfrm>
            <a:off x="2308968" y="3823715"/>
            <a:ext cx="2440173" cy="1225925"/>
          </a:xfrm>
          <a:prstGeom prst="triangle">
            <a:avLst>
              <a:gd name="adj" fmla="val 100000"/>
            </a:avLst>
          </a:prstGeom>
          <a:solidFill>
            <a:srgbClr val="17286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45F4627-1F0D-41BE-91F9-B1653BE7A0C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707" t="4918" r="2043" b="561"/>
          <a:stretch/>
        </p:blipFill>
        <p:spPr>
          <a:xfrm>
            <a:off x="5208835" y="3049414"/>
            <a:ext cx="3657600" cy="3695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BCEC95F0-A4EE-4E2A-90B5-B336C1492A4D}"/>
                  </a:ext>
                </a:extLst>
              </p:cNvPr>
              <p:cNvSpPr/>
              <p:nvPr/>
            </p:nvSpPr>
            <p:spPr>
              <a:xfrm>
                <a:off x="4741439" y="499957"/>
                <a:ext cx="4427238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𝑝𝑐𝑜𝑡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𝑝𝑐𝑜𝑡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𝑖𝑐𝑜𝑡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𝑖𝑐𝑜𝑡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BCEC95F0-A4EE-4E2A-90B5-B336C1492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39" y="499957"/>
                <a:ext cx="4427238" cy="410497"/>
              </a:xfrm>
              <a:prstGeom prst="rect">
                <a:avLst/>
              </a:prstGeom>
              <a:blipFill>
                <a:blip r:embed="rId24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 29">
            <a:extLst>
              <a:ext uri="{FF2B5EF4-FFF2-40B4-BE49-F238E27FC236}">
                <a16:creationId xmlns:a16="http://schemas.microsoft.com/office/drawing/2014/main" id="{A4F7D6E6-0F1B-49F0-94F6-3EAA67EF9396}"/>
              </a:ext>
            </a:extLst>
          </p:cNvPr>
          <p:cNvSpPr/>
          <p:nvPr/>
        </p:nvSpPr>
        <p:spPr>
          <a:xfrm>
            <a:off x="6767267" y="177434"/>
            <a:ext cx="2401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dirty="0">
                <a:solidFill>
                  <a:srgbClr val="172869"/>
                </a:solidFill>
              </a:rPr>
              <a:t>Incremental costs</a:t>
            </a:r>
            <a:endParaRPr lang="da-DK" baseline="30000" dirty="0">
              <a:solidFill>
                <a:srgbClr val="172869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645F82D-81E5-4974-B84A-0C74F85F586A}"/>
              </a:ext>
            </a:extLst>
          </p:cNvPr>
          <p:cNvSpPr/>
          <p:nvPr/>
        </p:nvSpPr>
        <p:spPr>
          <a:xfrm>
            <a:off x="4891183" y="183078"/>
            <a:ext cx="2401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dirty="0">
                <a:solidFill>
                  <a:srgbClr val="1BB6AF"/>
                </a:solidFill>
              </a:rPr>
              <a:t>Postural costs</a:t>
            </a:r>
            <a:endParaRPr lang="da-DK" baseline="30000" dirty="0">
              <a:solidFill>
                <a:srgbClr val="1BB6AF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D4D1C00-1C58-48EC-A126-33317E1D4103}"/>
              </a:ext>
            </a:extLst>
          </p:cNvPr>
          <p:cNvSpPr/>
          <p:nvPr/>
        </p:nvSpPr>
        <p:spPr>
          <a:xfrm>
            <a:off x="6767267" y="1059606"/>
            <a:ext cx="2401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400" dirty="0"/>
              <a:t>Pontzer 2016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6B63D74-7706-4AB7-A5A6-BBF937456730}"/>
              </a:ext>
            </a:extLst>
          </p:cNvPr>
          <p:cNvCxnSpPr>
            <a:cxnSpLocks/>
          </p:cNvCxnSpPr>
          <p:nvPr/>
        </p:nvCxnSpPr>
        <p:spPr>
          <a:xfrm flipV="1">
            <a:off x="7967972" y="899157"/>
            <a:ext cx="0" cy="195961"/>
          </a:xfrm>
          <a:prstGeom prst="straightConnector1">
            <a:avLst/>
          </a:prstGeom>
          <a:ln>
            <a:solidFill>
              <a:srgbClr val="1728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0179649F-B0F1-4122-A895-15A830AB5C5E}"/>
              </a:ext>
            </a:extLst>
          </p:cNvPr>
          <p:cNvSpPr/>
          <p:nvPr/>
        </p:nvSpPr>
        <p:spPr>
          <a:xfrm>
            <a:off x="4957266" y="1042667"/>
            <a:ext cx="2401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400" dirty="0"/>
              <a:t>Not available as a separate component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EDDB7CC-F632-4AFD-8489-4B269D8677E0}"/>
              </a:ext>
            </a:extLst>
          </p:cNvPr>
          <p:cNvCxnSpPr>
            <a:cxnSpLocks/>
          </p:cNvCxnSpPr>
          <p:nvPr/>
        </p:nvCxnSpPr>
        <p:spPr>
          <a:xfrm flipV="1">
            <a:off x="6157971" y="882218"/>
            <a:ext cx="0" cy="195961"/>
          </a:xfrm>
          <a:prstGeom prst="straightConnector1">
            <a:avLst/>
          </a:prstGeom>
          <a:ln>
            <a:solidFill>
              <a:srgbClr val="1BB6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EBE157A4-E493-42FA-88E7-0571D1B03A25}"/>
              </a:ext>
            </a:extLst>
          </p:cNvPr>
          <p:cNvSpPr/>
          <p:nvPr/>
        </p:nvSpPr>
        <p:spPr>
          <a:xfrm>
            <a:off x="5949846" y="1806103"/>
            <a:ext cx="2401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600" dirty="0"/>
              <a:t>Three papers measured this cost explicitly for mice</a:t>
            </a:r>
          </a:p>
          <a:p>
            <a:pPr algn="ctr"/>
            <a:r>
              <a:rPr lang="da-DK" sz="1200" dirty="0"/>
              <a:t>(Chappell et al. 2004, Dlugosz et al. 2009 &amp; Rezende et al. 2006)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67CDADC-D223-4C7C-A6D4-B471AB5B25FE}"/>
              </a:ext>
            </a:extLst>
          </p:cNvPr>
          <p:cNvGrpSpPr/>
          <p:nvPr/>
        </p:nvGrpSpPr>
        <p:grpSpPr>
          <a:xfrm>
            <a:off x="-143305" y="4987750"/>
            <a:ext cx="4892446" cy="1870251"/>
            <a:chOff x="-143305" y="4987750"/>
            <a:chExt cx="4892446" cy="187025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A01E895-D598-44A0-A75F-0882C30EBCBC}"/>
                </a:ext>
              </a:extLst>
            </p:cNvPr>
            <p:cNvSpPr/>
            <p:nvPr/>
          </p:nvSpPr>
          <p:spPr>
            <a:xfrm>
              <a:off x="-143305" y="4987750"/>
              <a:ext cx="2401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a-DK" dirty="0">
                  <a:solidFill>
                    <a:srgbClr val="EA7580"/>
                  </a:solidFill>
                </a:rPr>
                <a:t>RMR = </a:t>
              </a:r>
            </a:p>
            <a:p>
              <a:pPr algn="ctr"/>
              <a:r>
                <a:rPr lang="da-DK" dirty="0">
                  <a:solidFill>
                    <a:srgbClr val="EA7580"/>
                  </a:solidFill>
                </a:rPr>
                <a:t>0.73 ml O</a:t>
              </a:r>
              <a:r>
                <a:rPr lang="da-DK" baseline="30000" dirty="0">
                  <a:solidFill>
                    <a:srgbClr val="EA7580"/>
                  </a:solidFill>
                </a:rPr>
                <a:t>2</a:t>
              </a:r>
              <a:r>
                <a:rPr lang="da-DK" dirty="0">
                  <a:solidFill>
                    <a:srgbClr val="EA7580"/>
                  </a:solidFill>
                </a:rPr>
                <a:t> min</a:t>
              </a:r>
              <a:r>
                <a:rPr lang="da-DK" baseline="30000" dirty="0">
                  <a:solidFill>
                    <a:srgbClr val="EA7580"/>
                  </a:solidFill>
                </a:rPr>
                <a:t>–1</a:t>
              </a:r>
            </a:p>
          </p:txBody>
        </p:sp>
        <p:cxnSp>
          <p:nvCxnSpPr>
            <p:cNvPr id="26" name="Verbinder: gekrümmt 25">
              <a:extLst>
                <a:ext uri="{FF2B5EF4-FFF2-40B4-BE49-F238E27FC236}">
                  <a16:creationId xmlns:a16="http://schemas.microsoft.com/office/drawing/2014/main" id="{547D918E-37FF-4AE8-AFA8-858AE4970C1D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16200000" flipH="1">
              <a:off x="1179949" y="5511531"/>
              <a:ext cx="919084" cy="1164183"/>
            </a:xfrm>
            <a:prstGeom prst="curvedConnector2">
              <a:avLst/>
            </a:prstGeom>
            <a:ln w="57150">
              <a:solidFill>
                <a:srgbClr val="EA75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D13A347C-BD58-4451-AB2C-5F1C3CC9C3E5}"/>
                </a:ext>
              </a:extLst>
            </p:cNvPr>
            <p:cNvSpPr/>
            <p:nvPr/>
          </p:nvSpPr>
          <p:spPr>
            <a:xfrm>
              <a:off x="2308968" y="6553165"/>
              <a:ext cx="2440173" cy="304836"/>
            </a:xfrm>
            <a:prstGeom prst="rect">
              <a:avLst/>
            </a:prstGeom>
            <a:gradFill flip="none" rotWithShape="1">
              <a:gsLst>
                <a:gs pos="0">
                  <a:srgbClr val="EA7580">
                    <a:tint val="66000"/>
                    <a:satMod val="160000"/>
                  </a:srgbClr>
                </a:gs>
                <a:gs pos="100000">
                  <a:srgbClr val="EA7580">
                    <a:tint val="23500"/>
                    <a:satMod val="160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6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/>
      <p:bldP spid="30" grpId="0"/>
      <p:bldP spid="31" grpId="0"/>
      <p:bldP spid="32" grpId="0"/>
      <p:bldP spid="35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9" y="1468141"/>
            <a:ext cx="2983097" cy="13194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7" y="1278829"/>
            <a:ext cx="1262080" cy="126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638" y="348950"/>
            <a:ext cx="1239133" cy="6884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1643" y="836961"/>
            <a:ext cx="1416971" cy="361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1226" y="1287700"/>
            <a:ext cx="1795595" cy="1262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973" y="1493733"/>
            <a:ext cx="1394024" cy="3614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4943" y="1650995"/>
            <a:ext cx="1451392" cy="7285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9017" y="916252"/>
            <a:ext cx="1273553" cy="91787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1925" y="1751637"/>
            <a:ext cx="510569" cy="585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925" y="1292699"/>
            <a:ext cx="843299" cy="104408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6BB3175-F7D9-4949-8358-528FCFC3C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36993" y="3082989"/>
            <a:ext cx="3657600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20E6090-8B05-450E-954E-C3512584129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176" t="6282" r="877" b="1997"/>
          <a:stretch/>
        </p:blipFill>
        <p:spPr>
          <a:xfrm>
            <a:off x="4885704" y="1751637"/>
            <a:ext cx="4258296" cy="239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46174B2-0C19-49EE-A93E-38054930486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693" t="6328" r="1360" b="1951"/>
          <a:stretch/>
        </p:blipFill>
        <p:spPr>
          <a:xfrm>
            <a:off x="4884152" y="4327178"/>
            <a:ext cx="4258296" cy="239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A48A771-4548-46ED-A30D-8CB9FF462129}"/>
                  </a:ext>
                </a:extLst>
              </p:cNvPr>
              <p:cNvSpPr/>
              <p:nvPr/>
            </p:nvSpPr>
            <p:spPr>
              <a:xfrm>
                <a:off x="4741439" y="499957"/>
                <a:ext cx="4427238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𝑝𝑐𝑜𝑡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𝑝𝑐𝑜𝑡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𝑖𝑐𝑜𝑡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𝑖𝑐𝑜𝑡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A48A771-4548-46ED-A30D-8CB9FF462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39" y="499957"/>
                <a:ext cx="4427238" cy="410497"/>
              </a:xfrm>
              <a:prstGeom prst="rect">
                <a:avLst/>
              </a:prstGeom>
              <a:blipFill>
                <a:blip r:embed="rId2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 17">
            <a:extLst>
              <a:ext uri="{FF2B5EF4-FFF2-40B4-BE49-F238E27FC236}">
                <a16:creationId xmlns:a16="http://schemas.microsoft.com/office/drawing/2014/main" id="{CB16491A-289A-424C-8F2A-A6E521E102FB}"/>
              </a:ext>
            </a:extLst>
          </p:cNvPr>
          <p:cNvSpPr/>
          <p:nvPr/>
        </p:nvSpPr>
        <p:spPr>
          <a:xfrm>
            <a:off x="6647213" y="1198375"/>
            <a:ext cx="2401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600" dirty="0"/>
              <a:t>*The importance of rest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86477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9" y="1468141"/>
            <a:ext cx="2983097" cy="13194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7" y="1278829"/>
            <a:ext cx="1262080" cy="126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638" y="348950"/>
            <a:ext cx="1239133" cy="6884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1643" y="836961"/>
            <a:ext cx="1416971" cy="361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1226" y="1287700"/>
            <a:ext cx="1795595" cy="1262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973" y="1493733"/>
            <a:ext cx="1394024" cy="3614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4943" y="1650995"/>
            <a:ext cx="1451392" cy="7285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9017" y="916252"/>
            <a:ext cx="1273553" cy="91787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1925" y="1751637"/>
            <a:ext cx="510569" cy="585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925" y="1292699"/>
            <a:ext cx="843299" cy="104408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B4F51AC-03C8-4FD7-91D1-F9846A366A2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992" t="5147" r="1720" b="902"/>
          <a:stretch/>
        </p:blipFill>
        <p:spPr>
          <a:xfrm>
            <a:off x="203199" y="3511549"/>
            <a:ext cx="4368801" cy="314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B63A047-2630-4CBC-95EB-3A792F8B4C63}"/>
                  </a:ext>
                </a:extLst>
              </p:cNvPr>
              <p:cNvSpPr/>
              <p:nvPr/>
            </p:nvSpPr>
            <p:spPr>
              <a:xfrm>
                <a:off x="5366709" y="535243"/>
                <a:ext cx="316573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1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num>
                        <m:den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,∞</m:t>
                                      </m:r>
                                    </m:sub>
                                  </m:sSub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1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B63A047-2630-4CBC-95EB-3A792F8B4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709" y="535243"/>
                <a:ext cx="3165738" cy="47743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59F8D1B-2E12-483F-92A8-9BE5D6E5CCCD}"/>
                  </a:ext>
                </a:extLst>
              </p:cNvPr>
              <p:cNvSpPr/>
              <p:nvPr/>
            </p:nvSpPr>
            <p:spPr>
              <a:xfrm>
                <a:off x="6151018" y="1330647"/>
                <a:ext cx="2000483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lm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pro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59F8D1B-2E12-483F-92A8-9BE5D6E5C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018" y="1330647"/>
                <a:ext cx="2000483" cy="55964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1AE05838-50FE-4693-810A-7868FF741F50}"/>
              </a:ext>
            </a:extLst>
          </p:cNvPr>
          <p:cNvSpPr/>
          <p:nvPr/>
        </p:nvSpPr>
        <p:spPr>
          <a:xfrm>
            <a:off x="5251331" y="2068317"/>
            <a:ext cx="3810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Growth curves fit to results from six studies: </a:t>
            </a:r>
          </a:p>
          <a:p>
            <a:pPr algn="ctr"/>
            <a:r>
              <a:rPr lang="lt-LT" sz="1400" dirty="0"/>
              <a:t>Fedyk 1974</a:t>
            </a:r>
            <a:r>
              <a:rPr lang="en-US" sz="1400" dirty="0"/>
              <a:t>,</a:t>
            </a:r>
            <a:r>
              <a:rPr lang="lt-LT" sz="1400" dirty="0"/>
              <a:t> Hansson 1991</a:t>
            </a:r>
            <a:r>
              <a:rPr lang="en-US" sz="1400" dirty="0"/>
              <a:t>,</a:t>
            </a:r>
            <a:r>
              <a:rPr lang="lt-LT" sz="1400" dirty="0"/>
              <a:t> Rudolf et al. 2017</a:t>
            </a:r>
            <a:r>
              <a:rPr lang="en-US" sz="1400" dirty="0"/>
              <a:t>,</a:t>
            </a:r>
            <a:r>
              <a:rPr lang="lt-LT" sz="1400" dirty="0"/>
              <a:t> Sawicka-Kapusta 1974</a:t>
            </a:r>
            <a:r>
              <a:rPr lang="en-US" sz="1400" dirty="0"/>
              <a:t>,</a:t>
            </a:r>
            <a:r>
              <a:rPr lang="lt-LT" sz="1400" dirty="0"/>
              <a:t> Balčiauskienė 2007</a:t>
            </a:r>
            <a:r>
              <a:rPr lang="en-US" sz="1400" dirty="0"/>
              <a:t>, &amp; </a:t>
            </a:r>
            <a:r>
              <a:rPr lang="lt-LT" sz="1400" dirty="0"/>
              <a:t>Gębczyński 1975</a:t>
            </a:r>
            <a:endParaRPr lang="en-US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E0330EB-FC91-4D97-86ED-90D54098AD62}"/>
              </a:ext>
            </a:extLst>
          </p:cNvPr>
          <p:cNvSpPr/>
          <p:nvPr/>
        </p:nvSpPr>
        <p:spPr>
          <a:xfrm>
            <a:off x="5551849" y="3056670"/>
            <a:ext cx="2535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With extremely large animals in 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11D03ADF-AEAA-4D7A-A201-A383950D70E9}"/>
              </a:ext>
            </a:extLst>
          </p:cNvPr>
          <p:cNvCxnSpPr>
            <a:cxnSpLocks/>
          </p:cNvCxnSpPr>
          <p:nvPr/>
        </p:nvCxnSpPr>
        <p:spPr>
          <a:xfrm flipH="1" flipV="1">
            <a:off x="7924239" y="2818019"/>
            <a:ext cx="74355" cy="435707"/>
          </a:xfrm>
          <a:prstGeom prst="curvedConnector4">
            <a:avLst>
              <a:gd name="adj1" fmla="val -307444"/>
              <a:gd name="adj2" fmla="val 67660"/>
            </a:avLst>
          </a:prstGeom>
          <a:ln w="38100">
            <a:solidFill>
              <a:srgbClr val="EA76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8864742-E4F1-4976-B4B5-421CA619DB1C}"/>
              </a:ext>
            </a:extLst>
          </p:cNvPr>
          <p:cNvCxnSpPr/>
          <p:nvPr/>
        </p:nvCxnSpPr>
        <p:spPr>
          <a:xfrm>
            <a:off x="7267290" y="2760954"/>
            <a:ext cx="1225118" cy="0"/>
          </a:xfrm>
          <a:prstGeom prst="line">
            <a:avLst/>
          </a:prstGeom>
          <a:ln w="38100">
            <a:solidFill>
              <a:srgbClr val="EA76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D05ABAFB-2861-4C7F-9D54-40B6AF7645AB}"/>
              </a:ext>
            </a:extLst>
          </p:cNvPr>
          <p:cNvSpPr/>
          <p:nvPr/>
        </p:nvSpPr>
        <p:spPr>
          <a:xfrm>
            <a:off x="5130229" y="3674760"/>
            <a:ext cx="3810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Adjusted for lean mass using fat mass in papers or the relationships in </a:t>
            </a:r>
            <a:r>
              <a:rPr lang="en-US" sz="1400" dirty="0" err="1"/>
              <a:t>Sawicka-Kapusta</a:t>
            </a:r>
            <a:r>
              <a:rPr lang="en-US" sz="1400" dirty="0"/>
              <a:t> 1974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D3C86B2-11D5-4B2C-B3DF-0D5EE28EEDED}"/>
              </a:ext>
            </a:extLst>
          </p:cNvPr>
          <p:cNvSpPr/>
          <p:nvPr/>
        </p:nvSpPr>
        <p:spPr>
          <a:xfrm>
            <a:off x="5130229" y="4428492"/>
            <a:ext cx="3810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Fit using </a:t>
            </a:r>
            <a:r>
              <a:rPr lang="en-US" sz="1400" dirty="0" err="1"/>
              <a:t>Gompertz</a:t>
            </a:r>
            <a:r>
              <a:rPr lang="en-US" sz="1400" dirty="0"/>
              <a:t>, Logistic, and Von </a:t>
            </a:r>
            <a:r>
              <a:rPr lang="en-US" sz="1400" dirty="0" err="1"/>
              <a:t>Bertalanffy</a:t>
            </a:r>
            <a:r>
              <a:rPr lang="en-US" sz="1400" dirty="0"/>
              <a:t> and assessed using AIC - Von </a:t>
            </a:r>
            <a:r>
              <a:rPr lang="en-US" sz="1400" dirty="0" err="1"/>
              <a:t>Bertalanffy</a:t>
            </a:r>
            <a:r>
              <a:rPr lang="en-US" sz="1400" dirty="0"/>
              <a:t> fit best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27C0936-4201-4E60-89F2-019422BE1B06}"/>
              </a:ext>
            </a:extLst>
          </p:cNvPr>
          <p:cNvSpPr/>
          <p:nvPr/>
        </p:nvSpPr>
        <p:spPr>
          <a:xfrm>
            <a:off x="5784443" y="238480"/>
            <a:ext cx="2535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Change in mass: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1D8B85C6-4F04-4733-8692-1680D677FBC2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27" t="5145" r="1283" b="902"/>
          <a:stretch/>
        </p:blipFill>
        <p:spPr>
          <a:xfrm>
            <a:off x="4685649" y="3511549"/>
            <a:ext cx="4312302" cy="314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E0D0A346-FFEF-428E-80E5-17DD2667B366}"/>
              </a:ext>
            </a:extLst>
          </p:cNvPr>
          <p:cNvSpPr/>
          <p:nvPr/>
        </p:nvSpPr>
        <p:spPr>
          <a:xfrm>
            <a:off x="5784443" y="1012681"/>
            <a:ext cx="2535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Growth cost:</a:t>
            </a:r>
          </a:p>
        </p:txBody>
      </p:sp>
    </p:spTree>
    <p:extLst>
      <p:ext uri="{BB962C8B-B14F-4D97-AF65-F5344CB8AC3E}">
        <p14:creationId xmlns:p14="http://schemas.microsoft.com/office/powerpoint/2010/main" val="384896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1" grpId="0"/>
      <p:bldP spid="32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9" y="1468141"/>
            <a:ext cx="2983097" cy="13194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7" y="1278829"/>
            <a:ext cx="1262080" cy="126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638" y="348950"/>
            <a:ext cx="1239133" cy="6884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1643" y="836961"/>
            <a:ext cx="1416971" cy="361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1226" y="1287700"/>
            <a:ext cx="1795595" cy="1262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973" y="1493733"/>
            <a:ext cx="1394024" cy="3614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4943" y="1650995"/>
            <a:ext cx="1451392" cy="7285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9017" y="916252"/>
            <a:ext cx="1273553" cy="91787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1925" y="1751637"/>
            <a:ext cx="510569" cy="585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925" y="1292699"/>
            <a:ext cx="843299" cy="1044084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57408CE-4E48-40B9-B873-E6D9E5F7EFF1}"/>
              </a:ext>
            </a:extLst>
          </p:cNvPr>
          <p:cNvSpPr/>
          <p:nvPr/>
        </p:nvSpPr>
        <p:spPr>
          <a:xfrm>
            <a:off x="5224698" y="115483"/>
            <a:ext cx="3810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u="sng" dirty="0"/>
              <a:t>Pregnancy</a:t>
            </a:r>
            <a:endParaRPr lang="en-US" sz="14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53CE3B5-57EE-48BB-8F84-484B78FA5A5A}"/>
                  </a:ext>
                </a:extLst>
              </p:cNvPr>
              <p:cNvSpPr/>
              <p:nvPr/>
            </p:nvSpPr>
            <p:spPr>
              <a:xfrm>
                <a:off x="5660669" y="1432725"/>
                <a:ext cx="2830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off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/>
                      <m:t>0.1144×</m:t>
                    </m:r>
                    <m:r>
                      <a:rPr lang="en-US" i="1"/>
                      <m:t>𝑚</m:t>
                    </m:r>
                    <m:r>
                      <a:rPr lang="en-US" i="1"/>
                      <m:t> + 1.92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53CE3B5-57EE-48BB-8F84-484B78FA5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69" y="1432725"/>
                <a:ext cx="2830327" cy="369332"/>
              </a:xfrm>
              <a:prstGeom prst="rect">
                <a:avLst/>
              </a:prstGeom>
              <a:blipFill>
                <a:blip r:embed="rId2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0716037-B7ED-4F17-9871-C25E39A13C24}"/>
                  </a:ext>
                </a:extLst>
              </p:cNvPr>
              <p:cNvSpPr/>
              <p:nvPr/>
            </p:nvSpPr>
            <p:spPr>
              <a:xfrm>
                <a:off x="5380028" y="2227462"/>
                <a:ext cx="3690754" cy="569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/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/>
                          <m:t>ln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𝑚</m:t>
                            </m:r>
                          </m:e>
                          <m:sub>
                            <m:r>
                              <a:rPr lang="en-US" i="1"/>
                              <m:t>𝑓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𝑓𝑔</m:t>
                                </m:r>
                              </m:num>
                              <m:den>
                                <m:r>
                                  <a:rPr lang="en-US" i="1"/>
                                  <m:t>48</m:t>
                                </m:r>
                              </m:den>
                            </m:f>
                            <m:r>
                              <a:rPr lang="en-US" i="1"/>
                              <m:t>×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𝑓</m:t>
                                        </m:r>
                                        <m:r>
                                          <a:rPr lang="en-US" i="1"/>
                                          <m:t>,∞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i="1"/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/>
                                  <m:t>ln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0716037-B7ED-4F17-9871-C25E39A13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28" y="2227462"/>
                <a:ext cx="3690754" cy="569836"/>
              </a:xfrm>
              <a:prstGeom prst="rect">
                <a:avLst/>
              </a:prstGeom>
              <a:blipFill>
                <a:blip r:embed="rId23"/>
                <a:stretch>
                  <a:fillRect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E0C4FD4-9791-44FD-A743-96F9CCB3E745}"/>
                  </a:ext>
                </a:extLst>
              </p:cNvPr>
              <p:cNvSpPr/>
              <p:nvPr/>
            </p:nvSpPr>
            <p:spPr>
              <a:xfrm>
                <a:off x="4719002" y="2885592"/>
                <a:ext cx="4572000" cy="6533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f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fat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fat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fat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pro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pro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pro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E0C4FD4-9791-44FD-A743-96F9CCB3E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002" y="2885592"/>
                <a:ext cx="4572000" cy="6533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2F1738D-4E4C-4E99-BFBB-985EBB357965}"/>
                  </a:ext>
                </a:extLst>
              </p:cNvPr>
              <p:cNvSpPr/>
              <p:nvPr/>
            </p:nvSpPr>
            <p:spPr>
              <a:xfrm>
                <a:off x="-35512" y="2868666"/>
                <a:ext cx="4956139" cy="558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/>
                        <m:t>∆</m:t>
                      </m:r>
                      <m:sSub>
                        <m:sSubPr>
                          <m:ctrlPr>
                            <a:rPr lang="en-US" sz="1400" i="1" smtClean="0"/>
                          </m:ctrlPr>
                        </m:sSubPr>
                        <m:e>
                          <m:r>
                            <a:rPr lang="en-US" sz="1400" i="1"/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/>
                            <m:t>Pl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0.54180+0.07887×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gest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−0.002243×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𝑎𝑔𝑒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gest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2F1738D-4E4C-4E99-BFBB-985EBB357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12" y="2868666"/>
                <a:ext cx="4956139" cy="558936"/>
              </a:xfrm>
              <a:prstGeom prst="rect">
                <a:avLst/>
              </a:prstGeom>
              <a:blipFill>
                <a:blip r:embed="rId25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7C1001D-7F14-4F0A-9986-51FBB55532D1}"/>
                  </a:ext>
                </a:extLst>
              </p:cNvPr>
              <p:cNvSpPr/>
              <p:nvPr/>
            </p:nvSpPr>
            <p:spPr>
              <a:xfrm>
                <a:off x="278167" y="3512156"/>
                <a:ext cx="2069605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/>
                          </m:ctrlPr>
                        </m:sSubPr>
                        <m:e>
                          <m:r>
                            <a:rPr lang="en-US" sz="1600" i="1"/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/>
                            <m:t>Pl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Pl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×3249.9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0.501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7C1001D-7F14-4F0A-9986-51FBB555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67" y="3512156"/>
                <a:ext cx="2069605" cy="55496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hteck 18">
            <a:extLst>
              <a:ext uri="{FF2B5EF4-FFF2-40B4-BE49-F238E27FC236}">
                <a16:creationId xmlns:a16="http://schemas.microsoft.com/office/drawing/2014/main" id="{369A3ADE-C01F-4D30-ACDE-A8CBE9EEF01B}"/>
              </a:ext>
            </a:extLst>
          </p:cNvPr>
          <p:cNvSpPr/>
          <p:nvPr/>
        </p:nvSpPr>
        <p:spPr>
          <a:xfrm>
            <a:off x="7093257" y="1877402"/>
            <a:ext cx="1897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1BB6AF"/>
                </a:solidFill>
              </a:rPr>
              <a:t>For bank voles</a:t>
            </a:r>
          </a:p>
          <a:p>
            <a:endParaRPr lang="da-DK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885BB7D-E211-4091-A9B5-53146377684B}"/>
              </a:ext>
            </a:extLst>
          </p:cNvPr>
          <p:cNvGrpSpPr/>
          <p:nvPr/>
        </p:nvGrpSpPr>
        <p:grpSpPr>
          <a:xfrm>
            <a:off x="4789503" y="3802375"/>
            <a:ext cx="4136994" cy="2954996"/>
            <a:chOff x="4789503" y="3743753"/>
            <a:chExt cx="4136994" cy="2954996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E2C31A02-FE1A-4ABB-9C2B-217F1D5DA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789503" y="3743753"/>
              <a:ext cx="4136994" cy="295499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CB40EEC-7685-4A7C-A07C-093EEC1E5DB2}"/>
                </a:ext>
              </a:extLst>
            </p:cNvPr>
            <p:cNvSpPr/>
            <p:nvPr/>
          </p:nvSpPr>
          <p:spPr>
            <a:xfrm>
              <a:off x="5163189" y="3926997"/>
              <a:ext cx="256512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Fetal mass</a:t>
              </a:r>
            </a:p>
            <a:p>
              <a:r>
                <a:rPr lang="en-US" sz="1400" dirty="0" err="1"/>
                <a:t>Ożdżeński</a:t>
              </a:r>
              <a:r>
                <a:rPr lang="en-US" sz="1400" dirty="0"/>
                <a:t> and </a:t>
              </a:r>
              <a:r>
                <a:rPr lang="en-US" sz="1400" dirty="0" err="1"/>
                <a:t>Mystkowska</a:t>
              </a:r>
              <a:r>
                <a:rPr lang="en-US" sz="1400" dirty="0"/>
                <a:t> 1976</a:t>
              </a:r>
            </a:p>
            <a:p>
              <a:r>
                <a:rPr lang="en-US" sz="1400" dirty="0"/>
                <a:t>-Bank voles 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4D619B8-F749-4A5C-8264-E68DB765F7B2}"/>
              </a:ext>
            </a:extLst>
          </p:cNvPr>
          <p:cNvGrpSpPr/>
          <p:nvPr/>
        </p:nvGrpSpPr>
        <p:grpSpPr>
          <a:xfrm>
            <a:off x="218938" y="4164143"/>
            <a:ext cx="3626528" cy="2590377"/>
            <a:chOff x="600681" y="4164143"/>
            <a:chExt cx="3626528" cy="25903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8BD20E1-3409-437F-B600-AEAA8A414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81" y="4164143"/>
              <a:ext cx="3626528" cy="259037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5342FA2-BA74-4199-8B26-514C3030CE9A}"/>
                </a:ext>
              </a:extLst>
            </p:cNvPr>
            <p:cNvSpPr/>
            <p:nvPr/>
          </p:nvSpPr>
          <p:spPr>
            <a:xfrm>
              <a:off x="2710682" y="5459331"/>
              <a:ext cx="126124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Placental mass</a:t>
              </a:r>
            </a:p>
            <a:p>
              <a:r>
                <a:rPr lang="en-US" sz="1400" dirty="0"/>
                <a:t>Mu et al. 2008</a:t>
              </a:r>
            </a:p>
            <a:p>
              <a:r>
                <a:rPr lang="en-US" sz="1400" dirty="0"/>
                <a:t>- Lab mice </a:t>
              </a: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459DD719-85D1-4711-809E-376BD78DDE5D}"/>
                </a:ext>
              </a:extLst>
            </p:cNvPr>
            <p:cNvSpPr/>
            <p:nvPr/>
          </p:nvSpPr>
          <p:spPr>
            <a:xfrm>
              <a:off x="1133475" y="4641946"/>
              <a:ext cx="2790825" cy="1520729"/>
            </a:xfrm>
            <a:custGeom>
              <a:avLst/>
              <a:gdLst>
                <a:gd name="connsiteX0" fmla="*/ 0 w 2790825"/>
                <a:gd name="connsiteY0" fmla="*/ 1520729 h 1520729"/>
                <a:gd name="connsiteX1" fmla="*/ 271463 w 2790825"/>
                <a:gd name="connsiteY1" fmla="*/ 1144492 h 1520729"/>
                <a:gd name="connsiteX2" fmla="*/ 542925 w 2790825"/>
                <a:gd name="connsiteY2" fmla="*/ 825404 h 1520729"/>
                <a:gd name="connsiteX3" fmla="*/ 833438 w 2790825"/>
                <a:gd name="connsiteY3" fmla="*/ 549179 h 1520729"/>
                <a:gd name="connsiteX4" fmla="*/ 1090613 w 2790825"/>
                <a:gd name="connsiteY4" fmla="*/ 334867 h 1520729"/>
                <a:gd name="connsiteX5" fmla="*/ 1390650 w 2790825"/>
                <a:gd name="connsiteY5" fmla="*/ 163417 h 1520729"/>
                <a:gd name="connsiteX6" fmla="*/ 1662113 w 2790825"/>
                <a:gd name="connsiteY6" fmla="*/ 58642 h 1520729"/>
                <a:gd name="connsiteX7" fmla="*/ 1947863 w 2790825"/>
                <a:gd name="connsiteY7" fmla="*/ 6254 h 1520729"/>
                <a:gd name="connsiteX8" fmla="*/ 2228850 w 2790825"/>
                <a:gd name="connsiteY8" fmla="*/ 6254 h 1520729"/>
                <a:gd name="connsiteX9" fmla="*/ 2514600 w 2790825"/>
                <a:gd name="connsiteY9" fmla="*/ 53879 h 1520729"/>
                <a:gd name="connsiteX10" fmla="*/ 2790825 w 2790825"/>
                <a:gd name="connsiteY10" fmla="*/ 158654 h 1520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0825" h="1520729">
                  <a:moveTo>
                    <a:pt x="0" y="1520729"/>
                  </a:moveTo>
                  <a:cubicBezTo>
                    <a:pt x="90488" y="1390554"/>
                    <a:pt x="180976" y="1260379"/>
                    <a:pt x="271463" y="1144492"/>
                  </a:cubicBezTo>
                  <a:cubicBezTo>
                    <a:pt x="361950" y="1028605"/>
                    <a:pt x="449263" y="924623"/>
                    <a:pt x="542925" y="825404"/>
                  </a:cubicBezTo>
                  <a:cubicBezTo>
                    <a:pt x="636588" y="726185"/>
                    <a:pt x="742157" y="630935"/>
                    <a:pt x="833438" y="549179"/>
                  </a:cubicBezTo>
                  <a:cubicBezTo>
                    <a:pt x="924719" y="467423"/>
                    <a:pt x="997745" y="399161"/>
                    <a:pt x="1090613" y="334867"/>
                  </a:cubicBezTo>
                  <a:cubicBezTo>
                    <a:pt x="1183481" y="270573"/>
                    <a:pt x="1295400" y="209454"/>
                    <a:pt x="1390650" y="163417"/>
                  </a:cubicBezTo>
                  <a:cubicBezTo>
                    <a:pt x="1485900" y="117379"/>
                    <a:pt x="1569244" y="84836"/>
                    <a:pt x="1662113" y="58642"/>
                  </a:cubicBezTo>
                  <a:cubicBezTo>
                    <a:pt x="1754982" y="32448"/>
                    <a:pt x="1853407" y="14985"/>
                    <a:pt x="1947863" y="6254"/>
                  </a:cubicBezTo>
                  <a:cubicBezTo>
                    <a:pt x="2042319" y="-2477"/>
                    <a:pt x="2134394" y="-1683"/>
                    <a:pt x="2228850" y="6254"/>
                  </a:cubicBezTo>
                  <a:cubicBezTo>
                    <a:pt x="2323306" y="14191"/>
                    <a:pt x="2420938" y="28479"/>
                    <a:pt x="2514600" y="53879"/>
                  </a:cubicBezTo>
                  <a:cubicBezTo>
                    <a:pt x="2608262" y="79279"/>
                    <a:pt x="2699543" y="118966"/>
                    <a:pt x="2790825" y="158654"/>
                  </a:cubicBezTo>
                </a:path>
              </a:pathLst>
            </a:custGeom>
            <a:noFill/>
            <a:ln w="19050">
              <a:solidFill>
                <a:srgbClr val="EA75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4F68D86-B5C9-4A03-A014-14B8006A1A08}"/>
              </a:ext>
            </a:extLst>
          </p:cNvPr>
          <p:cNvGrpSpPr/>
          <p:nvPr/>
        </p:nvGrpSpPr>
        <p:grpSpPr>
          <a:xfrm>
            <a:off x="5713218" y="577044"/>
            <a:ext cx="2833532" cy="807065"/>
            <a:chOff x="6193616" y="2936688"/>
            <a:chExt cx="2833532" cy="8070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22685A15-8C44-49EA-B852-049BD3C798CC}"/>
                </a:ext>
              </a:extLst>
            </p:cNvPr>
            <p:cNvSpPr/>
            <p:nvPr/>
          </p:nvSpPr>
          <p:spPr>
            <a:xfrm>
              <a:off x="6276513" y="2936688"/>
              <a:ext cx="2649983" cy="807065"/>
            </a:xfrm>
            <a:prstGeom prst="roundRect">
              <a:avLst/>
            </a:prstGeom>
            <a:solidFill>
              <a:srgbClr val="1BB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A8E41EE6-5754-4184-A2CD-944961C3F107}"/>
                    </a:ext>
                  </a:extLst>
                </p:cNvPr>
                <p:cNvSpPr/>
                <p:nvPr/>
              </p:nvSpPr>
              <p:spPr>
                <a:xfrm>
                  <a:off x="6193616" y="3033483"/>
                  <a:ext cx="2833532" cy="6365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</a:rPr>
                              <m:t>P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off</m:t>
                            </m:r>
                            <m:r>
                              <a:rPr 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#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off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f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Pl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A8E41EE6-5754-4184-A2CD-944961C3F1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616" y="3033483"/>
                  <a:ext cx="2833532" cy="63658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53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/>
      <p:bldP spid="12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9" y="1468141"/>
            <a:ext cx="2983097" cy="13194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7" y="1278829"/>
            <a:ext cx="1262080" cy="126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638" y="348950"/>
            <a:ext cx="1239133" cy="6884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1643" y="836961"/>
            <a:ext cx="1416971" cy="361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1226" y="1287700"/>
            <a:ext cx="1795595" cy="1262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973" y="1493733"/>
            <a:ext cx="1394024" cy="3614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4943" y="1650995"/>
            <a:ext cx="1451392" cy="7285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9017" y="916252"/>
            <a:ext cx="1273553" cy="91787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1925" y="1751637"/>
            <a:ext cx="510569" cy="585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925" y="1292699"/>
            <a:ext cx="843299" cy="1044084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369A3ADE-C01F-4D30-ACDE-A8CBE9EEF01B}"/>
              </a:ext>
            </a:extLst>
          </p:cNvPr>
          <p:cNvSpPr/>
          <p:nvPr/>
        </p:nvSpPr>
        <p:spPr>
          <a:xfrm>
            <a:off x="5445856" y="1674440"/>
            <a:ext cx="357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Also increased BMR for females due to increased mass </a:t>
            </a:r>
          </a:p>
          <a:p>
            <a:r>
              <a:rPr lang="da-DK" dirty="0"/>
              <a:t>– as in Trebatická et al. 2007</a:t>
            </a:r>
            <a:endParaRPr lang="da-DK" sz="2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37D7557-3089-425E-9040-989C6FBCBC5D}"/>
              </a:ext>
            </a:extLst>
          </p:cNvPr>
          <p:cNvSpPr/>
          <p:nvPr/>
        </p:nvSpPr>
        <p:spPr>
          <a:xfrm>
            <a:off x="5224698" y="115483"/>
            <a:ext cx="3810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u="sng" dirty="0"/>
              <a:t>Pregnancy</a:t>
            </a:r>
            <a:endParaRPr lang="en-US" sz="1400" u="sng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A9E5D4B-D6F4-42F1-8A45-4F9D1F2B09AC}"/>
              </a:ext>
            </a:extLst>
          </p:cNvPr>
          <p:cNvGrpSpPr/>
          <p:nvPr/>
        </p:nvGrpSpPr>
        <p:grpSpPr>
          <a:xfrm>
            <a:off x="5713218" y="577044"/>
            <a:ext cx="2833532" cy="807065"/>
            <a:chOff x="6193616" y="2936688"/>
            <a:chExt cx="2833532" cy="807065"/>
          </a:xfrm>
        </p:grpSpPr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0DAAF37B-E58F-417A-BEF7-F8ECE1C169E5}"/>
                </a:ext>
              </a:extLst>
            </p:cNvPr>
            <p:cNvSpPr/>
            <p:nvPr/>
          </p:nvSpPr>
          <p:spPr>
            <a:xfrm>
              <a:off x="6276513" y="2936688"/>
              <a:ext cx="2649983" cy="807065"/>
            </a:xfrm>
            <a:prstGeom prst="roundRect">
              <a:avLst/>
            </a:prstGeom>
            <a:solidFill>
              <a:srgbClr val="1BB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072DB2B1-44F6-49A1-8802-39F6A1B928CC}"/>
                    </a:ext>
                  </a:extLst>
                </p:cNvPr>
                <p:cNvSpPr/>
                <p:nvPr/>
              </p:nvSpPr>
              <p:spPr>
                <a:xfrm>
                  <a:off x="6193616" y="3033483"/>
                  <a:ext cx="2833532" cy="6365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</a:rPr>
                              <m:t>P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off</m:t>
                            </m:r>
                            <m:r>
                              <a:rPr 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#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off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f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Pl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072DB2B1-44F6-49A1-8802-39F6A1B92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616" y="3033483"/>
                  <a:ext cx="2833532" cy="63658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0ED4926F-C237-4CFB-8B38-F6398A09CE3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70228" y="3651405"/>
            <a:ext cx="5895975" cy="2076450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CF31518-9C3C-426F-BB85-0BEC5AFBE108}"/>
              </a:ext>
            </a:extLst>
          </p:cNvPr>
          <p:cNvCxnSpPr/>
          <p:nvPr/>
        </p:nvCxnSpPr>
        <p:spPr>
          <a:xfrm flipV="1">
            <a:off x="5713218" y="5326602"/>
            <a:ext cx="0" cy="816746"/>
          </a:xfrm>
          <a:prstGeom prst="straightConnector1">
            <a:avLst/>
          </a:prstGeom>
          <a:ln w="57150">
            <a:solidFill>
              <a:srgbClr val="1BB6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221B9FE-FC78-496C-86DE-E7FA1B45DE3E}"/>
              </a:ext>
            </a:extLst>
          </p:cNvPr>
          <p:cNvCxnSpPr/>
          <p:nvPr/>
        </p:nvCxnSpPr>
        <p:spPr>
          <a:xfrm flipV="1">
            <a:off x="6282869" y="5326602"/>
            <a:ext cx="0" cy="816746"/>
          </a:xfrm>
          <a:prstGeom prst="straightConnector1">
            <a:avLst/>
          </a:prstGeom>
          <a:ln w="57150">
            <a:solidFill>
              <a:srgbClr val="1BB6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089A078-9A3F-4D68-B44D-519DA6F96CDA}"/>
              </a:ext>
            </a:extLst>
          </p:cNvPr>
          <p:cNvCxnSpPr/>
          <p:nvPr/>
        </p:nvCxnSpPr>
        <p:spPr>
          <a:xfrm flipV="1">
            <a:off x="6852520" y="5326602"/>
            <a:ext cx="0" cy="816746"/>
          </a:xfrm>
          <a:prstGeom prst="straightConnector1">
            <a:avLst/>
          </a:prstGeom>
          <a:ln w="57150">
            <a:solidFill>
              <a:srgbClr val="1BB6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BAE71810-962A-4339-A460-E70F7C6ECD44}"/>
              </a:ext>
            </a:extLst>
          </p:cNvPr>
          <p:cNvSpPr/>
          <p:nvPr/>
        </p:nvSpPr>
        <p:spPr>
          <a:xfrm>
            <a:off x="5097570" y="2680528"/>
            <a:ext cx="3649726" cy="106818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9" y="1468141"/>
            <a:ext cx="2983097" cy="13194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7" y="1278829"/>
            <a:ext cx="1262080" cy="126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638" y="348950"/>
            <a:ext cx="1239133" cy="6884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1643" y="836961"/>
            <a:ext cx="1416971" cy="361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1226" y="1287700"/>
            <a:ext cx="1795595" cy="1262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8973" y="1493733"/>
            <a:ext cx="1394024" cy="3614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74943" y="1650995"/>
            <a:ext cx="1451392" cy="7285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9017" y="916252"/>
            <a:ext cx="1273553" cy="91787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1925" y="1751637"/>
            <a:ext cx="510569" cy="585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925" y="1292699"/>
            <a:ext cx="843299" cy="104408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BC35C53-AFAD-4AA9-8C8D-82395F1360FA}"/>
              </a:ext>
            </a:extLst>
          </p:cNvPr>
          <p:cNvSpPr/>
          <p:nvPr/>
        </p:nvSpPr>
        <p:spPr>
          <a:xfrm>
            <a:off x="7013662" y="164284"/>
            <a:ext cx="1046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Lactation</a:t>
            </a:r>
            <a:endParaRPr lang="en-US" sz="1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7924CA5F-590D-485A-8650-1C4255201D22}"/>
                  </a:ext>
                </a:extLst>
              </p:cNvPr>
              <p:cNvSpPr/>
              <p:nvPr/>
            </p:nvSpPr>
            <p:spPr>
              <a:xfrm>
                <a:off x="5937596" y="816860"/>
                <a:ext cx="264899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/>
                                <m:t>B</m:t>
                              </m:r>
                              <m:r>
                                <a:rPr lang="en-US"/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off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off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7924CA5F-590D-485A-8650-1C4255201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596" y="816860"/>
                <a:ext cx="2648995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CE8FCBFD-3048-4450-9FA2-50F62841899F}"/>
                  </a:ext>
                </a:extLst>
              </p:cNvPr>
              <p:cNvSpPr/>
              <p:nvPr/>
            </p:nvSpPr>
            <p:spPr>
              <a:xfrm>
                <a:off x="5744467" y="1586482"/>
                <a:ext cx="2842124" cy="68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G</m:t>
                          </m:r>
                          <m:r>
                            <a:rPr lang="en-US"/>
                            <m:t>,</m:t>
                          </m:r>
                          <m:r>
                            <m:rPr>
                              <m:sty m:val="p"/>
                            </m:rPr>
                            <a:rPr lang="en-US"/>
                            <m:t>off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lean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CE8FCBFD-3048-4450-9FA2-50F628418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67" y="1586482"/>
                <a:ext cx="2842124" cy="6807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A2D8AE8-C8C0-4977-8609-3CA5F04BAD61}"/>
                  </a:ext>
                </a:extLst>
              </p:cNvPr>
              <p:cNvSpPr/>
              <p:nvPr/>
            </p:nvSpPr>
            <p:spPr>
              <a:xfrm>
                <a:off x="5198612" y="2824583"/>
                <a:ext cx="3387979" cy="782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Lact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#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off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off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off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mp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A2D8AE8-C8C0-4977-8609-3CA5F04BA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12" y="2824583"/>
                <a:ext cx="3387979" cy="78277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>
            <a:extLst>
              <a:ext uri="{FF2B5EF4-FFF2-40B4-BE49-F238E27FC236}">
                <a16:creationId xmlns:a16="http://schemas.microsoft.com/office/drawing/2014/main" id="{92AC4C85-0913-46C6-8159-7EAA5FF4DEB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14068" y="3585004"/>
            <a:ext cx="1762125" cy="14287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8062ABE-13BC-409E-AC09-A88BC0731D3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14068" y="5013754"/>
            <a:ext cx="1762125" cy="142875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2B6C442E-2847-43F9-B140-CABDD6B3626D}"/>
              </a:ext>
            </a:extLst>
          </p:cNvPr>
          <p:cNvSpPr/>
          <p:nvPr/>
        </p:nvSpPr>
        <p:spPr>
          <a:xfrm>
            <a:off x="4482494" y="4829088"/>
            <a:ext cx="1230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/>
              <a:t>Maximum</a:t>
            </a:r>
            <a:endParaRPr lang="da-DK" sz="28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9DBC83C-8267-47D9-B015-E1789A6B4A5D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3097204" y="4299380"/>
            <a:ext cx="1385290" cy="72976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5D79560-EA43-41F8-A93C-80FB4957B951}"/>
              </a:ext>
            </a:extLst>
          </p:cNvPr>
          <p:cNvCxnSpPr>
            <a:cxnSpLocks/>
          </p:cNvCxnSpPr>
          <p:nvPr/>
        </p:nvCxnSpPr>
        <p:spPr>
          <a:xfrm flipH="1">
            <a:off x="3094231" y="5013754"/>
            <a:ext cx="1385290" cy="7143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BC1E7440-375E-4972-9550-523383E59DF8}"/>
              </a:ext>
            </a:extLst>
          </p:cNvPr>
          <p:cNvSpPr/>
          <p:nvPr/>
        </p:nvSpPr>
        <p:spPr>
          <a:xfrm>
            <a:off x="5850384" y="4040949"/>
            <a:ext cx="2896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Any extra goes to fat storage</a:t>
            </a:r>
            <a:endParaRPr lang="da-DK" sz="24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EBAE719-B84E-40FD-9466-B8D4D7898D88}"/>
              </a:ext>
            </a:extLst>
          </p:cNvPr>
          <p:cNvSpPr/>
          <p:nvPr/>
        </p:nvSpPr>
        <p:spPr>
          <a:xfrm>
            <a:off x="172478" y="4358249"/>
            <a:ext cx="1041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898989"/>
                </a:solidFill>
              </a:rPr>
              <a:t>Lean mass</a:t>
            </a:r>
            <a:endParaRPr lang="da-DK" dirty="0">
              <a:solidFill>
                <a:srgbClr val="898989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ADB4414-46A0-4485-9AB6-6E6C260004CF}"/>
              </a:ext>
            </a:extLst>
          </p:cNvPr>
          <p:cNvSpPr/>
          <p:nvPr/>
        </p:nvSpPr>
        <p:spPr>
          <a:xfrm>
            <a:off x="172478" y="3944561"/>
            <a:ext cx="1041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/>
              <a:t>Total mass</a:t>
            </a:r>
            <a:endParaRPr lang="da-DK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FD4D448-FA4B-4D1A-B563-9A53F837379F}"/>
              </a:ext>
            </a:extLst>
          </p:cNvPr>
          <p:cNvSpPr/>
          <p:nvPr/>
        </p:nvSpPr>
        <p:spPr>
          <a:xfrm>
            <a:off x="194254" y="5373311"/>
            <a:ext cx="1041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/>
              <a:t>Total costs</a:t>
            </a:r>
            <a:endParaRPr lang="da-DK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998F047-49A3-4D36-9BA6-CA30391DF921}"/>
              </a:ext>
            </a:extLst>
          </p:cNvPr>
          <p:cNvSpPr/>
          <p:nvPr/>
        </p:nvSpPr>
        <p:spPr>
          <a:xfrm>
            <a:off x="0" y="5701291"/>
            <a:ext cx="1235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A71109"/>
                </a:solidFill>
              </a:rPr>
              <a:t>Offspring BMR</a:t>
            </a:r>
            <a:endParaRPr lang="da-DK" dirty="0">
              <a:solidFill>
                <a:srgbClr val="A71109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A295387-B3ED-4EF7-96E3-0E78DC7BF7AC}"/>
              </a:ext>
            </a:extLst>
          </p:cNvPr>
          <p:cNvSpPr/>
          <p:nvPr/>
        </p:nvSpPr>
        <p:spPr>
          <a:xfrm>
            <a:off x="278167" y="6005367"/>
            <a:ext cx="95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0F357B"/>
                </a:solidFill>
              </a:rPr>
              <a:t>Offspring growth</a:t>
            </a:r>
            <a:endParaRPr lang="da-DK" dirty="0">
              <a:solidFill>
                <a:srgbClr val="0F357B"/>
              </a:solidFill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C65615A2-B0B9-47D3-8CEC-44A2F59D809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11095" y="3585004"/>
            <a:ext cx="1762125" cy="142875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0DB4B29-D156-497F-B308-C293261350C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08122" y="5013754"/>
            <a:ext cx="1758117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6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/>
      <p:bldP spid="14" grpId="0"/>
      <p:bldP spid="15" grpId="0"/>
      <p:bldP spid="16" grpId="0"/>
      <p:bldP spid="20" grpId="0"/>
      <p:bldP spid="20" grpId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10713</TotalTime>
  <Words>587</Words>
  <Application>Microsoft Office PowerPoint</Application>
  <PresentationFormat>Bildschirmpräsentation (4:3)</PresentationFormat>
  <Paragraphs>105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Office Theme</vt:lpstr>
      <vt:lpstr>From individual energetics to biodiversity patterns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To-do list</vt:lpstr>
      <vt:lpstr>Question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animals balance their individual energetic needs (to stay warm, move, reproduce, survive) to maximize survival and reproduction in changing environments?</dc:title>
  <dc:creator>Cara Gallagher</dc:creator>
  <cp:lastModifiedBy>cara</cp:lastModifiedBy>
  <cp:revision>202</cp:revision>
  <dcterms:created xsi:type="dcterms:W3CDTF">2021-09-08T12:32:04Z</dcterms:created>
  <dcterms:modified xsi:type="dcterms:W3CDTF">2022-01-25T10:57:54Z</dcterms:modified>
</cp:coreProperties>
</file>