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2" r:id="rId2"/>
    <p:sldId id="294" r:id="rId3"/>
    <p:sldId id="405" r:id="rId4"/>
    <p:sldId id="322" r:id="rId5"/>
    <p:sldId id="330" r:id="rId6"/>
    <p:sldId id="398" r:id="rId7"/>
    <p:sldId id="407" r:id="rId8"/>
    <p:sldId id="406" r:id="rId9"/>
    <p:sldId id="408" r:id="rId10"/>
    <p:sldId id="284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962"/>
    <a:srgbClr val="7030A0"/>
    <a:srgbClr val="C55A11"/>
    <a:srgbClr val="75C0EA"/>
    <a:srgbClr val="8BC9EF"/>
    <a:srgbClr val="8ACAEE"/>
    <a:srgbClr val="000000"/>
    <a:srgbClr val="2D2F19"/>
    <a:srgbClr val="172869"/>
    <a:srgbClr val="08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7B45-2C6C-4571-AF4E-EF26FE9B2A11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8A20-8836-472E-8A84-5DF6C650D5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252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240 Calories to 1 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71232-33E3-024E-BF0B-1C3F639FE35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77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“….the evolution of a low mass-independent BMR is likely to occur in habitats where food availability is low and/ or unpredictable (McNab 2002; Cruz-</a:t>
            </a:r>
            <a:r>
              <a:rPr lang="en-US" dirty="0" err="1"/>
              <a:t>Neto</a:t>
            </a:r>
            <a:r>
              <a:rPr lang="en-US" dirty="0"/>
              <a:t> and Jones 2005)”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012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“….the evolution of a low mass-independent BMR is likely to occur in habitats where food availability is low and/ or unpredictable (McNab 2002; Cruz-</a:t>
            </a:r>
            <a:r>
              <a:rPr lang="en-US" dirty="0" err="1"/>
              <a:t>Neto</a:t>
            </a:r>
            <a:r>
              <a:rPr lang="en-US" dirty="0"/>
              <a:t> and Jones 2005)”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182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“….the evolution of a low mass-independent BMR is likely to occur in habitats where food availability is low and/ or unpredictable (McNab 2002; Cruz-</a:t>
            </a:r>
            <a:r>
              <a:rPr lang="en-US" dirty="0" err="1"/>
              <a:t>Neto</a:t>
            </a:r>
            <a:r>
              <a:rPr lang="en-US" dirty="0"/>
              <a:t> and Jones 2005)”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60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test things like how the rate of change affects success, long term versus short term environmental changes, combine with other stressors like predation, etc.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61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“….the evolution of a low mass-independent BMR is likely to occur in habitats where food availability is low and/ or unpredictable (McNab 2002; Cruz-</a:t>
            </a:r>
            <a:r>
              <a:rPr lang="en-US" dirty="0" err="1"/>
              <a:t>Neto</a:t>
            </a:r>
            <a:r>
              <a:rPr lang="en-US" dirty="0"/>
              <a:t> and Jones 2005)”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025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8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527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31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62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82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370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5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5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4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58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9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CAEE"/>
            </a:gs>
            <a:gs pos="100000">
              <a:srgbClr val="75C0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11DC943-AF82-4E5E-B1D6-1DDE50B3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525" y="-1592772"/>
            <a:ext cx="9134475" cy="36480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AF29385-5C7E-4FBB-A649-6D444EF3DA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5"/>
          <a:stretch/>
        </p:blipFill>
        <p:spPr>
          <a:xfrm>
            <a:off x="0" y="2055303"/>
            <a:ext cx="9144000" cy="4802697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D6F3BF76-0C21-4882-A4A7-496EA0AF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89233"/>
            <a:ext cx="7772400" cy="144290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An energy budget model for terrestrial mammals</a:t>
            </a:r>
            <a:endParaRPr lang="en-DE" sz="4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1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4397" y="173625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How does the environment shape the evolution of different metabolic phenotypes?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85595D3-9CD4-489D-8793-9BEE90952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5425" y="1101007"/>
            <a:ext cx="6153150" cy="2686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2BD060-5393-4552-AFBA-1996E1779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5425" y="1101007"/>
            <a:ext cx="6153150" cy="2686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C630F6-EA87-487B-ADDC-D2082ADEA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5425" y="1101007"/>
            <a:ext cx="6153150" cy="2686050"/>
          </a:xfrm>
          <a:prstGeom prst="rect">
            <a:avLst/>
          </a:prstGeom>
        </p:spPr>
      </p:pic>
      <p:pic>
        <p:nvPicPr>
          <p:cNvPr id="48" name="Graphic 42">
            <a:extLst>
              <a:ext uri="{FF2B5EF4-FFF2-40B4-BE49-F238E27FC236}">
                <a16:creationId xmlns:a16="http://schemas.microsoft.com/office/drawing/2014/main" id="{D9FCF2F4-4BEE-4BCE-985A-C2A59C7B5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511563">
            <a:off x="4305999" y="4269295"/>
            <a:ext cx="532005" cy="3390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329CD14-7551-466B-9092-0C60D65B9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9091" y="4754178"/>
            <a:ext cx="2830910" cy="16890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50C6CF8-AAA4-43CC-919F-CAD31FEBC1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9478" y="4841434"/>
            <a:ext cx="1545045" cy="13450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8B14CF-1557-4AE6-B0B9-A735202920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8247" y="4841434"/>
            <a:ext cx="927506" cy="13450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164C040-BA46-4357-9B67-8CB97361E1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91738" y="4841434"/>
            <a:ext cx="2160523" cy="13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0599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4.81481E-6 L -0.04514 4.8148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First application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DD5BAF-275C-4214-BC62-2155E367D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16" t="25712" r="5858" b="18260"/>
          <a:stretch/>
        </p:blipFill>
        <p:spPr>
          <a:xfrm>
            <a:off x="674253" y="1477819"/>
            <a:ext cx="3897747" cy="28817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76F38BB-B6EA-4324-BB82-A6125B38A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5" t="32424" r="57373" b="28228"/>
          <a:stretch/>
        </p:blipFill>
        <p:spPr>
          <a:xfrm>
            <a:off x="5394036" y="1944254"/>
            <a:ext cx="2854038" cy="194887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38A5D9-B38C-484B-94A3-9390D8DA5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72" t="24220" r="31717" b="70186"/>
          <a:stretch/>
        </p:blipFill>
        <p:spPr>
          <a:xfrm>
            <a:off x="674253" y="4359564"/>
            <a:ext cx="3640264" cy="2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B2D17A7-0452-4ADD-87B8-0F8FA808C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9128" y="1145537"/>
            <a:ext cx="5972175" cy="19812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9371" y="3583332"/>
            <a:ext cx="4953000" cy="21907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992" y="3269007"/>
            <a:ext cx="2095500" cy="209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5894" y="1725077"/>
            <a:ext cx="2057400" cy="1143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2355" y="2535349"/>
            <a:ext cx="2352675" cy="600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68266" y="3283735"/>
            <a:ext cx="2981325" cy="209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7921" y="3625824"/>
            <a:ext cx="2314575" cy="6000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91419" y="3886934"/>
            <a:ext cx="2409825" cy="12096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86883" y="2667000"/>
            <a:ext cx="2114550" cy="1524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76941" y="4054035"/>
            <a:ext cx="847725" cy="9715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76941" y="3292035"/>
            <a:ext cx="1400175" cy="17335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149A1F5-9B2E-48A9-BC5A-AF114CF1FD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644056" y="1145537"/>
            <a:ext cx="714375" cy="72390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189F8FD-FD3F-43D7-AEA7-ED21DBFFE812}"/>
              </a:ext>
            </a:extLst>
          </p:cNvPr>
          <p:cNvSpPr/>
          <p:nvPr/>
        </p:nvSpPr>
        <p:spPr>
          <a:xfrm>
            <a:off x="2280960" y="278736"/>
            <a:ext cx="4582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i="1" dirty="0">
                <a:latin typeface="Trebuchet MS" panose="020B0603020202020204" pitchFamily="34" charset="0"/>
              </a:rPr>
              <a:t>Energy budget model overview</a:t>
            </a:r>
          </a:p>
        </p:txBody>
      </p:sp>
    </p:spTree>
    <p:extLst>
      <p:ext uri="{BB962C8B-B14F-4D97-AF65-F5344CB8AC3E}">
        <p14:creationId xmlns:p14="http://schemas.microsoft.com/office/powerpoint/2010/main" val="38526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189F8FD-FD3F-43D7-AEA7-ED21DBFFE812}"/>
              </a:ext>
            </a:extLst>
          </p:cNvPr>
          <p:cNvSpPr/>
          <p:nvPr/>
        </p:nvSpPr>
        <p:spPr>
          <a:xfrm>
            <a:off x="2339651" y="584459"/>
            <a:ext cx="4464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i="1" dirty="0">
                <a:latin typeface="Trebuchet MS" panose="020B0603020202020204" pitchFamily="34" charset="0"/>
              </a:rPr>
              <a:t>Parameterized for bank voles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4BB90DB-DE9D-4B13-9D98-DB90DB24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1224790"/>
            <a:ext cx="8035636" cy="5192618"/>
          </a:xfrm>
          <a:prstGeom prst="roundRect">
            <a:avLst>
              <a:gd name="adj" fmla="val 6961"/>
            </a:avLst>
          </a:prstGeom>
        </p:spPr>
      </p:pic>
    </p:spTree>
    <p:extLst>
      <p:ext uri="{BB962C8B-B14F-4D97-AF65-F5344CB8AC3E}">
        <p14:creationId xmlns:p14="http://schemas.microsoft.com/office/powerpoint/2010/main" val="363868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BED61804-4606-447C-85FF-BF57FBBF3724}"/>
              </a:ext>
            </a:extLst>
          </p:cNvPr>
          <p:cNvSpPr/>
          <p:nvPr/>
        </p:nvSpPr>
        <p:spPr>
          <a:xfrm>
            <a:off x="2840879" y="362955"/>
            <a:ext cx="3462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i="1" dirty="0">
                <a:latin typeface="Trebuchet MS" panose="020B0603020202020204" pitchFamily="34" charset="0"/>
              </a:rPr>
              <a:t>Ingestion rates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1EF0FAE-53C2-48E6-AD1B-D077EE45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t="4622" r="766" b="1015"/>
          <a:stretch/>
        </p:blipFill>
        <p:spPr>
          <a:xfrm>
            <a:off x="471695" y="923819"/>
            <a:ext cx="8200607" cy="5571226"/>
          </a:xfrm>
          <a:prstGeom prst="roundRect">
            <a:avLst>
              <a:gd name="adj" fmla="val 36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2699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3759" y="3267954"/>
            <a:ext cx="4953000" cy="2190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4148992-997D-4B4C-8FB3-5066B801DEB9}"/>
              </a:ext>
            </a:extLst>
          </p:cNvPr>
          <p:cNvSpPr txBox="1">
            <a:spLocks/>
          </p:cNvSpPr>
          <p:nvPr/>
        </p:nvSpPr>
        <p:spPr>
          <a:xfrm>
            <a:off x="1301759" y="180275"/>
            <a:ext cx="6540482" cy="96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Field metabolic rates</a:t>
            </a:r>
            <a:endParaRPr lang="en-DE" sz="2400" i="1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80" y="2953629"/>
            <a:ext cx="2095500" cy="209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0282" y="1409699"/>
            <a:ext cx="2057400" cy="1143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743" y="2219971"/>
            <a:ext cx="2352675" cy="600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2654" y="2968357"/>
            <a:ext cx="2981325" cy="209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2309" y="3310446"/>
            <a:ext cx="2314575" cy="6000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5807" y="3571556"/>
            <a:ext cx="2409825" cy="12096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271" y="2351622"/>
            <a:ext cx="2114550" cy="1524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21329" y="3738657"/>
            <a:ext cx="847725" cy="9715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21329" y="2976657"/>
            <a:ext cx="1400175" cy="17335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A0087CF-C200-4039-942D-F2FB5BEEE4C2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588" t="5543" r="1392" b="679"/>
          <a:stretch/>
        </p:blipFill>
        <p:spPr>
          <a:xfrm>
            <a:off x="501589" y="1128944"/>
            <a:ext cx="8140822" cy="517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4685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C11077-B5B3-40C7-8E7B-6CDB574F4265}"/>
              </a:ext>
            </a:extLst>
          </p:cNvPr>
          <p:cNvSpPr/>
          <p:nvPr/>
        </p:nvSpPr>
        <p:spPr>
          <a:xfrm>
            <a:off x="1562470" y="1606858"/>
            <a:ext cx="6010182" cy="354219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43CA50A-CE57-43FC-A048-6BE83788D462}"/>
              </a:ext>
            </a:extLst>
          </p:cNvPr>
          <p:cNvCxnSpPr>
            <a:cxnSpLocks/>
          </p:cNvCxnSpPr>
          <p:nvPr/>
        </p:nvCxnSpPr>
        <p:spPr>
          <a:xfrm flipV="1">
            <a:off x="2024109" y="2006354"/>
            <a:ext cx="4944862" cy="26189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EE78BD0C-6E2E-45C1-B241-117BF6F95E5D}"/>
              </a:ext>
            </a:extLst>
          </p:cNvPr>
          <p:cNvSpPr txBox="1">
            <a:spLocks/>
          </p:cNvSpPr>
          <p:nvPr/>
        </p:nvSpPr>
        <p:spPr>
          <a:xfrm>
            <a:off x="3783660" y="5136473"/>
            <a:ext cx="1425760" cy="824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Mass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5C5958-D6E9-4F75-900B-0A8AB9226A9C}"/>
              </a:ext>
            </a:extLst>
          </p:cNvPr>
          <p:cNvSpPr txBox="1">
            <a:spLocks/>
          </p:cNvSpPr>
          <p:nvPr/>
        </p:nvSpPr>
        <p:spPr>
          <a:xfrm rot="16200000">
            <a:off x="446396" y="3016928"/>
            <a:ext cx="1425760" cy="824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DEE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7644F11-6325-4CB2-854F-3D5DCF2A4B6A}"/>
              </a:ext>
            </a:extLst>
          </p:cNvPr>
          <p:cNvSpPr/>
          <p:nvPr/>
        </p:nvSpPr>
        <p:spPr>
          <a:xfrm>
            <a:off x="4487661" y="4458439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9C2B601-0F1A-48EF-8741-0AEEF80B8BFD}"/>
              </a:ext>
            </a:extLst>
          </p:cNvPr>
          <p:cNvSpPr/>
          <p:nvPr/>
        </p:nvSpPr>
        <p:spPr>
          <a:xfrm>
            <a:off x="4487661" y="2014188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0288698-192D-4D6F-A366-85F8469DD979}"/>
              </a:ext>
            </a:extLst>
          </p:cNvPr>
          <p:cNvSpPr/>
          <p:nvPr/>
        </p:nvSpPr>
        <p:spPr>
          <a:xfrm>
            <a:off x="5732015" y="3658037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CFE6F96-7A10-4E32-959F-9933A448A07A}"/>
              </a:ext>
            </a:extLst>
          </p:cNvPr>
          <p:cNvSpPr/>
          <p:nvPr/>
        </p:nvSpPr>
        <p:spPr>
          <a:xfrm>
            <a:off x="4783585" y="3399849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CF7AB3E-394D-4692-A459-AD9C00815BB5}"/>
              </a:ext>
            </a:extLst>
          </p:cNvPr>
          <p:cNvSpPr/>
          <p:nvPr/>
        </p:nvSpPr>
        <p:spPr>
          <a:xfrm>
            <a:off x="3783660" y="3262543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F10B994-6CCC-420F-96C1-8D2ACB91D4F0}"/>
              </a:ext>
            </a:extLst>
          </p:cNvPr>
          <p:cNvSpPr/>
          <p:nvPr/>
        </p:nvSpPr>
        <p:spPr>
          <a:xfrm>
            <a:off x="3221122" y="2945168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51C7BF5-316F-4345-88F6-B4A91A19F4DB}"/>
              </a:ext>
            </a:extLst>
          </p:cNvPr>
          <p:cNvSpPr/>
          <p:nvPr/>
        </p:nvSpPr>
        <p:spPr>
          <a:xfrm>
            <a:off x="2328909" y="3776842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73A522D-2E0B-41F9-A0F6-8EB42EFA057C}"/>
              </a:ext>
            </a:extLst>
          </p:cNvPr>
          <p:cNvSpPr/>
          <p:nvPr/>
        </p:nvSpPr>
        <p:spPr>
          <a:xfrm>
            <a:off x="2213499" y="4799249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6BC620C-EC61-4274-A523-3C4FBC251F5F}"/>
              </a:ext>
            </a:extLst>
          </p:cNvPr>
          <p:cNvSpPr/>
          <p:nvPr/>
        </p:nvSpPr>
        <p:spPr>
          <a:xfrm>
            <a:off x="3201883" y="4365571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6D38EB1-D5B1-414E-8352-CE4E89DDA382}"/>
              </a:ext>
            </a:extLst>
          </p:cNvPr>
          <p:cNvSpPr/>
          <p:nvPr/>
        </p:nvSpPr>
        <p:spPr>
          <a:xfrm>
            <a:off x="4190267" y="3931893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6F05F0D-D6EA-48D7-8A61-0B5B045FF998}"/>
              </a:ext>
            </a:extLst>
          </p:cNvPr>
          <p:cNvSpPr/>
          <p:nvPr/>
        </p:nvSpPr>
        <p:spPr>
          <a:xfrm>
            <a:off x="5302927" y="2413633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36D5904-F091-4375-84DC-A8A728DE0CD5}"/>
              </a:ext>
            </a:extLst>
          </p:cNvPr>
          <p:cNvSpPr/>
          <p:nvPr/>
        </p:nvSpPr>
        <p:spPr>
          <a:xfrm>
            <a:off x="5418337" y="3244117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C71A97F-9B55-4030-BE8D-F262736E04AD}"/>
              </a:ext>
            </a:extLst>
          </p:cNvPr>
          <p:cNvSpPr/>
          <p:nvPr/>
        </p:nvSpPr>
        <p:spPr>
          <a:xfrm>
            <a:off x="6661211" y="2885242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82C3029-494D-4671-82E9-CBF4F8811406}"/>
              </a:ext>
            </a:extLst>
          </p:cNvPr>
          <p:cNvSpPr/>
          <p:nvPr/>
        </p:nvSpPr>
        <p:spPr>
          <a:xfrm>
            <a:off x="6004264" y="2104888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41DBDFE-F55B-4DCF-9406-3C697125A563}"/>
              </a:ext>
            </a:extLst>
          </p:cNvPr>
          <p:cNvSpPr/>
          <p:nvPr/>
        </p:nvSpPr>
        <p:spPr>
          <a:xfrm>
            <a:off x="4401844" y="3000652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B86A82F-D72D-4FC9-952B-FB3150EECF16}"/>
              </a:ext>
            </a:extLst>
          </p:cNvPr>
          <p:cNvSpPr/>
          <p:nvPr/>
        </p:nvSpPr>
        <p:spPr>
          <a:xfrm>
            <a:off x="3478570" y="3544476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A02F497-EBB5-4C0D-BE65-B9CF4EAF43CE}"/>
              </a:ext>
            </a:extLst>
          </p:cNvPr>
          <p:cNvSpPr/>
          <p:nvPr/>
        </p:nvSpPr>
        <p:spPr>
          <a:xfrm>
            <a:off x="2555291" y="4452956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5221071-5063-4011-9361-4AE46CB4400D}"/>
              </a:ext>
            </a:extLst>
          </p:cNvPr>
          <p:cNvSpPr/>
          <p:nvPr/>
        </p:nvSpPr>
        <p:spPr>
          <a:xfrm>
            <a:off x="5476042" y="2006354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771A3D1-6BBD-4E01-9C74-D3F6412321DE}"/>
              </a:ext>
            </a:extLst>
          </p:cNvPr>
          <p:cNvSpPr/>
          <p:nvPr/>
        </p:nvSpPr>
        <p:spPr>
          <a:xfrm>
            <a:off x="5999825" y="2877667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D6791C4-C081-4576-8D2A-79158A22AE95}"/>
              </a:ext>
            </a:extLst>
          </p:cNvPr>
          <p:cNvSpPr txBox="1">
            <a:spLocks/>
          </p:cNvSpPr>
          <p:nvPr/>
        </p:nvSpPr>
        <p:spPr>
          <a:xfrm>
            <a:off x="1297320" y="391417"/>
            <a:ext cx="6540482" cy="512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First application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First application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4397" y="935669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How does the environment shape the evolution of different metabolic phenotypes?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7F45335-1370-4EBF-A799-C51F591F1241}"/>
              </a:ext>
            </a:extLst>
          </p:cNvPr>
          <p:cNvSpPr/>
          <p:nvPr/>
        </p:nvSpPr>
        <p:spPr>
          <a:xfrm>
            <a:off x="950721" y="2811020"/>
            <a:ext cx="7497648" cy="142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The food habits hypothesis identifies 3 dietary components that can drive average and variability of metabolic rates: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rebuchet MS" panose="020B0603020202020204" pitchFamily="34" charset="0"/>
              </a:rPr>
              <a:t>Quality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b="1" dirty="0">
                <a:latin typeface="Trebuchet MS" panose="020B0603020202020204" pitchFamily="34" charset="0"/>
              </a:rPr>
              <a:t>Availability</a:t>
            </a:r>
            <a:r>
              <a:rPr lang="en-US" sz="2000" dirty="0">
                <a:latin typeface="Trebuchet MS" panose="020B0603020202020204" pitchFamily="34" charset="0"/>
              </a:rPr>
              <a:t>, and </a:t>
            </a:r>
            <a:r>
              <a:rPr lang="en-US" sz="2000" b="1" dirty="0">
                <a:latin typeface="Trebuchet MS" panose="020B0603020202020204" pitchFamily="34" charset="0"/>
              </a:rPr>
              <a:t>Predictability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5AF674-9FB8-40A4-9917-0CE2A0FB670A}"/>
              </a:ext>
            </a:extLst>
          </p:cNvPr>
          <p:cNvSpPr/>
          <p:nvPr/>
        </p:nvSpPr>
        <p:spPr>
          <a:xfrm>
            <a:off x="6576292" y="6291545"/>
            <a:ext cx="2473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Bozinovic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et al. 2007</a:t>
            </a:r>
          </a:p>
        </p:txBody>
      </p:sp>
    </p:spTree>
    <p:extLst>
      <p:ext uri="{BB962C8B-B14F-4D97-AF65-F5344CB8AC3E}">
        <p14:creationId xmlns:p14="http://schemas.microsoft.com/office/powerpoint/2010/main" val="134039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First application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4397" y="935669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How does the environment shape the evolution of different metabolic phenotypes?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7F45335-1370-4EBF-A799-C51F591F1241}"/>
              </a:ext>
            </a:extLst>
          </p:cNvPr>
          <p:cNvSpPr/>
          <p:nvPr/>
        </p:nvSpPr>
        <p:spPr>
          <a:xfrm>
            <a:off x="1645788" y="1862602"/>
            <a:ext cx="5852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Introduce variation in and heritability of three metabolic traits: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04144E-BF70-43C7-8190-2918703DF1D5}"/>
              </a:ext>
            </a:extLst>
          </p:cNvPr>
          <p:cNvSpPr/>
          <p:nvPr/>
        </p:nvSpPr>
        <p:spPr>
          <a:xfrm>
            <a:off x="951346" y="3251200"/>
            <a:ext cx="2189018" cy="218901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Maintenance costs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7FFBB1B-87CC-45D5-89AF-0862C91FD737}"/>
              </a:ext>
            </a:extLst>
          </p:cNvPr>
          <p:cNvSpPr/>
          <p:nvPr/>
        </p:nvSpPr>
        <p:spPr>
          <a:xfrm>
            <a:off x="3477491" y="3251200"/>
            <a:ext cx="2189018" cy="21890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Energy allocation to growth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2445308-B0D8-4D99-891C-6D91F47BD113}"/>
              </a:ext>
            </a:extLst>
          </p:cNvPr>
          <p:cNvSpPr/>
          <p:nvPr/>
        </p:nvSpPr>
        <p:spPr>
          <a:xfrm>
            <a:off x="6003636" y="3251200"/>
            <a:ext cx="2189018" cy="2189018"/>
          </a:xfrm>
          <a:prstGeom prst="ellipse">
            <a:avLst/>
          </a:prstGeom>
          <a:solidFill>
            <a:srgbClr val="2F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Energy allocation to reproduction</a:t>
            </a:r>
          </a:p>
        </p:txBody>
      </p:sp>
    </p:spTree>
    <p:extLst>
      <p:ext uri="{BB962C8B-B14F-4D97-AF65-F5344CB8AC3E}">
        <p14:creationId xmlns:p14="http://schemas.microsoft.com/office/powerpoint/2010/main" val="7173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First application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4397" y="935669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How does the environment shape the evolution of different metabolic phenotypes?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04144E-BF70-43C7-8190-2918703DF1D5}"/>
              </a:ext>
            </a:extLst>
          </p:cNvPr>
          <p:cNvSpPr/>
          <p:nvPr/>
        </p:nvSpPr>
        <p:spPr>
          <a:xfrm>
            <a:off x="979055" y="1588654"/>
            <a:ext cx="2189018" cy="218901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Maintenance costs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7FFBB1B-87CC-45D5-89AF-0862C91FD737}"/>
              </a:ext>
            </a:extLst>
          </p:cNvPr>
          <p:cNvSpPr/>
          <p:nvPr/>
        </p:nvSpPr>
        <p:spPr>
          <a:xfrm>
            <a:off x="3505200" y="1588654"/>
            <a:ext cx="2189018" cy="21890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Energy allocation to growth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2445308-B0D8-4D99-891C-6D91F47BD113}"/>
              </a:ext>
            </a:extLst>
          </p:cNvPr>
          <p:cNvSpPr/>
          <p:nvPr/>
        </p:nvSpPr>
        <p:spPr>
          <a:xfrm>
            <a:off x="6031345" y="1588654"/>
            <a:ext cx="2189018" cy="2189018"/>
          </a:xfrm>
          <a:prstGeom prst="ellipse">
            <a:avLst/>
          </a:prstGeom>
          <a:solidFill>
            <a:srgbClr val="2F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Energy allocation to reproduction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E6F0AA-66F9-457E-B00A-2B1C88E9B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003" y="4061326"/>
            <a:ext cx="2213121" cy="16655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EAF30-E9CC-4D20-93CE-8363F9E0E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9292" y="4063147"/>
            <a:ext cx="2213123" cy="16655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D5BFA2-3739-4B80-BB4A-E92F6533D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5439" y="4061325"/>
            <a:ext cx="2213122" cy="16655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2F3132A-30E4-4A84-A09A-EF8F04E70F90}"/>
              </a:ext>
            </a:extLst>
          </p:cNvPr>
          <p:cNvSpPr txBox="1">
            <a:spLocks/>
          </p:cNvSpPr>
          <p:nvPr/>
        </p:nvSpPr>
        <p:spPr>
          <a:xfrm>
            <a:off x="1315326" y="5825898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Body mass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5F55-C8E8-440B-B044-2754692F754B}"/>
              </a:ext>
            </a:extLst>
          </p:cNvPr>
          <p:cNvSpPr txBox="1">
            <a:spLocks/>
          </p:cNvSpPr>
          <p:nvPr/>
        </p:nvSpPr>
        <p:spPr>
          <a:xfrm>
            <a:off x="3813763" y="5825897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Body fat %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C9E2705-195F-424E-BAC1-8DE9E8EDD912}"/>
              </a:ext>
            </a:extLst>
          </p:cNvPr>
          <p:cNvSpPr txBox="1">
            <a:spLocks/>
          </p:cNvSpPr>
          <p:nvPr/>
        </p:nvSpPr>
        <p:spPr>
          <a:xfrm>
            <a:off x="6312200" y="5825896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Body fat %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BC5012D-49C2-44FA-B08A-EDA543D33D12}"/>
              </a:ext>
            </a:extLst>
          </p:cNvPr>
          <p:cNvSpPr txBox="1">
            <a:spLocks/>
          </p:cNvSpPr>
          <p:nvPr/>
        </p:nvSpPr>
        <p:spPr>
          <a:xfrm rot="16200000">
            <a:off x="24100" y="4709451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BMR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5750FD5-1EB0-4941-9925-8C32D8948B00}"/>
              </a:ext>
            </a:extLst>
          </p:cNvPr>
          <p:cNvSpPr txBox="1">
            <a:spLocks/>
          </p:cNvSpPr>
          <p:nvPr/>
        </p:nvSpPr>
        <p:spPr>
          <a:xfrm rot="16200000">
            <a:off x="2577952" y="4709451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Allocation %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92754AE-ADEE-4DB4-9F87-D3EEBFEA8920}"/>
              </a:ext>
            </a:extLst>
          </p:cNvPr>
          <p:cNvSpPr txBox="1">
            <a:spLocks/>
          </p:cNvSpPr>
          <p:nvPr/>
        </p:nvSpPr>
        <p:spPr>
          <a:xfrm rot="16200000">
            <a:off x="5131804" y="4709451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Allocation %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51750</TotalTime>
  <Words>320</Words>
  <Application>Microsoft Office PowerPoint</Application>
  <PresentationFormat>Bildschirmpräsentation (4:3)</PresentationFormat>
  <Paragraphs>44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Trebuchet MS</vt:lpstr>
      <vt:lpstr>Office Theme</vt:lpstr>
      <vt:lpstr>An energy budget model for terrestrial mammals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First application</vt:lpstr>
      <vt:lpstr>First application</vt:lpstr>
      <vt:lpstr>First application</vt:lpstr>
      <vt:lpstr>PowerPoint-Präsentation</vt:lpstr>
      <vt:lpstr>First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animals balance their individual energetic needs (to stay warm, move, reproduce, survive) to maximize survival and reproduction in changing environments?</dc:title>
  <dc:creator>Cara Gallagher</dc:creator>
  <cp:lastModifiedBy>cara</cp:lastModifiedBy>
  <cp:revision>413</cp:revision>
  <dcterms:created xsi:type="dcterms:W3CDTF">2021-09-08T12:32:04Z</dcterms:created>
  <dcterms:modified xsi:type="dcterms:W3CDTF">2022-05-27T15:36:24Z</dcterms:modified>
</cp:coreProperties>
</file>