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2" r:id="rId2"/>
    <p:sldId id="555" r:id="rId3"/>
    <p:sldId id="559" r:id="rId4"/>
    <p:sldId id="564" r:id="rId5"/>
    <p:sldId id="569" r:id="rId6"/>
    <p:sldId id="563" r:id="rId7"/>
    <p:sldId id="565" r:id="rId8"/>
    <p:sldId id="568" r:id="rId9"/>
    <p:sldId id="566" r:id="rId10"/>
    <p:sldId id="5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9A7"/>
    <a:srgbClr val="3F3F7B"/>
    <a:srgbClr val="AABC4A"/>
    <a:srgbClr val="E4AA4E"/>
    <a:srgbClr val="E4714E"/>
    <a:srgbClr val="30536E"/>
    <a:srgbClr val="BC4A53"/>
    <a:srgbClr val="00B089"/>
    <a:srgbClr val="278192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44" autoAdjust="0"/>
    <p:restoredTop sz="82690" autoAdjust="0"/>
  </p:normalViewPr>
  <p:slideViewPr>
    <p:cSldViewPr snapToGrid="0">
      <p:cViewPr varScale="1">
        <p:scale>
          <a:sx n="95" d="100"/>
          <a:sy n="95" d="100"/>
        </p:scale>
        <p:origin x="1662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57B45-2C6C-4571-AF4E-EF26FE9B2A11}" type="datetimeFigureOut">
              <a:rPr lang="en-DE" smtClean="0"/>
              <a:t>07/20/2023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8A20-8836-472E-8A84-5DF6C650D50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252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71232-33E3-024E-BF0B-1C3F639FE350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717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07/20/2023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286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07/20/2023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413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07/20/2023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527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07/20/2023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311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07/20/2023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262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07/20/2023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826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07/20/2023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370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07/20/2023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353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07/20/2023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55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07/20/2023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54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AB26-6650-444D-B21B-D2F97FA6BF49}" type="datetimeFigureOut">
              <a:rPr lang="en-DE" smtClean="0"/>
              <a:t>07/20/2023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587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EAB26-6650-444D-B21B-D2F97FA6BF49}" type="datetimeFigureOut">
              <a:rPr lang="en-DE" smtClean="0"/>
              <a:t>07/20/2023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CAF3-87F4-4495-A9EF-3E882F57676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792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ACAEE"/>
            </a:gs>
            <a:gs pos="100000">
              <a:srgbClr val="75C0E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11DC943-AF82-4E5E-B1D6-1DDE50B3D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525" y="-1592772"/>
            <a:ext cx="9134475" cy="364807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AF29385-5C7E-4FBB-A649-6D444EF3DA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25"/>
          <a:stretch/>
        </p:blipFill>
        <p:spPr>
          <a:xfrm>
            <a:off x="0" y="2055303"/>
            <a:ext cx="9144000" cy="4802697"/>
          </a:xfrm>
          <a:prstGeom prst="rect">
            <a:avLst/>
          </a:prstGeom>
        </p:spPr>
      </p:pic>
      <p:sp>
        <p:nvSpPr>
          <p:cNvPr id="31" name="Title 30">
            <a:extLst>
              <a:ext uri="{FF2B5EF4-FFF2-40B4-BE49-F238E27FC236}">
                <a16:creationId xmlns:a16="http://schemas.microsoft.com/office/drawing/2014/main" id="{D6F3BF76-0C21-4882-A4A7-496EA0AF8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0074"/>
            <a:ext cx="7772400" cy="2198254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Futura Bk BT" panose="020B0502020204020303" pitchFamily="34" charset="0"/>
              </a:rPr>
              <a:t>Advancing Energetic Modelling in Wildlife Populations</a:t>
            </a:r>
            <a:endParaRPr lang="en-DE" sz="4400" dirty="0">
              <a:solidFill>
                <a:schemeClr val="bg1"/>
              </a:solidFill>
              <a:latin typeface="Futura Bk BT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21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7CCF5A46-C863-4BBA-A63D-926702E35741}"/>
              </a:ext>
            </a:extLst>
          </p:cNvPr>
          <p:cNvSpPr/>
          <p:nvPr/>
        </p:nvSpPr>
        <p:spPr>
          <a:xfrm>
            <a:off x="2280959" y="269505"/>
            <a:ext cx="4582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3200" dirty="0">
                <a:latin typeface="Futura Bk BT" panose="020B0502020204020303" pitchFamily="34" charset="0"/>
              </a:rPr>
              <a:t>First case study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03E296-313E-4575-A7F5-57AD27FDDD6C}"/>
              </a:ext>
            </a:extLst>
          </p:cNvPr>
          <p:cNvSpPr/>
          <p:nvPr/>
        </p:nvSpPr>
        <p:spPr>
          <a:xfrm>
            <a:off x="1554980" y="2698207"/>
            <a:ext cx="60340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800" dirty="0">
                <a:solidFill>
                  <a:srgbClr val="666666"/>
                </a:solidFill>
                <a:latin typeface="Futura Bk BT" panose="020B0502020204020303" pitchFamily="34" charset="0"/>
              </a:rPr>
              <a:t>If taking this approach, which parameters does it make the most sense to affect: max resources, resource accumulation rate, or actual amount of resources?</a:t>
            </a:r>
          </a:p>
        </p:txBody>
      </p:sp>
    </p:spTree>
    <p:extLst>
      <p:ext uri="{BB962C8B-B14F-4D97-AF65-F5344CB8AC3E}">
        <p14:creationId xmlns:p14="http://schemas.microsoft.com/office/powerpoint/2010/main" val="14809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er zu einer anderen Seite 3">
            <a:extLst>
              <a:ext uri="{FF2B5EF4-FFF2-40B4-BE49-F238E27FC236}">
                <a16:creationId xmlns:a16="http://schemas.microsoft.com/office/drawing/2014/main" id="{C867DD8E-778E-4AD4-BD0E-92DEC748298A}"/>
              </a:ext>
            </a:extLst>
          </p:cNvPr>
          <p:cNvSpPr/>
          <p:nvPr/>
        </p:nvSpPr>
        <p:spPr>
          <a:xfrm>
            <a:off x="2208276" y="3281903"/>
            <a:ext cx="4727448" cy="1737653"/>
          </a:xfrm>
          <a:prstGeom prst="flowChartOffpageConnec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ussdiagramm: Verbinder zu einer anderen Seite 32">
            <a:extLst>
              <a:ext uri="{FF2B5EF4-FFF2-40B4-BE49-F238E27FC236}">
                <a16:creationId xmlns:a16="http://schemas.microsoft.com/office/drawing/2014/main" id="{3762B3B1-8665-4C93-AF42-F90CF6629C54}"/>
              </a:ext>
            </a:extLst>
          </p:cNvPr>
          <p:cNvSpPr/>
          <p:nvPr/>
        </p:nvSpPr>
        <p:spPr>
          <a:xfrm>
            <a:off x="2208276" y="5137937"/>
            <a:ext cx="4727448" cy="1597231"/>
          </a:xfrm>
          <a:prstGeom prst="flowChartOffpageConnec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ussdiagramm: Verbinder zu einer anderen Seite 33">
            <a:extLst>
              <a:ext uri="{FF2B5EF4-FFF2-40B4-BE49-F238E27FC236}">
                <a16:creationId xmlns:a16="http://schemas.microsoft.com/office/drawing/2014/main" id="{E1B479C0-D553-42AB-97FB-9D0B9A48B0F3}"/>
              </a:ext>
            </a:extLst>
          </p:cNvPr>
          <p:cNvSpPr/>
          <p:nvPr/>
        </p:nvSpPr>
        <p:spPr>
          <a:xfrm>
            <a:off x="2206705" y="286329"/>
            <a:ext cx="4729019" cy="2877193"/>
          </a:xfrm>
          <a:prstGeom prst="flowChartOffpageConnec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29446EC-6B8C-4789-993B-C64F8CCAB2F8}"/>
              </a:ext>
            </a:extLst>
          </p:cNvPr>
          <p:cNvSpPr/>
          <p:nvPr/>
        </p:nvSpPr>
        <p:spPr>
          <a:xfrm>
            <a:off x="2206705" y="342364"/>
            <a:ext cx="1811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b="1" dirty="0">
                <a:solidFill>
                  <a:srgbClr val="3E6C8F"/>
                </a:solidFill>
                <a:latin typeface="Futura Bk BT" panose="020B0502020204020303" pitchFamily="34" charset="0"/>
              </a:rPr>
              <a:t>Develop model</a:t>
            </a:r>
          </a:p>
          <a:p>
            <a:pPr algn="ctr"/>
            <a:r>
              <a:rPr lang="da-DK" b="1" dirty="0">
                <a:solidFill>
                  <a:srgbClr val="3E6C8F"/>
                </a:solidFill>
                <a:latin typeface="Futura Bk BT" panose="020B0502020204020303" pitchFamily="34" charset="0"/>
              </a:rPr>
              <a:t>framework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A369A1F-5E2C-462D-B347-7576BFD98FDC}"/>
              </a:ext>
            </a:extLst>
          </p:cNvPr>
          <p:cNvSpPr/>
          <p:nvPr/>
        </p:nvSpPr>
        <p:spPr>
          <a:xfrm>
            <a:off x="2660828" y="3708246"/>
            <a:ext cx="3917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b="1" dirty="0">
                <a:solidFill>
                  <a:srgbClr val="3E6C8F"/>
                </a:solidFill>
                <a:latin typeface="Futura Bk BT" panose="020B0502020204020303" pitchFamily="34" charset="0"/>
              </a:rPr>
              <a:t>Parameterize and evaluate using available vole data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8C97E1D-286F-44BC-B5A4-6D80D7F8A417}"/>
              </a:ext>
            </a:extLst>
          </p:cNvPr>
          <p:cNvSpPr/>
          <p:nvPr/>
        </p:nvSpPr>
        <p:spPr>
          <a:xfrm>
            <a:off x="2825484" y="5699275"/>
            <a:ext cx="3491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b="1" dirty="0">
                <a:solidFill>
                  <a:srgbClr val="3E6C8F"/>
                </a:solidFill>
                <a:latin typeface="Futura Bk BT" panose="020B0502020204020303" pitchFamily="34" charset="0"/>
              </a:rPr>
              <a:t>Apply to theoretical scenarios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63FD866-C55C-4081-A198-DDB3B0DEF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285" y="384515"/>
            <a:ext cx="2830300" cy="239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4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DCEEB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DCEEB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7CCF5A46-C863-4BBA-A63D-926702E35741}"/>
              </a:ext>
            </a:extLst>
          </p:cNvPr>
          <p:cNvSpPr/>
          <p:nvPr/>
        </p:nvSpPr>
        <p:spPr>
          <a:xfrm>
            <a:off x="2280959" y="583536"/>
            <a:ext cx="4582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3200" dirty="0">
                <a:latin typeface="Futura Bk BT" panose="020B0502020204020303" pitchFamily="34" charset="0"/>
              </a:rPr>
              <a:t>Goals of first paper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57FC329-FCF8-4324-A1E7-FD7CAA1D0466}"/>
              </a:ext>
            </a:extLst>
          </p:cNvPr>
          <p:cNvSpPr/>
          <p:nvPr/>
        </p:nvSpPr>
        <p:spPr>
          <a:xfrm>
            <a:off x="877455" y="1819564"/>
            <a:ext cx="7527636" cy="18103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EC6737F-4EA7-45D6-828E-C193CBFD7618}"/>
              </a:ext>
            </a:extLst>
          </p:cNvPr>
          <p:cNvSpPr/>
          <p:nvPr/>
        </p:nvSpPr>
        <p:spPr>
          <a:xfrm>
            <a:off x="808181" y="4013200"/>
            <a:ext cx="7527636" cy="18103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318ADF9-087A-4877-BF83-174EEFD5B22F}"/>
              </a:ext>
            </a:extLst>
          </p:cNvPr>
          <p:cNvSpPr/>
          <p:nvPr/>
        </p:nvSpPr>
        <p:spPr>
          <a:xfrm>
            <a:off x="1496291" y="2116868"/>
            <a:ext cx="6289964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a-DK" sz="2800" dirty="0">
                <a:solidFill>
                  <a:srgbClr val="6389A7"/>
                </a:solidFill>
                <a:latin typeface="Futura Bk BT" panose="020B0502020204020303" pitchFamily="34" charset="0"/>
              </a:rPr>
              <a:t>Describe the modelling framework</a:t>
            </a:r>
          </a:p>
          <a:p>
            <a:pPr algn="ctr"/>
            <a:r>
              <a:rPr lang="da-DK" sz="2000" dirty="0">
                <a:solidFill>
                  <a:srgbClr val="6389A7"/>
                </a:solidFill>
                <a:latin typeface="Futura Bk BT" panose="020B0502020204020303" pitchFamily="34" charset="0"/>
              </a:rPr>
              <a:t>Development process, comparison to other approaches, key benefits &amp; assumptions, &amp; use cases</a:t>
            </a:r>
            <a:endParaRPr lang="da-DK" sz="2400" dirty="0">
              <a:solidFill>
                <a:srgbClr val="6389A7"/>
              </a:solidFill>
              <a:latin typeface="Futura Bk BT" panose="020B0502020204020303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4E32F5A-5B60-4478-B481-4AEB84E460E2}"/>
              </a:ext>
            </a:extLst>
          </p:cNvPr>
          <p:cNvSpPr/>
          <p:nvPr/>
        </p:nvSpPr>
        <p:spPr>
          <a:xfrm>
            <a:off x="1496291" y="4310504"/>
            <a:ext cx="6289964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a-DK" sz="2800" dirty="0">
                <a:solidFill>
                  <a:srgbClr val="E4714E"/>
                </a:solidFill>
                <a:latin typeface="Futura Bk BT" panose="020B0502020204020303" pitchFamily="34" charset="0"/>
              </a:rPr>
              <a:t>Present an example case study</a:t>
            </a:r>
          </a:p>
          <a:p>
            <a:pPr algn="ctr"/>
            <a:r>
              <a:rPr lang="da-DK" sz="2000" dirty="0">
                <a:solidFill>
                  <a:srgbClr val="E4714E"/>
                </a:solidFill>
                <a:latin typeface="Futura Bk BT" panose="020B0502020204020303" pitchFamily="34" charset="0"/>
              </a:rPr>
              <a:t>Run scenarios to demonstrate potential applications of the model, should be clear and not too complex</a:t>
            </a:r>
            <a:endParaRPr lang="da-DK" sz="2400" dirty="0">
              <a:solidFill>
                <a:srgbClr val="E4714E"/>
              </a:solidFill>
              <a:latin typeface="Futura Bk BT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91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7CCF5A46-C863-4BBA-A63D-926702E35741}"/>
              </a:ext>
            </a:extLst>
          </p:cNvPr>
          <p:cNvSpPr/>
          <p:nvPr/>
        </p:nvSpPr>
        <p:spPr>
          <a:xfrm>
            <a:off x="2280959" y="269505"/>
            <a:ext cx="4582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3200" dirty="0">
                <a:latin typeface="Futura Bk BT" panose="020B0502020204020303" pitchFamily="34" charset="0"/>
              </a:rPr>
              <a:t>First case study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4F6B9552-89F5-44B9-95EB-6EA0CBF04657}"/>
              </a:ext>
            </a:extLst>
          </p:cNvPr>
          <p:cNvSpPr txBox="1"/>
          <p:nvPr/>
        </p:nvSpPr>
        <p:spPr>
          <a:xfrm>
            <a:off x="820920" y="1490008"/>
            <a:ext cx="75021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6389A7"/>
                </a:solidFill>
                <a:latin typeface="Futura Bk BT" panose="020B0502020204020303" pitchFamily="34" charset="0"/>
                <a:ea typeface="Meiryo" panose="020B0604030504040204" pitchFamily="34" charset="-128"/>
              </a:rPr>
              <a:t>Demonstrate that the model can be used to: </a:t>
            </a:r>
          </a:p>
          <a:p>
            <a:pPr algn="ctr"/>
            <a:r>
              <a:rPr lang="en-US" sz="2400" dirty="0">
                <a:solidFill>
                  <a:srgbClr val="6389A7"/>
                </a:solidFill>
                <a:latin typeface="Futura Bk BT" panose="020B0502020204020303" pitchFamily="34" charset="0"/>
                <a:ea typeface="Meiryo" panose="020B0604030504040204" pitchFamily="34" charset="-128"/>
              </a:rPr>
              <a:t>1) gain a mechanistic understanding of the emergence of individual trait variation, and </a:t>
            </a:r>
          </a:p>
          <a:p>
            <a:pPr algn="ctr"/>
            <a:r>
              <a:rPr lang="en-US" sz="2400" dirty="0">
                <a:solidFill>
                  <a:srgbClr val="6389A7"/>
                </a:solidFill>
                <a:latin typeface="Futura Bk BT" panose="020B0502020204020303" pitchFamily="34" charset="0"/>
                <a:ea typeface="Meiryo" panose="020B0604030504040204" pitchFamily="34" charset="-128"/>
              </a:rPr>
              <a:t>2) predict the impacts of environmental change on population dynamics and persistence</a:t>
            </a:r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78017114-B9F8-415D-93BB-597AB6C5CC1A}"/>
              </a:ext>
            </a:extLst>
          </p:cNvPr>
          <p:cNvSpPr txBox="1"/>
          <p:nvPr/>
        </p:nvSpPr>
        <p:spPr>
          <a:xfrm>
            <a:off x="94394" y="3840443"/>
            <a:ext cx="8955206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Bk BT" panose="020B0502020204020303" pitchFamily="34" charset="0"/>
                <a:ea typeface="Meiryo" panose="020B0604030504040204" pitchFamily="34" charset="-128"/>
              </a:rPr>
              <a:t>Inputs to vary: </a:t>
            </a:r>
          </a:p>
          <a:p>
            <a:pPr algn="ctr"/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Bk BT" panose="020B0502020204020303" pitchFamily="34" charset="0"/>
                <a:ea typeface="Meiryo" panose="020B0604030504040204" pitchFamily="34" charset="-128"/>
              </a:rPr>
              <a:t>Maximum resources cells can contain, regrowth rates, temporal dynamics</a:t>
            </a:r>
          </a:p>
          <a:p>
            <a:pPr algn="ctr"/>
            <a:endParaRPr lang="en-US" sz="1900" dirty="0">
              <a:solidFill>
                <a:schemeClr val="tx1">
                  <a:lumMod val="50000"/>
                  <a:lumOff val="50000"/>
                </a:schemeClr>
              </a:solidFill>
              <a:latin typeface="Futura Bk BT" panose="020B0502020204020303" pitchFamily="34" charset="0"/>
              <a:ea typeface="Meiryo" panose="020B0604030504040204" pitchFamily="34" charset="-128"/>
            </a:endParaRPr>
          </a:p>
          <a:p>
            <a:pPr algn="ctr"/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Bk BT" panose="020B0502020204020303" pitchFamily="34" charset="0"/>
                <a:ea typeface="Meiryo" panose="020B0604030504040204" pitchFamily="34" charset="-128"/>
              </a:rPr>
              <a:t>Outputs to observe: </a:t>
            </a:r>
          </a:p>
          <a:p>
            <a:pPr algn="ctr"/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Bk BT" panose="020B0502020204020303" pitchFamily="34" charset="0"/>
                <a:ea typeface="Meiryo" panose="020B0604030504040204" pitchFamily="34" charset="-128"/>
              </a:rPr>
              <a:t>1) Individual trait variation in e.g., interbirth interval, body size, body fat, offspring mass at birth, offspring mass at weaning, litter size at weaning, lifetime reproductive success, activity patterns?</a:t>
            </a:r>
          </a:p>
          <a:p>
            <a:pPr algn="ctr"/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Bk BT" panose="020B0502020204020303" pitchFamily="34" charset="0"/>
                <a:ea typeface="Meiryo" panose="020B0604030504040204" pitchFamily="34" charset="-128"/>
              </a:rPr>
              <a:t>2) Population growth rates, stability, and persistence</a:t>
            </a:r>
          </a:p>
          <a:p>
            <a:pPr algn="ctr"/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Bk BT" panose="020B0502020204020303" pitchFamily="34" charset="0"/>
                <a:ea typeface="Meiryo" panose="020B060403050404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864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7CCF5A46-C863-4BBA-A63D-926702E35741}"/>
              </a:ext>
            </a:extLst>
          </p:cNvPr>
          <p:cNvSpPr/>
          <p:nvPr/>
        </p:nvSpPr>
        <p:spPr>
          <a:xfrm>
            <a:off x="2280959" y="269505"/>
            <a:ext cx="4582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3200" dirty="0">
                <a:latin typeface="Futura Bk BT" panose="020B0502020204020303" pitchFamily="34" charset="0"/>
              </a:rPr>
              <a:t>First case study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15BB84A-1CA2-4864-A327-B92D9912E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3"/>
          <a:stretch/>
        </p:blipFill>
        <p:spPr>
          <a:xfrm>
            <a:off x="1507250" y="1396721"/>
            <a:ext cx="6129495" cy="317360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8F6EDF8-BC50-4478-BA4F-8FF2D7EE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41297"/>
            <a:ext cx="4401178" cy="1834769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5884256-2FA0-41B6-A279-12390293A4F9}"/>
              </a:ext>
            </a:extLst>
          </p:cNvPr>
          <p:cNvSpPr/>
          <p:nvPr/>
        </p:nvSpPr>
        <p:spPr>
          <a:xfrm>
            <a:off x="3799935" y="4527995"/>
            <a:ext cx="45820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2400" dirty="0">
                <a:latin typeface="Futura Bk BT" panose="020B0502020204020303" pitchFamily="34" charset="0"/>
              </a:rPr>
              <a:t>NDVI – ”current”</a:t>
            </a:r>
          </a:p>
        </p:txBody>
      </p:sp>
    </p:spTree>
    <p:extLst>
      <p:ext uri="{BB962C8B-B14F-4D97-AF65-F5344CB8AC3E}">
        <p14:creationId xmlns:p14="http://schemas.microsoft.com/office/powerpoint/2010/main" val="333450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7CCF5A46-C863-4BBA-A63D-926702E35741}"/>
              </a:ext>
            </a:extLst>
          </p:cNvPr>
          <p:cNvSpPr/>
          <p:nvPr/>
        </p:nvSpPr>
        <p:spPr>
          <a:xfrm>
            <a:off x="2280959" y="269505"/>
            <a:ext cx="4582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3200" dirty="0">
                <a:latin typeface="Futura Bk BT" panose="020B0502020204020303" pitchFamily="34" charset="0"/>
              </a:rPr>
              <a:t>First case study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1795817-9260-46CE-AC6B-32533259A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48" y="1415156"/>
            <a:ext cx="4855221" cy="299405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33367C6-4E7D-4B7E-9163-0B8E5D55C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305" y="4829411"/>
            <a:ext cx="3997465" cy="161840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5601757-A47D-4B1D-A6CA-7B0DE2B07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70086"/>
            <a:ext cx="4257059" cy="18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7CCF5A46-C863-4BBA-A63D-926702E35741}"/>
              </a:ext>
            </a:extLst>
          </p:cNvPr>
          <p:cNvSpPr/>
          <p:nvPr/>
        </p:nvSpPr>
        <p:spPr>
          <a:xfrm>
            <a:off x="2280959" y="269505"/>
            <a:ext cx="4582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3200" dirty="0">
                <a:latin typeface="Futura Bk BT" panose="020B0502020204020303" pitchFamily="34" charset="0"/>
              </a:rPr>
              <a:t>First case study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F8A815E-6B46-406D-8770-82CE7B9CA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073" y="1147131"/>
            <a:ext cx="8453853" cy="357774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F98117B-B8C1-4A13-87E1-7FDCE6CDF47E}"/>
              </a:ext>
            </a:extLst>
          </p:cNvPr>
          <p:cNvCxnSpPr>
            <a:cxnSpLocks/>
          </p:cNvCxnSpPr>
          <p:nvPr/>
        </p:nvCxnSpPr>
        <p:spPr>
          <a:xfrm>
            <a:off x="942109" y="2343722"/>
            <a:ext cx="3509819" cy="0"/>
          </a:xfrm>
          <a:prstGeom prst="line">
            <a:avLst/>
          </a:prstGeom>
          <a:ln w="57150">
            <a:solidFill>
              <a:srgbClr val="638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F1CD32C-2CA3-4180-8780-56757C04327E}"/>
              </a:ext>
            </a:extLst>
          </p:cNvPr>
          <p:cNvCxnSpPr>
            <a:cxnSpLocks/>
          </p:cNvCxnSpPr>
          <p:nvPr/>
        </p:nvCxnSpPr>
        <p:spPr>
          <a:xfrm>
            <a:off x="942108" y="1877286"/>
            <a:ext cx="3509819" cy="0"/>
          </a:xfrm>
          <a:prstGeom prst="line">
            <a:avLst/>
          </a:prstGeom>
          <a:ln w="57150">
            <a:solidFill>
              <a:srgbClr val="E47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091652E-1E37-466B-9676-BFFC4072C47A}"/>
              </a:ext>
            </a:extLst>
          </p:cNvPr>
          <p:cNvCxnSpPr>
            <a:cxnSpLocks/>
          </p:cNvCxnSpPr>
          <p:nvPr/>
        </p:nvCxnSpPr>
        <p:spPr>
          <a:xfrm>
            <a:off x="942107" y="2810158"/>
            <a:ext cx="3509819" cy="0"/>
          </a:xfrm>
          <a:prstGeom prst="line">
            <a:avLst/>
          </a:prstGeom>
          <a:ln w="57150">
            <a:solidFill>
              <a:srgbClr val="E4AA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>
            <a:extLst>
              <a:ext uri="{FF2B5EF4-FFF2-40B4-BE49-F238E27FC236}">
                <a16:creationId xmlns:a16="http://schemas.microsoft.com/office/drawing/2014/main" id="{4F355CDA-5B2A-41DB-B86C-9B0377EF4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789" y="1900854"/>
            <a:ext cx="3533137" cy="88385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6F9DEBEB-4FC3-4109-A0B0-2A8951FFC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2105" y="1480988"/>
            <a:ext cx="3475004" cy="171160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1289B8D-40FC-4121-9BA5-1AF3869C45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27495" y="5024449"/>
            <a:ext cx="2830910" cy="1689057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E656B7D3-C147-4556-9859-2B391DBAF0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97882" y="5111705"/>
            <a:ext cx="1545045" cy="1345060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DFE9396-7B76-4545-A5D8-904FB2087A13}"/>
              </a:ext>
            </a:extLst>
          </p:cNvPr>
          <p:cNvCxnSpPr/>
          <p:nvPr/>
        </p:nvCxnSpPr>
        <p:spPr>
          <a:xfrm>
            <a:off x="4451926" y="1877286"/>
            <a:ext cx="0" cy="3054932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39A94184-4FEE-47A7-94CD-350FC933A838}"/>
              </a:ext>
            </a:extLst>
          </p:cNvPr>
          <p:cNvSpPr/>
          <p:nvPr/>
        </p:nvSpPr>
        <p:spPr>
          <a:xfrm>
            <a:off x="4451927" y="2346036"/>
            <a:ext cx="4221018" cy="1893454"/>
          </a:xfrm>
          <a:custGeom>
            <a:avLst/>
            <a:gdLst>
              <a:gd name="connsiteX0" fmla="*/ 0 w 4221018"/>
              <a:gd name="connsiteY0" fmla="*/ 0 h 1893454"/>
              <a:gd name="connsiteX1" fmla="*/ 157018 w 4221018"/>
              <a:gd name="connsiteY1" fmla="*/ 0 h 1893454"/>
              <a:gd name="connsiteX2" fmla="*/ 157018 w 4221018"/>
              <a:gd name="connsiteY2" fmla="*/ 1893454 h 1893454"/>
              <a:gd name="connsiteX3" fmla="*/ 471055 w 4221018"/>
              <a:gd name="connsiteY3" fmla="*/ 1893454 h 1893454"/>
              <a:gd name="connsiteX4" fmla="*/ 471055 w 4221018"/>
              <a:gd name="connsiteY4" fmla="*/ 9236 h 1893454"/>
              <a:gd name="connsiteX5" fmla="*/ 4221018 w 4221018"/>
              <a:gd name="connsiteY5" fmla="*/ 9236 h 189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1018" h="1893454">
                <a:moveTo>
                  <a:pt x="0" y="0"/>
                </a:moveTo>
                <a:lnTo>
                  <a:pt x="157018" y="0"/>
                </a:lnTo>
                <a:lnTo>
                  <a:pt x="157018" y="1893454"/>
                </a:lnTo>
                <a:lnTo>
                  <a:pt x="471055" y="1893454"/>
                </a:lnTo>
                <a:lnTo>
                  <a:pt x="471055" y="9236"/>
                </a:lnTo>
                <a:lnTo>
                  <a:pt x="4221018" y="9236"/>
                </a:lnTo>
              </a:path>
            </a:pathLst>
          </a:custGeom>
          <a:noFill/>
          <a:ln w="57150">
            <a:solidFill>
              <a:srgbClr val="6389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72E68965-7528-4AB1-8EDD-90514A530AE9}"/>
              </a:ext>
            </a:extLst>
          </p:cNvPr>
          <p:cNvSpPr/>
          <p:nvPr/>
        </p:nvSpPr>
        <p:spPr>
          <a:xfrm>
            <a:off x="4433455" y="2336800"/>
            <a:ext cx="4202545" cy="1902691"/>
          </a:xfrm>
          <a:custGeom>
            <a:avLst/>
            <a:gdLst>
              <a:gd name="connsiteX0" fmla="*/ 0 w 4202545"/>
              <a:gd name="connsiteY0" fmla="*/ 0 h 1902691"/>
              <a:gd name="connsiteX1" fmla="*/ 175490 w 4202545"/>
              <a:gd name="connsiteY1" fmla="*/ 0 h 1902691"/>
              <a:gd name="connsiteX2" fmla="*/ 175490 w 4202545"/>
              <a:gd name="connsiteY2" fmla="*/ 1902691 h 1902691"/>
              <a:gd name="connsiteX3" fmla="*/ 1191490 w 4202545"/>
              <a:gd name="connsiteY3" fmla="*/ 1902691 h 1902691"/>
              <a:gd name="connsiteX4" fmla="*/ 1191490 w 4202545"/>
              <a:gd name="connsiteY4" fmla="*/ 27709 h 1902691"/>
              <a:gd name="connsiteX5" fmla="*/ 4202545 w 4202545"/>
              <a:gd name="connsiteY5" fmla="*/ 27709 h 1902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2545" h="1902691">
                <a:moveTo>
                  <a:pt x="0" y="0"/>
                </a:moveTo>
                <a:lnTo>
                  <a:pt x="175490" y="0"/>
                </a:lnTo>
                <a:lnTo>
                  <a:pt x="175490" y="1902691"/>
                </a:lnTo>
                <a:lnTo>
                  <a:pt x="1191490" y="1902691"/>
                </a:lnTo>
                <a:lnTo>
                  <a:pt x="1191490" y="27709"/>
                </a:lnTo>
                <a:lnTo>
                  <a:pt x="4202545" y="27709"/>
                </a:lnTo>
              </a:path>
            </a:pathLst>
          </a:custGeom>
          <a:noFill/>
          <a:ln w="57150">
            <a:solidFill>
              <a:srgbClr val="6389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56CB8FC8-FCC2-462C-BF1C-C5D516E385D6}"/>
              </a:ext>
            </a:extLst>
          </p:cNvPr>
          <p:cNvCxnSpPr>
            <a:cxnSpLocks/>
            <a:stCxn id="34" idx="0"/>
          </p:cNvCxnSpPr>
          <p:nvPr/>
        </p:nvCxnSpPr>
        <p:spPr>
          <a:xfrm>
            <a:off x="4433455" y="2336800"/>
            <a:ext cx="4239490" cy="1902690"/>
          </a:xfrm>
          <a:prstGeom prst="line">
            <a:avLst/>
          </a:prstGeom>
          <a:ln w="57150">
            <a:solidFill>
              <a:srgbClr val="638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0908842-0D54-4189-A561-D7A1083EB546}"/>
              </a:ext>
            </a:extLst>
          </p:cNvPr>
          <p:cNvCxnSpPr>
            <a:cxnSpLocks/>
          </p:cNvCxnSpPr>
          <p:nvPr/>
        </p:nvCxnSpPr>
        <p:spPr>
          <a:xfrm flipH="1">
            <a:off x="6835074" y="4239490"/>
            <a:ext cx="1794805" cy="69272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885C94A1-DD1C-440B-8046-6214A835CC05}"/>
              </a:ext>
            </a:extLst>
          </p:cNvPr>
          <p:cNvSpPr/>
          <p:nvPr/>
        </p:nvSpPr>
        <p:spPr>
          <a:xfrm>
            <a:off x="5432373" y="5105993"/>
            <a:ext cx="2805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666666"/>
                </a:solidFill>
                <a:latin typeface="Futura Bk BT" panose="020B0502020204020303" pitchFamily="34" charset="0"/>
              </a:rPr>
              <a:t> population growth rates, stability, and persistence</a:t>
            </a:r>
            <a:endParaRPr lang="en-US" sz="2000" dirty="0">
              <a:latin typeface="Futura Bk BT" panose="020B0502020204020303" pitchFamily="34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55847BC-2103-41C5-9D8F-F4304EB42321}"/>
              </a:ext>
            </a:extLst>
          </p:cNvPr>
          <p:cNvGrpSpPr/>
          <p:nvPr/>
        </p:nvGrpSpPr>
        <p:grpSpPr>
          <a:xfrm>
            <a:off x="0" y="854280"/>
            <a:ext cx="740412" cy="4251713"/>
            <a:chOff x="0" y="854280"/>
            <a:chExt cx="740412" cy="425171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9131189-D648-4F8A-B18F-75E34841ACAC}"/>
                </a:ext>
              </a:extLst>
            </p:cNvPr>
            <p:cNvSpPr/>
            <p:nvPr/>
          </p:nvSpPr>
          <p:spPr>
            <a:xfrm>
              <a:off x="0" y="854280"/>
              <a:ext cx="740412" cy="42517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0E0BE1B9-FA4E-4B8D-9758-F852B7739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0095" y="1045171"/>
              <a:ext cx="341919" cy="367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775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  <p:bldP spid="34" grpId="1" animBg="1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7CCF5A46-C863-4BBA-A63D-926702E35741}"/>
              </a:ext>
            </a:extLst>
          </p:cNvPr>
          <p:cNvSpPr/>
          <p:nvPr/>
        </p:nvSpPr>
        <p:spPr>
          <a:xfrm>
            <a:off x="2280959" y="269505"/>
            <a:ext cx="4582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3200" dirty="0">
                <a:latin typeface="Futura Bk BT" panose="020B0502020204020303" pitchFamily="34" charset="0"/>
              </a:rPr>
              <a:t>First case study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5884256-2FA0-41B6-A279-12390293A4F9}"/>
              </a:ext>
            </a:extLst>
          </p:cNvPr>
          <p:cNvSpPr/>
          <p:nvPr/>
        </p:nvSpPr>
        <p:spPr>
          <a:xfrm>
            <a:off x="2280958" y="1342581"/>
            <a:ext cx="4582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3200" dirty="0">
                <a:latin typeface="Futura Bk BT" panose="020B0502020204020303" pitchFamily="34" charset="0"/>
              </a:rPr>
              <a:t>NDVI – future?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D0BD6B-CBC1-4672-BB28-70D8E0A5E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6111240"/>
            <a:ext cx="9144000" cy="74676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525AB9-BCDA-4D6F-8E9A-CB762854E0BE}"/>
              </a:ext>
            </a:extLst>
          </p:cNvPr>
          <p:cNvSpPr/>
          <p:nvPr/>
        </p:nvSpPr>
        <p:spPr>
          <a:xfrm>
            <a:off x="361737" y="2160664"/>
            <a:ext cx="84205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Futura Bk BT" panose="020B0502020204020303" pitchFamily="34" charset="0"/>
              </a:rPr>
              <a:t>Historic biomass values (2000–2016) were obtained for</a:t>
            </a:r>
          </a:p>
          <a:p>
            <a:pPr algn="ctr"/>
            <a:r>
              <a:rPr lang="en-US" dirty="0">
                <a:latin typeface="Futura Bk BT" panose="020B0502020204020303" pitchFamily="34" charset="0"/>
              </a:rPr>
              <a:t>the area available to elephants…. Biomass was estimated using NDVI from the Terra-MODIS (</a:t>
            </a:r>
            <a:r>
              <a:rPr lang="en-US" dirty="0" err="1">
                <a:latin typeface="Futura Bk BT" panose="020B0502020204020303" pitchFamily="34" charset="0"/>
              </a:rPr>
              <a:t>Didan</a:t>
            </a:r>
            <a:r>
              <a:rPr lang="en-US" dirty="0">
                <a:latin typeface="Futura Bk BT" panose="020B0502020204020303" pitchFamily="34" charset="0"/>
              </a:rPr>
              <a:t>, 2015) mission. For each SPI class (very wet, wet, normal, dry, and drought), we calculated a median biomass value per month for each area available to elephants. These values were used to construct monthly biomass time series for the projected period (2007–2099)….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9FD4A6-789F-4012-91E4-B0C0939A7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559" y="4075725"/>
            <a:ext cx="5204439" cy="203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7CCF5A46-C863-4BBA-A63D-926702E35741}"/>
              </a:ext>
            </a:extLst>
          </p:cNvPr>
          <p:cNvSpPr/>
          <p:nvPr/>
        </p:nvSpPr>
        <p:spPr>
          <a:xfrm>
            <a:off x="2280959" y="269505"/>
            <a:ext cx="4582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3200" dirty="0">
                <a:latin typeface="Futura Bk BT" panose="020B0502020204020303" pitchFamily="34" charset="0"/>
              </a:rPr>
              <a:t>First case study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F8A815E-6B46-406D-8770-82CE7B9CA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073" y="1147131"/>
            <a:ext cx="8453853" cy="357774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F98117B-B8C1-4A13-87E1-7FDCE6CDF47E}"/>
              </a:ext>
            </a:extLst>
          </p:cNvPr>
          <p:cNvCxnSpPr>
            <a:cxnSpLocks/>
          </p:cNvCxnSpPr>
          <p:nvPr/>
        </p:nvCxnSpPr>
        <p:spPr>
          <a:xfrm>
            <a:off x="942109" y="2343722"/>
            <a:ext cx="3509819" cy="0"/>
          </a:xfrm>
          <a:prstGeom prst="line">
            <a:avLst/>
          </a:prstGeom>
          <a:ln w="57150">
            <a:solidFill>
              <a:srgbClr val="638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F1CD32C-2CA3-4180-8780-56757C04327E}"/>
              </a:ext>
            </a:extLst>
          </p:cNvPr>
          <p:cNvCxnSpPr>
            <a:cxnSpLocks/>
          </p:cNvCxnSpPr>
          <p:nvPr/>
        </p:nvCxnSpPr>
        <p:spPr>
          <a:xfrm>
            <a:off x="942108" y="1877286"/>
            <a:ext cx="3509819" cy="0"/>
          </a:xfrm>
          <a:prstGeom prst="line">
            <a:avLst/>
          </a:prstGeom>
          <a:ln w="57150">
            <a:solidFill>
              <a:srgbClr val="E47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091652E-1E37-466B-9676-BFFC4072C47A}"/>
              </a:ext>
            </a:extLst>
          </p:cNvPr>
          <p:cNvCxnSpPr>
            <a:cxnSpLocks/>
          </p:cNvCxnSpPr>
          <p:nvPr/>
        </p:nvCxnSpPr>
        <p:spPr>
          <a:xfrm>
            <a:off x="942107" y="2810158"/>
            <a:ext cx="3509819" cy="0"/>
          </a:xfrm>
          <a:prstGeom prst="line">
            <a:avLst/>
          </a:prstGeom>
          <a:ln w="57150">
            <a:solidFill>
              <a:srgbClr val="E4AA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>
            <a:extLst>
              <a:ext uri="{FF2B5EF4-FFF2-40B4-BE49-F238E27FC236}">
                <a16:creationId xmlns:a16="http://schemas.microsoft.com/office/drawing/2014/main" id="{4F355CDA-5B2A-41DB-B86C-9B0377EF4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789" y="1900854"/>
            <a:ext cx="3533137" cy="88385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6F9DEBEB-4FC3-4109-A0B0-2A8951FFC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2105" y="1480988"/>
            <a:ext cx="3475004" cy="171160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1289B8D-40FC-4121-9BA5-1AF3869C45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27495" y="5024449"/>
            <a:ext cx="2830910" cy="1689057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E656B7D3-C147-4556-9859-2B391DBAF0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97882" y="5111705"/>
            <a:ext cx="1545045" cy="1345060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DFE9396-7B76-4545-A5D8-904FB2087A13}"/>
              </a:ext>
            </a:extLst>
          </p:cNvPr>
          <p:cNvCxnSpPr/>
          <p:nvPr/>
        </p:nvCxnSpPr>
        <p:spPr>
          <a:xfrm>
            <a:off x="4451926" y="1877286"/>
            <a:ext cx="0" cy="3054932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39A94184-4FEE-47A7-94CD-350FC933A838}"/>
              </a:ext>
            </a:extLst>
          </p:cNvPr>
          <p:cNvSpPr/>
          <p:nvPr/>
        </p:nvSpPr>
        <p:spPr>
          <a:xfrm>
            <a:off x="4451927" y="2346036"/>
            <a:ext cx="4221018" cy="1893454"/>
          </a:xfrm>
          <a:custGeom>
            <a:avLst/>
            <a:gdLst>
              <a:gd name="connsiteX0" fmla="*/ 0 w 4221018"/>
              <a:gd name="connsiteY0" fmla="*/ 0 h 1893454"/>
              <a:gd name="connsiteX1" fmla="*/ 157018 w 4221018"/>
              <a:gd name="connsiteY1" fmla="*/ 0 h 1893454"/>
              <a:gd name="connsiteX2" fmla="*/ 157018 w 4221018"/>
              <a:gd name="connsiteY2" fmla="*/ 1893454 h 1893454"/>
              <a:gd name="connsiteX3" fmla="*/ 471055 w 4221018"/>
              <a:gd name="connsiteY3" fmla="*/ 1893454 h 1893454"/>
              <a:gd name="connsiteX4" fmla="*/ 471055 w 4221018"/>
              <a:gd name="connsiteY4" fmla="*/ 9236 h 1893454"/>
              <a:gd name="connsiteX5" fmla="*/ 4221018 w 4221018"/>
              <a:gd name="connsiteY5" fmla="*/ 9236 h 189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1018" h="1893454">
                <a:moveTo>
                  <a:pt x="0" y="0"/>
                </a:moveTo>
                <a:lnTo>
                  <a:pt x="157018" y="0"/>
                </a:lnTo>
                <a:lnTo>
                  <a:pt x="157018" y="1893454"/>
                </a:lnTo>
                <a:lnTo>
                  <a:pt x="471055" y="1893454"/>
                </a:lnTo>
                <a:lnTo>
                  <a:pt x="471055" y="9236"/>
                </a:lnTo>
                <a:lnTo>
                  <a:pt x="4221018" y="9236"/>
                </a:lnTo>
              </a:path>
            </a:pathLst>
          </a:custGeom>
          <a:noFill/>
          <a:ln w="57150">
            <a:solidFill>
              <a:srgbClr val="6389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72E68965-7528-4AB1-8EDD-90514A530AE9}"/>
              </a:ext>
            </a:extLst>
          </p:cNvPr>
          <p:cNvSpPr/>
          <p:nvPr/>
        </p:nvSpPr>
        <p:spPr>
          <a:xfrm>
            <a:off x="4433455" y="2336800"/>
            <a:ext cx="4202545" cy="1902691"/>
          </a:xfrm>
          <a:custGeom>
            <a:avLst/>
            <a:gdLst>
              <a:gd name="connsiteX0" fmla="*/ 0 w 4202545"/>
              <a:gd name="connsiteY0" fmla="*/ 0 h 1902691"/>
              <a:gd name="connsiteX1" fmla="*/ 175490 w 4202545"/>
              <a:gd name="connsiteY1" fmla="*/ 0 h 1902691"/>
              <a:gd name="connsiteX2" fmla="*/ 175490 w 4202545"/>
              <a:gd name="connsiteY2" fmla="*/ 1902691 h 1902691"/>
              <a:gd name="connsiteX3" fmla="*/ 1191490 w 4202545"/>
              <a:gd name="connsiteY3" fmla="*/ 1902691 h 1902691"/>
              <a:gd name="connsiteX4" fmla="*/ 1191490 w 4202545"/>
              <a:gd name="connsiteY4" fmla="*/ 27709 h 1902691"/>
              <a:gd name="connsiteX5" fmla="*/ 4202545 w 4202545"/>
              <a:gd name="connsiteY5" fmla="*/ 27709 h 1902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2545" h="1902691">
                <a:moveTo>
                  <a:pt x="0" y="0"/>
                </a:moveTo>
                <a:lnTo>
                  <a:pt x="175490" y="0"/>
                </a:lnTo>
                <a:lnTo>
                  <a:pt x="175490" y="1902691"/>
                </a:lnTo>
                <a:lnTo>
                  <a:pt x="1191490" y="1902691"/>
                </a:lnTo>
                <a:lnTo>
                  <a:pt x="1191490" y="27709"/>
                </a:lnTo>
                <a:lnTo>
                  <a:pt x="4202545" y="27709"/>
                </a:lnTo>
              </a:path>
            </a:pathLst>
          </a:custGeom>
          <a:noFill/>
          <a:ln w="57150">
            <a:solidFill>
              <a:srgbClr val="6389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0908842-0D54-4189-A561-D7A1083EB546}"/>
              </a:ext>
            </a:extLst>
          </p:cNvPr>
          <p:cNvCxnSpPr>
            <a:cxnSpLocks/>
          </p:cNvCxnSpPr>
          <p:nvPr/>
        </p:nvCxnSpPr>
        <p:spPr>
          <a:xfrm flipH="1">
            <a:off x="6835074" y="4239490"/>
            <a:ext cx="1794805" cy="69272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885C94A1-DD1C-440B-8046-6214A835CC05}"/>
              </a:ext>
            </a:extLst>
          </p:cNvPr>
          <p:cNvSpPr/>
          <p:nvPr/>
        </p:nvSpPr>
        <p:spPr>
          <a:xfrm>
            <a:off x="5432373" y="5105993"/>
            <a:ext cx="2805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666666"/>
                </a:solidFill>
                <a:latin typeface="Futura Bk BT" panose="020B0502020204020303" pitchFamily="34" charset="0"/>
              </a:rPr>
              <a:t> population growth rates, stability, and persistence</a:t>
            </a:r>
            <a:endParaRPr lang="en-US" sz="2000" dirty="0">
              <a:latin typeface="Futura Bk BT" panose="020B0502020204020303" pitchFamily="34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55847BC-2103-41C5-9D8F-F4304EB42321}"/>
              </a:ext>
            </a:extLst>
          </p:cNvPr>
          <p:cNvGrpSpPr/>
          <p:nvPr/>
        </p:nvGrpSpPr>
        <p:grpSpPr>
          <a:xfrm>
            <a:off x="0" y="854280"/>
            <a:ext cx="740412" cy="4251713"/>
            <a:chOff x="0" y="854280"/>
            <a:chExt cx="740412" cy="425171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9131189-D648-4F8A-B18F-75E34841ACAC}"/>
                </a:ext>
              </a:extLst>
            </p:cNvPr>
            <p:cNvSpPr/>
            <p:nvPr/>
          </p:nvSpPr>
          <p:spPr>
            <a:xfrm>
              <a:off x="0" y="854280"/>
              <a:ext cx="740412" cy="42517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0E0BE1B9-FA4E-4B8D-9758-F852B7739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0095" y="1045171"/>
              <a:ext cx="341919" cy="3679700"/>
            </a:xfrm>
            <a:prstGeom prst="rect">
              <a:avLst/>
            </a:prstGeom>
          </p:spPr>
        </p:pic>
      </p:grpSp>
      <p:sp>
        <p:nvSpPr>
          <p:cNvPr id="20" name="Rechteck 19">
            <a:extLst>
              <a:ext uri="{FF2B5EF4-FFF2-40B4-BE49-F238E27FC236}">
                <a16:creationId xmlns:a16="http://schemas.microsoft.com/office/drawing/2014/main" id="{7E81EDD7-FCC8-41F0-9993-7ABCB1870725}"/>
              </a:ext>
            </a:extLst>
          </p:cNvPr>
          <p:cNvSpPr/>
          <p:nvPr/>
        </p:nvSpPr>
        <p:spPr>
          <a:xfrm>
            <a:off x="4470404" y="1045313"/>
            <a:ext cx="45820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3200" dirty="0">
                <a:latin typeface="Futura Bk BT" panose="020B0502020204020303" pitchFamily="34" charset="0"/>
              </a:rPr>
              <a:t>Focus on extreme events?</a:t>
            </a:r>
          </a:p>
        </p:txBody>
      </p:sp>
    </p:spTree>
    <p:extLst>
      <p:ext uri="{BB962C8B-B14F-4D97-AF65-F5344CB8AC3E}">
        <p14:creationId xmlns:p14="http://schemas.microsoft.com/office/powerpoint/2010/main" val="12599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  <p:bldP spid="34" grpId="1" animBg="1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66479</TotalTime>
  <Words>336</Words>
  <Application>Microsoft Office PowerPoint</Application>
  <PresentationFormat>Bildschirmpräsentation (4:3)</PresentationFormat>
  <Paragraphs>36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Meiryo</vt:lpstr>
      <vt:lpstr>Arial</vt:lpstr>
      <vt:lpstr>Calibri</vt:lpstr>
      <vt:lpstr>Calibri Light</vt:lpstr>
      <vt:lpstr>Futura Bk BT</vt:lpstr>
      <vt:lpstr>Office Theme</vt:lpstr>
      <vt:lpstr>Advancing Energetic Modelling in Wildlife Populations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animals balance their individual energetic needs (to stay warm, move, reproduce, survive) to maximize survival and reproduction in changing environments?</dc:title>
  <dc:creator>Cara Gallagher</dc:creator>
  <cp:lastModifiedBy>cara</cp:lastModifiedBy>
  <cp:revision>715</cp:revision>
  <dcterms:created xsi:type="dcterms:W3CDTF">2021-09-08T12:32:04Z</dcterms:created>
  <dcterms:modified xsi:type="dcterms:W3CDTF">2023-07-20T08:21:54Z</dcterms:modified>
</cp:coreProperties>
</file>