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6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2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2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6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3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0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7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2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7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6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53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5DD726-55C5-2A2A-C82B-296975A3B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 fontScale="90000"/>
          </a:bodyPr>
          <a:lstStyle/>
          <a:p>
            <a:r>
              <a:rPr lang="en-US" dirty="0"/>
              <a:t>Super Soaker Prototype:  A Preliminary Analysis for Keep It Dry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74744-211A-BB9D-5CCC-1B9174BDD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4785543"/>
            <a:ext cx="4857857" cy="1005657"/>
          </a:xfrm>
        </p:spPr>
        <p:txBody>
          <a:bodyPr>
            <a:normAutofit/>
          </a:bodyPr>
          <a:lstStyle/>
          <a:p>
            <a:r>
              <a:rPr lang="en-US" dirty="0"/>
              <a:t>Cara Arena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760B833-EC22-7166-4614-16A0CCDA75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917"/>
          <a:stretch>
            <a:fillRect/>
          </a:stretch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DEF46-4F69-B274-DB85-2E02807F6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70391-8B68-A2F7-DFAE-7B7A0909B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858199"/>
            <a:ext cx="10691265" cy="3739896"/>
          </a:xfrm>
        </p:spPr>
        <p:txBody>
          <a:bodyPr>
            <a:normAutofit/>
          </a:bodyPr>
          <a:lstStyle/>
          <a:p>
            <a:r>
              <a:rPr lang="en-US" dirty="0"/>
              <a:t>Super Soaker: A product used in factories to absorb spills and leaks.</a:t>
            </a:r>
          </a:p>
          <a:p>
            <a:r>
              <a:rPr lang="en-US" dirty="0"/>
              <a:t>Keep It Dry is testing different product prototypes.</a:t>
            </a:r>
          </a:p>
          <a:p>
            <a:r>
              <a:rPr lang="en-US" dirty="0"/>
              <a:t>Each product is used in a simulated real-world environment experiment, and absorbs a certain amount of fluid (loading) to see whether or not it fails.</a:t>
            </a:r>
          </a:p>
          <a:p>
            <a:r>
              <a:rPr lang="en-US" dirty="0"/>
              <a:t>26,570 prototypes</a:t>
            </a:r>
          </a:p>
          <a:p>
            <a:pPr lvl="1"/>
            <a:r>
              <a:rPr lang="en-US" dirty="0"/>
              <a:t>More data isn’t *always* better, but having this much data should help us develop a more robust predictive model.</a:t>
            </a:r>
          </a:p>
          <a:p>
            <a:r>
              <a:rPr lang="en-US" dirty="0"/>
              <a:t>17 measurement values for each individual product, representing various lab testing methods.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4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4B41-84C7-A816-9E6E-2839EF3A0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 dirty="0"/>
              <a:t>It’s handled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BAB3E-6FE4-3A11-21D5-EDB086851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958" y="1981340"/>
            <a:ext cx="4572000" cy="3740150"/>
          </a:xfrm>
        </p:spPr>
        <p:txBody>
          <a:bodyPr>
            <a:noAutofit/>
          </a:bodyPr>
          <a:lstStyle/>
          <a:p>
            <a:r>
              <a:rPr lang="en-US" dirty="0"/>
              <a:t>The missing data, that is:</a:t>
            </a:r>
          </a:p>
          <a:p>
            <a:pPr lvl="1"/>
            <a:r>
              <a:rPr lang="en-US" dirty="0"/>
              <a:t>There was missing data from all measurement variables, except for measurement 0, measurement 1, and measurement 2.</a:t>
            </a:r>
          </a:p>
          <a:p>
            <a:pPr lvl="1"/>
            <a:r>
              <a:rPr lang="en-US" dirty="0"/>
              <a:t>Given relatively large amounts of missing data for some of the measurement variables (upwards of 8%), imputation was used.</a:t>
            </a:r>
          </a:p>
          <a:p>
            <a:pPr lvl="2"/>
            <a:r>
              <a:rPr lang="en-US" dirty="0"/>
              <a:t>Missing values were replaced with estimated values.</a:t>
            </a:r>
          </a:p>
        </p:txBody>
      </p:sp>
      <p:pic>
        <p:nvPicPr>
          <p:cNvPr id="5" name="Picture 4" descr="A person in a white coat talking on a cell phone&#10;&#10;AI-generated content may be incorrect.">
            <a:extLst>
              <a:ext uri="{FF2B5EF4-FFF2-40B4-BE49-F238E27FC236}">
                <a16:creationId xmlns:a16="http://schemas.microsoft.com/office/drawing/2014/main" id="{E9FBBA8A-6567-F492-B82C-F7A8BBB66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429" y="2584590"/>
            <a:ext cx="45720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98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C739-9069-8E08-4A72-41E54BDB3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A876-A073-AEC7-1853-40641812B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97527"/>
            <a:ext cx="5493688" cy="3739896"/>
          </a:xfrm>
        </p:spPr>
        <p:txBody>
          <a:bodyPr/>
          <a:lstStyle/>
          <a:p>
            <a:r>
              <a:rPr lang="en-US" dirty="0"/>
              <a:t>Attributes 0 and 1, entered in a different format, were converted to numerical data.</a:t>
            </a:r>
          </a:p>
          <a:p>
            <a:r>
              <a:rPr lang="en-US" dirty="0"/>
              <a:t>The response variable (failure) was converted to a factor with two groups: yes (failed) or no (did not fail).</a:t>
            </a:r>
          </a:p>
          <a:p>
            <a:r>
              <a:rPr lang="en-US" dirty="0"/>
              <a:t>Measurement 17 was removed entirely; with values significantly higher than the other measurement values, it is assumed there were errors.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32B97D8-54EC-BA2C-1B73-53F1B7F96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24" y="2060226"/>
            <a:ext cx="5265876" cy="25757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7ADBF0-AF4F-21AA-B91F-725DEE73307C}"/>
              </a:ext>
            </a:extLst>
          </p:cNvPr>
          <p:cNvSpPr txBox="1"/>
          <p:nvPr/>
        </p:nvSpPr>
        <p:spPr>
          <a:xfrm>
            <a:off x="1248696" y="4432277"/>
            <a:ext cx="3500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Summary data of measurements 9-17; measurement 17 shows significantly higher values than the other measurements.</a:t>
            </a:r>
          </a:p>
        </p:txBody>
      </p:sp>
    </p:spTree>
    <p:extLst>
      <p:ext uri="{BB962C8B-B14F-4D97-AF65-F5344CB8AC3E}">
        <p14:creationId xmlns:p14="http://schemas.microsoft.com/office/powerpoint/2010/main" val="2913650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7D8F-C274-201B-D7A5-C9CAE77C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analysis</a:t>
            </a:r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8CDB96D-1527-6DCC-FB54-75963B5A1B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21238"/>
            <a:ext cx="4257368" cy="1940650"/>
          </a:xfrm>
          <a:ln>
            <a:solidFill>
              <a:schemeClr val="accent3"/>
            </a:solidFill>
          </a:ln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039B0F-163D-2443-29DD-433ADAB85B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Measures 5-9, and measure 12 appear to be strong predictors of failure.</a:t>
            </a:r>
          </a:p>
          <a:p>
            <a:r>
              <a:rPr lang="en-US" dirty="0"/>
              <a:t>Though there seems to be an even split between failing or not, there is a difference in median measurement values between failing and not failing.</a:t>
            </a:r>
          </a:p>
          <a:p>
            <a:r>
              <a:rPr lang="en-US" dirty="0"/>
              <a:t>Measurement 0 is also a variable of interest; though the median measurement values between failing and not failing are similar, it is the only measurement that is not evenly split between failing and not failing.</a:t>
            </a:r>
          </a:p>
        </p:txBody>
      </p:sp>
      <p:pic>
        <p:nvPicPr>
          <p:cNvPr id="12" name="Picture 11" descr="A blue squares on a black background&#10;&#10;AI-generated content may be incorrect.">
            <a:extLst>
              <a:ext uri="{FF2B5EF4-FFF2-40B4-BE49-F238E27FC236}">
                <a16:creationId xmlns:a16="http://schemas.microsoft.com/office/drawing/2014/main" id="{6A60DC1C-8E30-C48C-362A-087D756D2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467" y="1553321"/>
            <a:ext cx="4537134" cy="2068177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8936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F5FA-42F3-F178-44E0-8607C848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can’t sit with us</a:t>
            </a:r>
          </a:p>
        </p:txBody>
      </p:sp>
      <p:pic>
        <p:nvPicPr>
          <p:cNvPr id="27" name="Content Placeholder 26" descr="A black grid with blue squares&#10;&#10;AI-generated content may be incorrect.">
            <a:extLst>
              <a:ext uri="{FF2B5EF4-FFF2-40B4-BE49-F238E27FC236}">
                <a16:creationId xmlns:a16="http://schemas.microsoft.com/office/drawing/2014/main" id="{57824BDD-59B2-54F6-9C26-DCF45A7ADB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834" y="3737987"/>
            <a:ext cx="3604210" cy="1642919"/>
          </a:xfrm>
          <a:ln>
            <a:solidFill>
              <a:schemeClr val="accent3"/>
            </a:solidFill>
          </a:ln>
        </p:spPr>
      </p:pic>
      <p:pic>
        <p:nvPicPr>
          <p:cNvPr id="25" name="Content Placeholder 24" descr="A grid with blue squares&#10;&#10;AI-generated content may be incorrect.">
            <a:extLst>
              <a:ext uri="{FF2B5EF4-FFF2-40B4-BE49-F238E27FC236}">
                <a16:creationId xmlns:a16="http://schemas.microsoft.com/office/drawing/2014/main" id="{B5ABFC47-4439-1225-3D5C-E1EAB9F922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834" y="1896613"/>
            <a:ext cx="3361727" cy="1532387"/>
          </a:xfrm>
          <a:ln>
            <a:solidFill>
              <a:schemeClr val="accent3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EE99B33-D12F-7E31-DE59-6853437AAADF}"/>
              </a:ext>
            </a:extLst>
          </p:cNvPr>
          <p:cNvSpPr txBox="1"/>
          <p:nvPr/>
        </p:nvSpPr>
        <p:spPr>
          <a:xfrm>
            <a:off x="970849" y="2094222"/>
            <a:ext cx="41787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relatively even distributions and medians, the following measures appear to not be strong predictors of failure: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Measures 1-4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Measures 10 &amp; 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Measures 13-16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Measure 17 was omitted, due to significantly larger values.</a:t>
            </a:r>
          </a:p>
        </p:txBody>
      </p:sp>
    </p:spTree>
    <p:extLst>
      <p:ext uri="{BB962C8B-B14F-4D97-AF65-F5344CB8AC3E}">
        <p14:creationId xmlns:p14="http://schemas.microsoft.com/office/powerpoint/2010/main" val="56411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B37B0-8776-42A0-0AF7-312E40267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F3710-88E0-9FB0-7062-AB4FFC8EF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10691265" cy="1681414"/>
          </a:xfrm>
        </p:spPr>
        <p:txBody>
          <a:bodyPr/>
          <a:lstStyle/>
          <a:p>
            <a:r>
              <a:rPr lang="en-US" dirty="0"/>
              <a:t>For next stage (predictive modeling), the focus will be on the following measures:</a:t>
            </a:r>
          </a:p>
          <a:p>
            <a:pPr lvl="1"/>
            <a:r>
              <a:rPr lang="en-US" dirty="0"/>
              <a:t>Measures 5-9, and measure 12</a:t>
            </a:r>
          </a:p>
          <a:p>
            <a:r>
              <a:rPr lang="en-US" dirty="0"/>
              <a:t>Measure 0 may be worth looking into, either in the next phase of predicting failure, or for a future phase in predicting success, with fewer </a:t>
            </a:r>
            <a:r>
              <a:rPr lang="en-US"/>
              <a:t>prototypes failing.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6835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9931</TotalTime>
  <Words>430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Calisto MT</vt:lpstr>
      <vt:lpstr>Univers Condensed</vt:lpstr>
      <vt:lpstr>ChronicleVTI</vt:lpstr>
      <vt:lpstr>Super Soaker Prototype:  A Preliminary Analysis for Keep It Dry</vt:lpstr>
      <vt:lpstr>Setting the Scene</vt:lpstr>
      <vt:lpstr>It’s handled</vt:lpstr>
      <vt:lpstr>Additional wrangling</vt:lpstr>
      <vt:lpstr>Preliminary analysis</vt:lpstr>
      <vt:lpstr>You can’t sit with us</vt:lpstr>
      <vt:lpstr>Conclusion</vt:lpstr>
    </vt:vector>
  </TitlesOfParts>
  <Company>The University of North Carolina at Greensboro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Cara Arena</dc:creator>
  <cp:lastModifiedBy>Cara Arena</cp:lastModifiedBy>
  <cp:revision>8</cp:revision>
  <dcterms:created xsi:type="dcterms:W3CDTF">2025-06-14T02:02:32Z</dcterms:created>
  <dcterms:modified xsi:type="dcterms:W3CDTF">2025-06-29T19:52:46Z</dcterms:modified>
</cp:coreProperties>
</file>