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64" r:id="rId3"/>
    <p:sldId id="268" r:id="rId4"/>
    <p:sldId id="265" r:id="rId5"/>
    <p:sldId id="269" r:id="rId6"/>
    <p:sldId id="267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-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2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3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D8E7E-54CB-266F-47FB-F54A6FA57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95C1C1-3107-943F-FC22-32D574FD5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BF1CC-8054-E3F4-9E5E-66A751AA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Super Soaker Prototype:  Findings</a:t>
            </a:r>
            <a:br>
              <a:rPr lang="en-US" dirty="0"/>
            </a:br>
            <a:r>
              <a:rPr lang="en-US" dirty="0"/>
              <a:t>for Keep It Dry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FAE5B-7128-9C7E-A1D1-436A8187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Cara Arena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E92CA5-C7CC-6CB5-1130-6A298BAC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BA73C3-9CDD-E227-CF01-559D6625F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3A6C8A-A4C8-C68E-49E9-5074198C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17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D222-5C7A-D230-C270-A510E454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stand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36604-F5C0-6883-D78D-F1DDFF367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635" y="1926428"/>
            <a:ext cx="5212080" cy="37398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the preliminary analysis, it was initially thought that Measurement 17 should be removed.</a:t>
            </a:r>
          </a:p>
          <a:p>
            <a:pPr lvl="1"/>
            <a:r>
              <a:rPr lang="en-US" dirty="0"/>
              <a:t>Per the team’s recommendations, Measurement 17 was brought back in.</a:t>
            </a:r>
          </a:p>
          <a:p>
            <a:r>
              <a:rPr lang="en-US" dirty="0"/>
              <a:t>Additionally, Product Code and all attribute variables were converted to factors, as they are categorical variables.</a:t>
            </a:r>
          </a:p>
          <a:p>
            <a:r>
              <a:rPr lang="en-US" dirty="0"/>
              <a:t>Filtering of variables was used in place of imputation, to better reduce extreme values.</a:t>
            </a:r>
          </a:p>
          <a:p>
            <a:r>
              <a:rPr lang="en-US" dirty="0"/>
              <a:t>Initial models used all of the variables.</a:t>
            </a:r>
          </a:p>
          <a:p>
            <a:r>
              <a:rPr lang="en-US" dirty="0"/>
              <a:t>Variable importance analysis led to removing variables, in an effort to reduce noise.</a:t>
            </a:r>
          </a:p>
          <a:p>
            <a:pPr lvl="1"/>
            <a:r>
              <a:rPr lang="en-US" dirty="0"/>
              <a:t>More details on which variables were removed will be covered in future slides.</a:t>
            </a:r>
          </a:p>
          <a:p>
            <a:pPr lvl="1"/>
            <a:r>
              <a:rPr lang="en-US" dirty="0"/>
              <a:t>Data leakage was also indicated through variable importance analysis.</a:t>
            </a:r>
          </a:p>
          <a:p>
            <a:r>
              <a:rPr lang="en-US" dirty="0"/>
              <a:t>The training data was somewhat imbalanced, which led to complications with several models.</a:t>
            </a:r>
          </a:p>
          <a:p>
            <a:endParaRPr lang="en-US" dirty="0"/>
          </a:p>
        </p:txBody>
      </p:sp>
      <p:pic>
        <p:nvPicPr>
          <p:cNvPr id="15" name="Content Placeholder 14" descr="A graph with a red rectangle and blue rectangles&#10;&#10;AI-generated content may be incorrect.">
            <a:extLst>
              <a:ext uri="{FF2B5EF4-FFF2-40B4-BE49-F238E27FC236}">
                <a16:creationId xmlns:a16="http://schemas.microsoft.com/office/drawing/2014/main" id="{B0BA1DB5-E67F-3442-0D5B-D9B3F7CCA7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385" y="1954402"/>
            <a:ext cx="4663844" cy="294919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5A1B5-6278-3851-024F-414091276E0B}"/>
              </a:ext>
            </a:extLst>
          </p:cNvPr>
          <p:cNvSpPr txBox="1"/>
          <p:nvPr/>
        </p:nvSpPr>
        <p:spPr>
          <a:xfrm>
            <a:off x="6642678" y="5011035"/>
            <a:ext cx="3409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79% of the data in the training dataset fell in the “no” category (did not fail), showing an imbalanced dataset.</a:t>
            </a:r>
          </a:p>
        </p:txBody>
      </p:sp>
    </p:spTree>
    <p:extLst>
      <p:ext uri="{BB962C8B-B14F-4D97-AF65-F5344CB8AC3E}">
        <p14:creationId xmlns:p14="http://schemas.microsoft.com/office/powerpoint/2010/main" val="3746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5416-6485-3FF3-4FF7-B4E4E354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1: </a:t>
            </a:r>
            <a:r>
              <a:rPr lang="en-US" dirty="0" err="1"/>
              <a:t>ClAssification</a:t>
            </a:r>
            <a:r>
              <a:rPr lang="en-US" dirty="0"/>
              <a:t>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916E-115E-2273-D590-766A790F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6703476" cy="3739896"/>
          </a:xfrm>
        </p:spPr>
        <p:txBody>
          <a:bodyPr>
            <a:normAutofit/>
          </a:bodyPr>
          <a:lstStyle/>
          <a:p>
            <a:r>
              <a:rPr lang="en-US" dirty="0"/>
              <a:t>This model was deemed inappropriate for this data, despite several attempts to fine tune which variables to use.</a:t>
            </a:r>
          </a:p>
          <a:p>
            <a:r>
              <a:rPr lang="en-US" dirty="0"/>
              <a:t>Normally, a classification tree will result in many branches after working through different decisions.</a:t>
            </a:r>
          </a:p>
          <a:p>
            <a:r>
              <a:rPr lang="en-US" dirty="0"/>
              <a:t>This classification tree resulted in every prediction falling into the “no” (did not fail) category, likely due to:</a:t>
            </a:r>
          </a:p>
          <a:p>
            <a:pPr lvl="1"/>
            <a:r>
              <a:rPr lang="en-US" dirty="0"/>
              <a:t>The imbalanced dataset</a:t>
            </a:r>
          </a:p>
          <a:p>
            <a:pPr lvl="1"/>
            <a:r>
              <a:rPr lang="en-US" dirty="0"/>
              <a:t>Complex relationships between the variables</a:t>
            </a:r>
          </a:p>
        </p:txBody>
      </p:sp>
      <p:pic>
        <p:nvPicPr>
          <p:cNvPr id="10" name="Content Placeholder 9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C2654792-2FCF-4E7E-4622-0ED47693F4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643" y="2221992"/>
            <a:ext cx="1783235" cy="1607959"/>
          </a:xfrm>
          <a:ln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C32B5-29F3-7B5B-2C2E-EC1C6AAA46C1}"/>
              </a:ext>
            </a:extLst>
          </p:cNvPr>
          <p:cNvSpPr txBox="1"/>
          <p:nvPr/>
        </p:nvSpPr>
        <p:spPr>
          <a:xfrm>
            <a:off x="8976643" y="3962507"/>
            <a:ext cx="1783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Results from the classification tree model.</a:t>
            </a:r>
          </a:p>
        </p:txBody>
      </p:sp>
    </p:spTree>
    <p:extLst>
      <p:ext uri="{BB962C8B-B14F-4D97-AF65-F5344CB8AC3E}">
        <p14:creationId xmlns:p14="http://schemas.microsoft.com/office/powerpoint/2010/main" val="420587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D2EC-72C7-5FBC-4437-29F9551D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2: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3095-D659-8495-1369-2A47CF17E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635" y="1989227"/>
            <a:ext cx="5212080" cy="37398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Initial Accuracy: 99%</a:t>
            </a:r>
          </a:p>
          <a:p>
            <a:pPr lvl="1"/>
            <a:r>
              <a:rPr lang="en-US" dirty="0"/>
              <a:t>What does this tell us?</a:t>
            </a:r>
          </a:p>
          <a:p>
            <a:pPr lvl="2"/>
            <a:r>
              <a:rPr lang="en-US" dirty="0"/>
              <a:t>Likely, overfitting is happening, due to too many variables.</a:t>
            </a:r>
          </a:p>
          <a:p>
            <a:r>
              <a:rPr lang="en-US" dirty="0"/>
              <a:t>Variable importance showed the most important predictor variables.</a:t>
            </a:r>
          </a:p>
          <a:p>
            <a:pPr lvl="1"/>
            <a:r>
              <a:rPr lang="en-US" dirty="0"/>
              <a:t>Updated model included the following variables: ID, Product Code, Loading, Measurements 3-7, Measurements 12-14, Measurement 17, and Failure.</a:t>
            </a:r>
          </a:p>
          <a:p>
            <a:pPr lvl="1"/>
            <a:r>
              <a:rPr lang="en-US" dirty="0"/>
              <a:t>Final model (trial and error): ID, Product Code, Loading, Measurements 0-7, Measurement 9, Measurement 12, Measurement 14, Measurement 17, and Failure.</a:t>
            </a:r>
          </a:p>
          <a:p>
            <a:r>
              <a:rPr lang="en-US" dirty="0"/>
              <a:t>Final Accuracy: 91%</a:t>
            </a:r>
          </a:p>
        </p:txBody>
      </p:sp>
      <p:pic>
        <p:nvPicPr>
          <p:cNvPr id="6" name="Content Placeholder 5" descr="A graph with a bar&#10;&#10;AI-generated content may be incorrect.">
            <a:extLst>
              <a:ext uri="{FF2B5EF4-FFF2-40B4-BE49-F238E27FC236}">
                <a16:creationId xmlns:a16="http://schemas.microsoft.com/office/drawing/2014/main" id="{43494B35-6A79-E63C-83FF-8EB73F7C3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87" y="1974726"/>
            <a:ext cx="5211763" cy="29085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9D514-A48A-978B-56A0-719FDA076482}"/>
              </a:ext>
            </a:extLst>
          </p:cNvPr>
          <p:cNvSpPr txBox="1"/>
          <p:nvPr/>
        </p:nvSpPr>
        <p:spPr>
          <a:xfrm>
            <a:off x="7409655" y="5316276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131210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C669-B61B-CA2C-9053-E7B72A5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note…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6243F-1CC0-95DE-E14E-96E2707950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random forest model was used, with the addition of a tuning grid—rather than using the default parameters.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Lower accuracy (79%)</a:t>
            </a:r>
          </a:p>
          <a:p>
            <a:pPr lvl="1"/>
            <a:r>
              <a:rPr lang="en-US" dirty="0"/>
              <a:t>Variable importance analysis indicated data leakage, as discussed previously and shown to the right.</a:t>
            </a:r>
          </a:p>
        </p:txBody>
      </p:sp>
      <p:pic>
        <p:nvPicPr>
          <p:cNvPr id="7" name="Content Placeholder 6" descr="A graph with black dots&#10;&#10;AI-generated content may be incorrect.">
            <a:extLst>
              <a:ext uri="{FF2B5EF4-FFF2-40B4-BE49-F238E27FC236}">
                <a16:creationId xmlns:a16="http://schemas.microsoft.com/office/drawing/2014/main" id="{0B92928A-7667-30A0-2655-98D50C922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74" y="2187356"/>
            <a:ext cx="4785775" cy="28348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956AF-C63E-4E26-5E02-8907CC77374F}"/>
              </a:ext>
            </a:extLst>
          </p:cNvPr>
          <p:cNvSpPr txBox="1"/>
          <p:nvPr/>
        </p:nvSpPr>
        <p:spPr>
          <a:xfrm>
            <a:off x="7121236" y="5264727"/>
            <a:ext cx="37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 importance analysis, indicating data leakage</a:t>
            </a:r>
          </a:p>
        </p:txBody>
      </p:sp>
    </p:spTree>
    <p:extLst>
      <p:ext uri="{BB962C8B-B14F-4D97-AF65-F5344CB8AC3E}">
        <p14:creationId xmlns:p14="http://schemas.microsoft.com/office/powerpoint/2010/main" val="138237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0C7F-4F83-C038-FFD9-8E7C818F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3 &amp; 4: </a:t>
            </a:r>
            <a:r>
              <a:rPr lang="en-US" dirty="0" err="1"/>
              <a:t>XGBoost</a:t>
            </a:r>
            <a:r>
              <a:rPr lang="en-US" dirty="0"/>
              <a:t> &amp;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9E8DE-DEFE-17F1-9B66-ED9C7830B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Extreme Gradient (XG)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7544D-3D35-8EB4-4E9E-3D7EF1DA69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XGBoost</a:t>
            </a:r>
            <a:r>
              <a:rPr lang="en-US" dirty="0"/>
              <a:t> makes predictions by combining the opinions of many small, mistake-fixing decision trees.</a:t>
            </a:r>
          </a:p>
          <a:p>
            <a:pPr lvl="1"/>
            <a:r>
              <a:rPr lang="en-US" dirty="0"/>
              <a:t>It’s like crowdsourcing your decisions from a team of specialists.</a:t>
            </a:r>
          </a:p>
          <a:p>
            <a:r>
              <a:rPr lang="en-US" dirty="0"/>
              <a:t>Considered a “black box” model, meaning figuring out how to tune the variables and parameters take more finesse.</a:t>
            </a:r>
          </a:p>
          <a:p>
            <a:r>
              <a:rPr lang="en-US" dirty="0"/>
              <a:t>Accuracy: 79%</a:t>
            </a:r>
          </a:p>
          <a:p>
            <a:pPr lvl="1"/>
            <a:r>
              <a:rPr lang="en-US" dirty="0"/>
              <a:t>What does this tell us?</a:t>
            </a:r>
          </a:p>
          <a:p>
            <a:pPr lvl="2"/>
            <a:r>
              <a:rPr lang="en-US" dirty="0"/>
              <a:t>Overfitting is likely.</a:t>
            </a:r>
          </a:p>
          <a:p>
            <a:pPr lvl="2"/>
            <a:r>
              <a:rPr lang="en-US" dirty="0"/>
              <a:t>Recommendation: utilize Shapley values to better tune the variables in the model.</a:t>
            </a:r>
          </a:p>
          <a:p>
            <a:pPr lvl="2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4C2FBF-AE27-9723-B328-086486F2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77BCFF-5921-E383-81D4-24EA2E2D6B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neural network learns from examples.</a:t>
            </a:r>
          </a:p>
          <a:p>
            <a:pPr lvl="1"/>
            <a:r>
              <a:rPr lang="en-US" dirty="0"/>
              <a:t>It figures out patterns by lighting up the right pathways between the input (predictor variables) and the answer (response variable).</a:t>
            </a:r>
          </a:p>
          <a:p>
            <a:r>
              <a:rPr lang="en-US" dirty="0"/>
              <a:t>Also considered a “black box” model.</a:t>
            </a:r>
          </a:p>
          <a:p>
            <a:r>
              <a:rPr lang="en-US" dirty="0"/>
              <a:t>Accuracy: 80%</a:t>
            </a:r>
          </a:p>
          <a:p>
            <a:pPr lvl="1"/>
            <a:r>
              <a:rPr lang="en-US" dirty="0"/>
              <a:t>Honestly, this is a strong contender. I would like the accuracy to be a little bit stronger, if possible, and to do some additional variable and parameter tuning to see if it would better generalize to the test data and new prototypes.</a:t>
            </a:r>
          </a:p>
          <a:p>
            <a:pPr lvl="1"/>
            <a:r>
              <a:rPr lang="en-US" dirty="0"/>
              <a:t>Recommendation: utilize Shapley values to better tune the variables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64795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F459-DCCF-1801-6601-66F3CB0E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Verdict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FC08-171E-26DA-CF9B-E505BCE0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Forests (using default parameters) was the winner, based on these models!</a:t>
            </a:r>
          </a:p>
          <a:p>
            <a:r>
              <a:rPr lang="en-US" dirty="0"/>
              <a:t>Implications and Future Considerations:</a:t>
            </a:r>
          </a:p>
          <a:p>
            <a:pPr lvl="1"/>
            <a:r>
              <a:rPr lang="en-US" dirty="0"/>
              <a:t>Loading appeared to be the strongest predictor of failure</a:t>
            </a:r>
          </a:p>
          <a:p>
            <a:pPr lvl="2"/>
            <a:r>
              <a:rPr lang="en-US" dirty="0"/>
              <a:t>Future question: Can or should this be standardized?</a:t>
            </a:r>
          </a:p>
          <a:p>
            <a:pPr lvl="1"/>
            <a:r>
              <a:rPr lang="en-US" dirty="0"/>
              <a:t>There may have been some data leakage, given that ID, product code, and attributes appeared to be predictors of failure when they should not have been.</a:t>
            </a:r>
          </a:p>
          <a:p>
            <a:pPr lvl="2"/>
            <a:r>
              <a:rPr lang="en-US" dirty="0"/>
              <a:t>This means that our models may not generalize well with the testing study done on the new prototypes.</a:t>
            </a:r>
          </a:p>
          <a:p>
            <a:pPr lvl="1"/>
            <a:r>
              <a:rPr lang="en-US" dirty="0"/>
              <a:t>Additional parameter and variable tuning may result in better models.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87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9935</TotalTime>
  <Words>707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Super Soaker Prototype:  Findings for Keep It Dry</vt:lpstr>
      <vt:lpstr>Where we stand</vt:lpstr>
      <vt:lpstr>Model 1: ClAssification Tree</vt:lpstr>
      <vt:lpstr>Model 2: Random Forests</vt:lpstr>
      <vt:lpstr>An important note…</vt:lpstr>
      <vt:lpstr>Models 3 &amp; 4: XGBoost &amp; Neural Network</vt:lpstr>
      <vt:lpstr>And the Verdict is…</vt:lpstr>
    </vt:vector>
  </TitlesOfParts>
  <Company>The University of North Carolina at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Cara Arena</dc:creator>
  <cp:lastModifiedBy>Cara Arena</cp:lastModifiedBy>
  <cp:revision>9</cp:revision>
  <dcterms:created xsi:type="dcterms:W3CDTF">2025-06-14T02:02:32Z</dcterms:created>
  <dcterms:modified xsi:type="dcterms:W3CDTF">2025-06-29T19:52:57Z</dcterms:modified>
</cp:coreProperties>
</file>