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074"/>
    <a:srgbClr val="F1EFFF"/>
    <a:srgbClr val="DED9FF"/>
    <a:srgbClr val="B9AFFF"/>
    <a:srgbClr val="D3CDFF"/>
    <a:srgbClr val="540199"/>
    <a:srgbClr val="17007A"/>
    <a:srgbClr val="EEFF87"/>
    <a:srgbClr val="EAFF9F"/>
    <a:srgbClr val="E3F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92" d="100"/>
          <a:sy n="92" d="100"/>
        </p:scale>
        <p:origin x="-12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9B257-3F40-4524-9111-3A78003EB78C}" type="datetimeFigureOut">
              <a:rPr lang="en-US" smtClean="0"/>
              <a:t>9/29/2015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B5C66-2678-4C99-AA95-C0096C111F67}" type="slidenum">
              <a:rPr lang="en-US" smtClean="0"/>
              <a:t>‹#›</a:t>
            </a:fld>
            <a:endParaRPr lang="en-US"/>
          </a:p>
        </p:txBody>
      </p:sp>
    </p:spTree>
    <p:extLst>
      <p:ext uri="{BB962C8B-B14F-4D97-AF65-F5344CB8AC3E}">
        <p14:creationId xmlns:p14="http://schemas.microsoft.com/office/powerpoint/2010/main" val="197889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CB5C66-2678-4C99-AA95-C0096C111F67}" type="slidenum">
              <a:rPr lang="en-US" smtClean="0"/>
              <a:t>3</a:t>
            </a:fld>
            <a:endParaRPr lang="en-US"/>
          </a:p>
        </p:txBody>
      </p:sp>
    </p:spTree>
    <p:extLst>
      <p:ext uri="{BB962C8B-B14F-4D97-AF65-F5344CB8AC3E}">
        <p14:creationId xmlns:p14="http://schemas.microsoft.com/office/powerpoint/2010/main" val="285711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5FADFF-5481-4D00-95E0-8FF5E487789B}"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1350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FADFF-5481-4D00-95E0-8FF5E487789B}"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245468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FADFF-5481-4D00-95E0-8FF5E487789B}"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424911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FADFF-5481-4D00-95E0-8FF5E487789B}"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123002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FADFF-5481-4D00-95E0-8FF5E487789B}"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366545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FADFF-5481-4D00-95E0-8FF5E487789B}"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202469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FADFF-5481-4D00-95E0-8FF5E487789B}" type="datetimeFigureOut">
              <a:rPr lang="en-US" smtClean="0"/>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7421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FADFF-5481-4D00-95E0-8FF5E487789B}"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426918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FADFF-5481-4D00-95E0-8FF5E487789B}" type="datetimeFigureOut">
              <a:rPr lang="en-US" smtClean="0"/>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167553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FADFF-5481-4D00-95E0-8FF5E487789B}"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358329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FADFF-5481-4D00-95E0-8FF5E487789B}"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E0955-6264-4835-BE4D-AF3333D628F8}" type="slidenum">
              <a:rPr lang="en-US" smtClean="0"/>
              <a:t>‹#›</a:t>
            </a:fld>
            <a:endParaRPr lang="en-US"/>
          </a:p>
        </p:txBody>
      </p:sp>
    </p:spTree>
    <p:extLst>
      <p:ext uri="{BB962C8B-B14F-4D97-AF65-F5344CB8AC3E}">
        <p14:creationId xmlns:p14="http://schemas.microsoft.com/office/powerpoint/2010/main" val="288455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FADFF-5481-4D00-95E0-8FF5E487789B}" type="datetimeFigureOut">
              <a:rPr lang="en-US" smtClean="0"/>
              <a:t>9/29/2015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E0955-6264-4835-BE4D-AF3333D628F8}" type="slidenum">
              <a:rPr lang="en-US" smtClean="0"/>
              <a:t>‹#›</a:t>
            </a:fld>
            <a:endParaRPr lang="en-US"/>
          </a:p>
        </p:txBody>
      </p:sp>
    </p:spTree>
    <p:extLst>
      <p:ext uri="{BB962C8B-B14F-4D97-AF65-F5344CB8AC3E}">
        <p14:creationId xmlns:p14="http://schemas.microsoft.com/office/powerpoint/2010/main" val="173518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4.jpeg"/><Relationship Id="rId5" Type="http://schemas.microsoft.com/office/2007/relationships/hdphoto" Target="../media/hdphoto3.wdp"/><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8.jpeg"/><Relationship Id="rId5" Type="http://schemas.microsoft.com/office/2007/relationships/hdphoto" Target="../media/hdphoto6.wdp"/><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microsoft.com/office/2007/relationships/hdphoto" Target="../media/hdphoto9.wdp"/><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g"/><Relationship Id="rId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rgbClr val="CBEA25"/>
            </a:gs>
          </a:gsLst>
          <a:lin ang="5400000" scaled="0"/>
        </a:grad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l="510" t="58" r="3490" b="6923"/>
          <a:stretch/>
        </p:blipFill>
        <p:spPr>
          <a:xfrm>
            <a:off x="762000" y="1132417"/>
            <a:ext cx="7696200" cy="5344583"/>
          </a:xfrm>
          <a:noFill/>
          <a:effectLst>
            <a:reflection blurRad="6350" stA="52000" endA="300" endPos="35000" dir="5400000" sy="-100000" algn="bl" rotWithShape="0"/>
          </a:effectLst>
        </p:spPr>
      </p:pic>
      <p:sp>
        <p:nvSpPr>
          <p:cNvPr id="6" name="Text Placeholder 5"/>
          <p:cNvSpPr>
            <a:spLocks noGrp="1"/>
          </p:cNvSpPr>
          <p:nvPr>
            <p:ph type="body" sz="half" idx="2"/>
          </p:nvPr>
        </p:nvSpPr>
        <p:spPr>
          <a:xfrm>
            <a:off x="76200" y="381000"/>
            <a:ext cx="8686800" cy="762000"/>
          </a:xfrm>
          <a:noFill/>
        </p:spPr>
        <p:txBody>
          <a:bodyPr>
            <a:noAutofit/>
          </a:bodyPr>
          <a:lstStyle/>
          <a:p>
            <a:pPr>
              <a:spcBef>
                <a:spcPts val="0"/>
              </a:spcBef>
            </a:pPr>
            <a:r>
              <a:rPr lang="en-US" sz="1600" b="1" dirty="0">
                <a:solidFill>
                  <a:srgbClr val="004C00"/>
                </a:solidFill>
                <a:latin typeface="Perpetua" panose="02020502060401020303" pitchFamily="18" charset="0"/>
              </a:rPr>
              <a:t>I</a:t>
            </a:r>
            <a:r>
              <a:rPr lang="en-US" sz="1500" b="1" dirty="0">
                <a:solidFill>
                  <a:srgbClr val="004C00"/>
                </a:solidFill>
                <a:latin typeface="Perpetua" panose="02020502060401020303" pitchFamily="18" charset="0"/>
              </a:rPr>
              <a:t>n</a:t>
            </a:r>
            <a:r>
              <a:rPr lang="en-US" sz="1600" b="1" dirty="0">
                <a:solidFill>
                  <a:srgbClr val="004C00"/>
                </a:solidFill>
                <a:latin typeface="Perpetua" panose="02020502060401020303" pitchFamily="18" charset="0"/>
              </a:rPr>
              <a:t> </a:t>
            </a:r>
            <a:r>
              <a:rPr lang="en-US" b="1" dirty="0">
                <a:solidFill>
                  <a:srgbClr val="004C00"/>
                </a:solidFill>
                <a:latin typeface="Perpetua" panose="02020502060401020303" pitchFamily="18" charset="0"/>
              </a:rPr>
              <a:t>the southern Indian city of Tirunelveli</a:t>
            </a:r>
            <a:r>
              <a:rPr lang="en-US" dirty="0">
                <a:solidFill>
                  <a:srgbClr val="004C00"/>
                </a:solidFill>
                <a:latin typeface="Perpetua" panose="02020502060401020303" pitchFamily="18" charset="0"/>
              </a:rPr>
              <a:t>, rural and urban overlap.  According to legend, a farmer prayed to Shiva to protect his crop.  The god appeared in the form of a protective hedge surrounding the rice fields and the farmer prospered.  As a sign of gratitude, he built a temple around which the city grew, a lasting reminder of the importance of the harvest.</a:t>
            </a:r>
          </a:p>
          <a:p>
            <a:pPr>
              <a:spcBef>
                <a:spcPts val="0"/>
              </a:spcBef>
            </a:pPr>
            <a:endParaRPr lang="en-US" dirty="0"/>
          </a:p>
        </p:txBody>
      </p:sp>
      <p:sp>
        <p:nvSpPr>
          <p:cNvPr id="8" name="TextBox 7"/>
          <p:cNvSpPr txBox="1"/>
          <p:nvPr/>
        </p:nvSpPr>
        <p:spPr>
          <a:xfrm>
            <a:off x="76200" y="1409581"/>
            <a:ext cx="8686800" cy="800219"/>
          </a:xfrm>
          <a:prstGeom prst="rect">
            <a:avLst/>
          </a:prstGeom>
          <a:noFill/>
        </p:spPr>
        <p:txBody>
          <a:bodyPr wrap="square" rtlCol="0">
            <a:spAutoFit/>
          </a:bodyPr>
          <a:lstStyle/>
          <a:p>
            <a:r>
              <a:rPr lang="en-US" sz="1400" b="1" dirty="0" smtClean="0">
                <a:solidFill>
                  <a:srgbClr val="004C00"/>
                </a:solidFill>
                <a:latin typeface="Perpetua" panose="02020502060401020303" pitchFamily="18" charset="0"/>
              </a:rPr>
              <a:t>Here</a:t>
            </a:r>
            <a:r>
              <a:rPr lang="en-US" sz="1400" dirty="0" smtClean="0">
                <a:solidFill>
                  <a:srgbClr val="004C00"/>
                </a:solidFill>
                <a:latin typeface="Perpetua" panose="02020502060401020303" pitchFamily="18" charset="0"/>
              </a:rPr>
              <a:t>, an irrigation pond remains, while the surrounding paddy fields have given way to a jumble of residential construction, complete with advertisement visible from the central roadway.  </a:t>
            </a:r>
          </a:p>
          <a:p>
            <a:endParaRPr lang="en-US" dirty="0"/>
          </a:p>
        </p:txBody>
      </p:sp>
      <p:cxnSp>
        <p:nvCxnSpPr>
          <p:cNvPr id="3" name="Straight Connector 2"/>
          <p:cNvCxnSpPr/>
          <p:nvPr/>
        </p:nvCxnSpPr>
        <p:spPr>
          <a:xfrm>
            <a:off x="152400" y="1905000"/>
            <a:ext cx="84582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90500" y="381000"/>
            <a:ext cx="8458200" cy="0"/>
          </a:xfrm>
          <a:prstGeom prst="line">
            <a:avLst/>
          </a:prstGeom>
          <a:ln w="19050">
            <a:solidFill>
              <a:srgbClr val="004C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0500" y="6629400"/>
            <a:ext cx="84582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72140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6000">
              <a:schemeClr val="accent1">
                <a:lumMod val="40000"/>
                <a:lumOff val="60000"/>
              </a:schemeClr>
            </a:gs>
            <a:gs pos="0">
              <a:schemeClr val="bg1"/>
            </a:gs>
            <a:gs pos="29000">
              <a:schemeClr val="accent1">
                <a:lumMod val="20000"/>
                <a:lumOff val="80000"/>
              </a:schemeClr>
            </a:gs>
            <a:gs pos="99000">
              <a:schemeClr val="bg1"/>
            </a:gs>
          </a:gsLst>
          <a:lin ang="5400000" scaled="1"/>
        </a:gradFill>
        <a:effectLst/>
      </p:bgPr>
    </p:bg>
    <p:spTree>
      <p:nvGrpSpPr>
        <p:cNvPr id="1" name=""/>
        <p:cNvGrpSpPr/>
        <p:nvPr/>
      </p:nvGrpSpPr>
      <p:grpSpPr>
        <a:xfrm>
          <a:off x="0" y="0"/>
          <a:ext cx="0" cy="0"/>
          <a:chOff x="0" y="0"/>
          <a:chExt cx="0" cy="0"/>
        </a:xfrm>
      </p:grpSpPr>
      <p:sp>
        <p:nvSpPr>
          <p:cNvPr id="42" name="Rectangle 41"/>
          <p:cNvSpPr>
            <a:spLocks noChangeAspect="1"/>
          </p:cNvSpPr>
          <p:nvPr/>
        </p:nvSpPr>
        <p:spPr>
          <a:xfrm>
            <a:off x="357170" y="2362200"/>
            <a:ext cx="7872430" cy="3514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90500" y="6494154"/>
            <a:ext cx="8610600" cy="0"/>
          </a:xfrm>
          <a:prstGeom prst="line">
            <a:avLst/>
          </a:prstGeom>
          <a:ln w="19050">
            <a:solidFill>
              <a:srgbClr val="004C00"/>
            </a:solidFill>
          </a:ln>
        </p:spPr>
        <p:style>
          <a:lnRef idx="1">
            <a:schemeClr val="accent1"/>
          </a:lnRef>
          <a:fillRef idx="0">
            <a:schemeClr val="accent1"/>
          </a:fillRef>
          <a:effectRef idx="0">
            <a:schemeClr val="accent1"/>
          </a:effectRef>
          <a:fontRef idx="minor">
            <a:schemeClr val="tx1"/>
          </a:fontRef>
        </p:style>
      </p:cxnSp>
      <p:sp>
        <p:nvSpPr>
          <p:cNvPr id="4" name="Rectangle 3"/>
          <p:cNvSpPr>
            <a:spLocks noChangeAspect="1"/>
          </p:cNvSpPr>
          <p:nvPr/>
        </p:nvSpPr>
        <p:spPr>
          <a:xfrm>
            <a:off x="345482" y="2387009"/>
            <a:ext cx="7872430" cy="3514202"/>
          </a:xfrm>
          <a:prstGeom prst="rect">
            <a:avLst/>
          </a:prstGeom>
          <a:blipFill dpi="0" rotWithShape="1">
            <a:blip r:embed="rId2">
              <a:alphaModFix amt="50000"/>
              <a:extLst>
                <a:ext uri="{BEBA8EAE-BF5A-486C-A8C5-ECC9F3942E4B}">
                  <a14:imgProps xmlns:a14="http://schemas.microsoft.com/office/drawing/2010/main">
                    <a14:imgLayer r:embed="rId3">
                      <a14:imgEffect>
                        <a14:saturation sat="130000"/>
                      </a14:imgEffect>
                      <a14:imgEffect>
                        <a14:brightnessContrast bright="6000" contrast="14000"/>
                      </a14:imgEffect>
                    </a14:imgLayer>
                  </a14:imgProps>
                </a:ext>
                <a:ext uri="{28A0092B-C50C-407E-A947-70E740481C1C}">
                  <a14:useLocalDpi xmlns:a14="http://schemas.microsoft.com/office/drawing/2010/main" val="0"/>
                </a:ext>
              </a:extLst>
            </a:blip>
            <a:srcRect/>
            <a:stretch>
              <a:fillRect t="-8046" b="-599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90500" y="349596"/>
            <a:ext cx="8636219" cy="120095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90500" y="228600"/>
            <a:ext cx="86487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95600" y="2438400"/>
            <a:ext cx="5562600" cy="307777"/>
          </a:xfrm>
          <a:prstGeom prst="rect">
            <a:avLst/>
          </a:prstGeom>
          <a:noFill/>
        </p:spPr>
        <p:txBody>
          <a:bodyPr wrap="square" rtlCol="0">
            <a:spAutoFit/>
          </a:bodyPr>
          <a:lstStyle/>
          <a:p>
            <a:r>
              <a:rPr lang="en-US" sz="1400" b="1" dirty="0" smtClean="0">
                <a:solidFill>
                  <a:srgbClr val="004C00"/>
                </a:solidFill>
                <a:latin typeface="Perpetua" panose="02020502060401020303" pitchFamily="18" charset="0"/>
              </a:rPr>
              <a:t>By morning </a:t>
            </a:r>
            <a:r>
              <a:rPr lang="en-US" sz="1400" dirty="0" smtClean="0">
                <a:solidFill>
                  <a:srgbClr val="004C00"/>
                </a:solidFill>
                <a:latin typeface="Perpetua" panose="02020502060401020303" pitchFamily="18" charset="0"/>
              </a:rPr>
              <a:t>you might meet a bullock cart on its way out to the paddy fields</a:t>
            </a:r>
            <a:endParaRPr lang="en-US" sz="1400" dirty="0">
              <a:solidFill>
                <a:srgbClr val="004C00"/>
              </a:solidFill>
              <a:latin typeface="Perpetua" panose="02020502060401020303" pitchFamily="18" charset="0"/>
            </a:endParaRPr>
          </a:p>
        </p:txBody>
      </p:sp>
      <p:sp>
        <p:nvSpPr>
          <p:cNvPr id="14" name="TextBox 13"/>
          <p:cNvSpPr txBox="1"/>
          <p:nvPr/>
        </p:nvSpPr>
        <p:spPr>
          <a:xfrm>
            <a:off x="1143000" y="6016823"/>
            <a:ext cx="6007395" cy="307777"/>
          </a:xfrm>
          <a:prstGeom prst="rect">
            <a:avLst/>
          </a:prstGeom>
          <a:noFill/>
        </p:spPr>
        <p:txBody>
          <a:bodyPr wrap="square" rtlCol="0">
            <a:spAutoFit/>
          </a:bodyPr>
          <a:lstStyle/>
          <a:p>
            <a:r>
              <a:rPr lang="en-US" sz="1400" b="1" dirty="0" smtClean="0">
                <a:solidFill>
                  <a:srgbClr val="004C00"/>
                </a:solidFill>
                <a:latin typeface="Perpetua" panose="02020502060401020303" pitchFamily="18" charset="0"/>
              </a:rPr>
              <a:t>While </a:t>
            </a:r>
            <a:r>
              <a:rPr lang="en-US" sz="1400" dirty="0" smtClean="0">
                <a:solidFill>
                  <a:srgbClr val="004C00"/>
                </a:solidFill>
                <a:latin typeface="Perpetua" panose="02020502060401020303" pitchFamily="18" charset="0"/>
              </a:rPr>
              <a:t>by evening you might pass a cow on your way home through the city’s streets</a:t>
            </a:r>
            <a:r>
              <a:rPr lang="en-US" sz="1400" dirty="0" smtClean="0">
                <a:latin typeface="Perpetua" panose="02020502060401020303" pitchFamily="18" charset="0"/>
              </a:rPr>
              <a:t>.</a:t>
            </a:r>
            <a:endParaRPr lang="en-US" sz="1400" dirty="0">
              <a:latin typeface="Perpetua" panose="02020502060401020303" pitchFamily="18" charset="0"/>
            </a:endParaRPr>
          </a:p>
        </p:txBody>
      </p:sp>
      <p:cxnSp>
        <p:nvCxnSpPr>
          <p:cNvPr id="38" name="Straight Connector 37"/>
          <p:cNvCxnSpPr/>
          <p:nvPr/>
        </p:nvCxnSpPr>
        <p:spPr>
          <a:xfrm>
            <a:off x="178019" y="2286000"/>
            <a:ext cx="8661181"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rotWithShape="1">
          <a:blip r:embed="rId4">
            <a:extLst>
              <a:ext uri="{BEBA8EAE-BF5A-486C-A8C5-ECC9F3942E4B}">
                <a14:imgProps xmlns:a14="http://schemas.microsoft.com/office/drawing/2010/main">
                  <a14:imgLayer r:embed="rId5">
                    <a14:imgEffect>
                      <a14:sharpenSoften amount="9000"/>
                    </a14:imgEffect>
                    <a14:imgEffect>
                      <a14:colorTemperature colorTemp="7500"/>
                    </a14:imgEffect>
                    <a14:imgEffect>
                      <a14:saturation sat="109000"/>
                    </a14:imgEffect>
                    <a14:imgEffect>
                      <a14:brightnessContrast bright="10000" contrast="10000"/>
                    </a14:imgEffect>
                  </a14:imgLayer>
                </a14:imgProps>
              </a:ext>
              <a:ext uri="{28A0092B-C50C-407E-A947-70E740481C1C}">
                <a14:useLocalDpi xmlns:a14="http://schemas.microsoft.com/office/drawing/2010/main" val="0"/>
              </a:ext>
            </a:extLst>
          </a:blip>
          <a:srcRect l="35086" t="14326" r="7853" b="28071"/>
          <a:stretch/>
        </p:blipFill>
        <p:spPr>
          <a:xfrm>
            <a:off x="152400" y="1752600"/>
            <a:ext cx="2701479" cy="3935819"/>
          </a:xfrm>
          <a:prstGeom prst="rect">
            <a:avLst/>
          </a:prstGeom>
          <a:ln>
            <a:noFill/>
          </a:ln>
          <a:effectLst/>
        </p:spPr>
      </p:pic>
      <p:sp>
        <p:nvSpPr>
          <p:cNvPr id="32" name="TextBox 31"/>
          <p:cNvSpPr txBox="1"/>
          <p:nvPr/>
        </p:nvSpPr>
        <p:spPr>
          <a:xfrm>
            <a:off x="349026" y="381000"/>
            <a:ext cx="8458200" cy="1231106"/>
          </a:xfrm>
          <a:prstGeom prst="rect">
            <a:avLst/>
          </a:prstGeom>
          <a:noFill/>
        </p:spPr>
        <p:txBody>
          <a:bodyPr wrap="square" rtlCol="0">
            <a:spAutoFit/>
          </a:bodyPr>
          <a:lstStyle/>
          <a:p>
            <a:r>
              <a:rPr lang="en-US" b="1" dirty="0" smtClean="0">
                <a:solidFill>
                  <a:srgbClr val="003300"/>
                </a:solidFill>
                <a:latin typeface="Perpetua" panose="02020502060401020303" pitchFamily="18" charset="0"/>
              </a:rPr>
              <a:t>A</a:t>
            </a:r>
            <a:r>
              <a:rPr lang="en-US" sz="1400" b="1" dirty="0" smtClean="0">
                <a:solidFill>
                  <a:srgbClr val="003300"/>
                </a:solidFill>
                <a:latin typeface="Perpetua" panose="02020502060401020303" pitchFamily="18" charset="0"/>
              </a:rPr>
              <a:t>lthough it is home </a:t>
            </a:r>
            <a:r>
              <a:rPr lang="en-US" sz="1400" dirty="0" smtClean="0">
                <a:solidFill>
                  <a:srgbClr val="003300"/>
                </a:solidFill>
                <a:latin typeface="Perpetua" panose="02020502060401020303" pitchFamily="18" charset="0"/>
              </a:rPr>
              <a:t>to several colleges and universities, life in Tirunelveli remains closely bound to animals and the land.  Host to a sprawling produce market, the city also serves as a distribution hub </a:t>
            </a:r>
            <a:r>
              <a:rPr lang="en-US" sz="1400" dirty="0" smtClean="0">
                <a:solidFill>
                  <a:srgbClr val="003300"/>
                </a:solidFill>
                <a:latin typeface="Perpetua" panose="02020502060401020303" pitchFamily="18" charset="0"/>
              </a:rPr>
              <a:t>for </a:t>
            </a:r>
            <a:r>
              <a:rPr lang="en-US" sz="1400" dirty="0" smtClean="0">
                <a:solidFill>
                  <a:srgbClr val="003300"/>
                </a:solidFill>
                <a:latin typeface="Perpetua" panose="02020502060401020303" pitchFamily="18" charset="0"/>
              </a:rPr>
              <a:t>vegetables, fruits, and grains grown in the surrounding areas.  Many households keep cows or goats for milk, and mornings in the city begin with the tinkle of bells on a herdsman’s bicycle, as he passes house to house selling milk from his water buffalo.  The milk is so fresh it is still warm; on cool mornings, delicate curls of vapor rise </a:t>
            </a:r>
            <a:r>
              <a:rPr lang="en-US" sz="1400" dirty="0" smtClean="0">
                <a:solidFill>
                  <a:srgbClr val="003300"/>
                </a:solidFill>
                <a:latin typeface="Perpetua" panose="02020502060401020303" pitchFamily="18" charset="0"/>
              </a:rPr>
              <a:t>from </a:t>
            </a:r>
            <a:r>
              <a:rPr lang="en-US" sz="1400" dirty="0" smtClean="0">
                <a:solidFill>
                  <a:srgbClr val="003300"/>
                </a:solidFill>
                <a:latin typeface="Perpetua" panose="02020502060401020303" pitchFamily="18" charset="0"/>
              </a:rPr>
              <a:t>the tin vessels bearing it into the house.</a:t>
            </a:r>
            <a:endParaRPr lang="en-US" sz="1400" dirty="0">
              <a:solidFill>
                <a:srgbClr val="003300"/>
              </a:solidFill>
              <a:latin typeface="Perpetua" panose="02020502060401020303" pitchFamily="18" charset="0"/>
            </a:endParaRPr>
          </a:p>
        </p:txBody>
      </p:sp>
      <p:pic>
        <p:nvPicPr>
          <p:cNvPr id="6" name="Picture 5"/>
          <p:cNvPicPr>
            <a:picLocks noChangeAspect="1"/>
          </p:cNvPicPr>
          <p:nvPr/>
        </p:nvPicPr>
        <p:blipFill rotWithShape="1">
          <a:blip r:embed="rId6">
            <a:extLst>
              <a:ext uri="{BEBA8EAE-BF5A-486C-A8C5-ECC9F3942E4B}">
                <a14:imgProps xmlns:a14="http://schemas.microsoft.com/office/drawing/2010/main">
                  <a14:imgLayer r:embed="rId7">
                    <a14:imgEffect>
                      <a14:sharpenSoften amount="11000"/>
                    </a14:imgEffect>
                    <a14:imgEffect>
                      <a14:colorTemperature colorTemp="9100"/>
                    </a14:imgEffect>
                    <a14:imgEffect>
                      <a14:saturation sat="133000"/>
                    </a14:imgEffect>
                    <a14:imgEffect>
                      <a14:brightnessContrast bright="7000" contrast="3000"/>
                    </a14:imgEffect>
                  </a14:imgLayer>
                </a14:imgProps>
              </a:ext>
              <a:ext uri="{28A0092B-C50C-407E-A947-70E740481C1C}">
                <a14:useLocalDpi xmlns:a14="http://schemas.microsoft.com/office/drawing/2010/main" val="0"/>
              </a:ext>
            </a:extLst>
          </a:blip>
          <a:srcRect l="11692" r="2648"/>
          <a:stretch/>
        </p:blipFill>
        <p:spPr>
          <a:xfrm>
            <a:off x="6768559" y="2906711"/>
            <a:ext cx="2146841" cy="3341689"/>
          </a:xfrm>
          <a:prstGeom prst="rect">
            <a:avLst/>
          </a:prstGeom>
        </p:spPr>
      </p:pic>
      <p:cxnSp>
        <p:nvCxnSpPr>
          <p:cNvPr id="33" name="Straight Connector 32"/>
          <p:cNvCxnSpPr/>
          <p:nvPr/>
        </p:nvCxnSpPr>
        <p:spPr>
          <a:xfrm>
            <a:off x="178019" y="1676400"/>
            <a:ext cx="864870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 y="228600"/>
            <a:ext cx="8610600" cy="0"/>
          </a:xfrm>
          <a:prstGeom prst="line">
            <a:avLst/>
          </a:prstGeom>
          <a:ln w="19050">
            <a:solidFill>
              <a:srgbClr val="004C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78019" y="152400"/>
            <a:ext cx="866118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0500" y="6354726"/>
            <a:ext cx="8623081"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62151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500" y="228600"/>
            <a:ext cx="8763000" cy="6477000"/>
          </a:xfrm>
          <a:prstGeom prst="rect">
            <a:avLst/>
          </a:prstGeom>
          <a:gradFill>
            <a:gsLst>
              <a:gs pos="13000">
                <a:srgbClr val="E4E4E4"/>
              </a:gs>
              <a:gs pos="89000">
                <a:srgbClr val="E6E6E6"/>
              </a:gs>
              <a:gs pos="67000">
                <a:srgbClr val="FBFFC1"/>
              </a:gs>
              <a:gs pos="0">
                <a:srgbClr val="F2F2F2"/>
              </a:gs>
              <a:gs pos="100000">
                <a:srgbClr val="E2E2E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0" y="1143000"/>
            <a:ext cx="5905500" cy="4429125"/>
          </a:xfrm>
          <a:prstGeom prst="rect">
            <a:avLst/>
          </a:prstGeom>
        </p:spPr>
      </p:pic>
      <p:sp>
        <p:nvSpPr>
          <p:cNvPr id="8" name="TextBox 7"/>
          <p:cNvSpPr txBox="1"/>
          <p:nvPr/>
        </p:nvSpPr>
        <p:spPr>
          <a:xfrm>
            <a:off x="304800" y="221159"/>
            <a:ext cx="8648700" cy="769441"/>
          </a:xfrm>
          <a:prstGeom prst="rect">
            <a:avLst/>
          </a:prstGeom>
          <a:noFill/>
        </p:spPr>
        <p:txBody>
          <a:bodyPr wrap="square" rtlCol="0">
            <a:spAutoFit/>
          </a:bodyPr>
          <a:lstStyle/>
          <a:p>
            <a:r>
              <a:rPr lang="en-US" sz="1600" b="1" dirty="0" smtClean="0">
                <a:solidFill>
                  <a:srgbClr val="004C00"/>
                </a:solidFill>
                <a:latin typeface="Perpetua" panose="02020502060401020303" pitchFamily="18" charset="0"/>
              </a:rPr>
              <a:t>I</a:t>
            </a:r>
            <a:r>
              <a:rPr lang="en-US" sz="1400" b="1" dirty="0" smtClean="0">
                <a:solidFill>
                  <a:srgbClr val="004C00"/>
                </a:solidFill>
                <a:latin typeface="Perpetua" panose="02020502060401020303" pitchFamily="18" charset="0"/>
              </a:rPr>
              <a:t>f you’re lucky, </a:t>
            </a:r>
            <a:r>
              <a:rPr lang="en-US" sz="1400" dirty="0" smtClean="0">
                <a:solidFill>
                  <a:srgbClr val="004C00"/>
                </a:solidFill>
                <a:latin typeface="Perpetua" panose="02020502060401020303" pitchFamily="18" charset="0"/>
              </a:rPr>
              <a:t>you might witness a sight as magical and improbable as a unicorn emerging from the mist: in the soft light of dawn, the distinctive grey bullocks that perform the region’s draft labor stand up to their chins in the </a:t>
            </a:r>
            <a:r>
              <a:rPr lang="en-US" sz="1400" dirty="0" err="1" smtClean="0">
                <a:solidFill>
                  <a:srgbClr val="004C00"/>
                </a:solidFill>
                <a:latin typeface="Perpetua" panose="02020502060401020303" pitchFamily="18" charset="0"/>
              </a:rPr>
              <a:t>Thamirabarani</a:t>
            </a:r>
            <a:r>
              <a:rPr lang="en-US" sz="1400" dirty="0" smtClean="0">
                <a:solidFill>
                  <a:srgbClr val="004C00"/>
                </a:solidFill>
                <a:latin typeface="Perpetua" panose="02020502060401020303" pitchFamily="18" charset="0"/>
              </a:rPr>
              <a:t> River.  Standing patiently, the animals seem to enjoy the cool water before their hot day’s work, their gentle sighs audible in the early morning quiet. </a:t>
            </a:r>
            <a:endParaRPr lang="en-US" sz="1400" dirty="0">
              <a:solidFill>
                <a:srgbClr val="004C00"/>
              </a:solidFill>
              <a:latin typeface="Perpetua" panose="02020502060401020303" pitchFamily="18" charset="0"/>
            </a:endParaRPr>
          </a:p>
        </p:txBody>
      </p:sp>
      <p:cxnSp>
        <p:nvCxnSpPr>
          <p:cNvPr id="10" name="Straight Connector 9"/>
          <p:cNvCxnSpPr/>
          <p:nvPr/>
        </p:nvCxnSpPr>
        <p:spPr>
          <a:xfrm>
            <a:off x="133350" y="152400"/>
            <a:ext cx="8877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3350" y="990600"/>
            <a:ext cx="88773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3350" y="6781800"/>
            <a:ext cx="8877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3350" y="5715000"/>
            <a:ext cx="88773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 y="5791200"/>
            <a:ext cx="8724900" cy="892552"/>
          </a:xfrm>
          <a:prstGeom prst="rect">
            <a:avLst/>
          </a:prstGeom>
          <a:noFill/>
        </p:spPr>
        <p:txBody>
          <a:bodyPr wrap="square" rtlCol="0">
            <a:spAutoFit/>
          </a:bodyPr>
          <a:lstStyle/>
          <a:p>
            <a:r>
              <a:rPr lang="en-US" sz="1300" b="1" dirty="0" smtClean="0">
                <a:latin typeface="Perpetua" panose="02020502060401020303" pitchFamily="18" charset="0"/>
              </a:rPr>
              <a:t>The </a:t>
            </a:r>
            <a:r>
              <a:rPr lang="en-US" sz="1300" dirty="0" smtClean="0">
                <a:latin typeface="Perpetua" panose="02020502060401020303" pitchFamily="18" charset="0"/>
              </a:rPr>
              <a:t>bullocks’ owner is harvesting sand from the river bed, to be sold to a construction supplier.  Damaging to the environment, the practice is illegal but widely practiced nevertheless: the constant demand for housing for India’s increasing population means there’s no shortage of buyers.  Thus, the graceful bulls in the river stand as an emblem of a place juggling modern problems and traditional ways of life.  The river too, bears witness to environmental strain, subject to pollution and named for the copper that has long since been mined out of its waters.</a:t>
            </a:r>
            <a:endParaRPr lang="en-US" sz="1300" dirty="0">
              <a:latin typeface="Perpetua" panose="02020502060401020303" pitchFamily="18" charset="0"/>
            </a:endParaRPr>
          </a:p>
        </p:txBody>
      </p:sp>
    </p:spTree>
    <p:extLst>
      <p:ext uri="{BB962C8B-B14F-4D97-AF65-F5344CB8AC3E}">
        <p14:creationId xmlns:p14="http://schemas.microsoft.com/office/powerpoint/2010/main" val="2874576321"/>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34000">
              <a:schemeClr val="bg1"/>
            </a:gs>
            <a:gs pos="77000">
              <a:schemeClr val="accent1">
                <a:lumMod val="40000"/>
                <a:lumOff val="60000"/>
              </a:schemeClr>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9000"/>
                    </a14:imgEffect>
                    <a14:imgEffect>
                      <a14:colorTemperature colorTemp="6800"/>
                    </a14:imgEffect>
                    <a14:imgEffect>
                      <a14:saturation sat="130000"/>
                    </a14:imgEffect>
                    <a14:imgEffect>
                      <a14:brightnessContrast bright="5000" contrast="5000"/>
                    </a14:imgEffect>
                  </a14:imgLayer>
                </a14:imgProps>
              </a:ext>
              <a:ext uri="{28A0092B-C50C-407E-A947-70E740481C1C}">
                <a14:useLocalDpi xmlns:a14="http://schemas.microsoft.com/office/drawing/2010/main" val="0"/>
              </a:ext>
            </a:extLst>
          </a:blip>
          <a:srcRect t="-333" b="4440"/>
          <a:stretch/>
        </p:blipFill>
        <p:spPr>
          <a:xfrm>
            <a:off x="4038600" y="1371600"/>
            <a:ext cx="4876800" cy="3507386"/>
          </a:xfrm>
          <a:prstGeom prst="rect">
            <a:avLst/>
          </a:prstGeom>
        </p:spPr>
      </p:pic>
      <p:sp>
        <p:nvSpPr>
          <p:cNvPr id="8" name="TextBox 7"/>
          <p:cNvSpPr txBox="1"/>
          <p:nvPr/>
        </p:nvSpPr>
        <p:spPr>
          <a:xfrm>
            <a:off x="3657600" y="274673"/>
            <a:ext cx="5410200" cy="984885"/>
          </a:xfrm>
          <a:prstGeom prst="rect">
            <a:avLst/>
          </a:prstGeom>
          <a:noFill/>
          <a:ln>
            <a:noFill/>
          </a:ln>
        </p:spPr>
        <p:txBody>
          <a:bodyPr wrap="square" rtlCol="0">
            <a:spAutoFit/>
          </a:bodyPr>
          <a:lstStyle/>
          <a:p>
            <a:r>
              <a:rPr lang="en-US" sz="1600" b="1" dirty="0" smtClean="0">
                <a:solidFill>
                  <a:srgbClr val="003A00"/>
                </a:solidFill>
                <a:latin typeface="Perpetua" panose="02020502060401020303" pitchFamily="18" charset="0"/>
              </a:rPr>
              <a:t>L</a:t>
            </a:r>
            <a:r>
              <a:rPr lang="en-US" sz="1400" b="1" dirty="0" smtClean="0">
                <a:solidFill>
                  <a:srgbClr val="003A00"/>
                </a:solidFill>
                <a:latin typeface="Perpetua" panose="02020502060401020303" pitchFamily="18" charset="0"/>
              </a:rPr>
              <a:t>ike all of India, </a:t>
            </a:r>
            <a:r>
              <a:rPr lang="en-US" sz="1400" dirty="0" smtClean="0">
                <a:solidFill>
                  <a:srgbClr val="003A00"/>
                </a:solidFill>
                <a:latin typeface="Perpetua" panose="02020502060401020303" pitchFamily="18" charset="0"/>
              </a:rPr>
              <a:t>Tirunelveli struggles with the environmental consequences of an expanding populace and limited resources.  Statewide, demand for electricity outpaces supply, necessitating a regime of scheduled power cuts for several hours multiple times a day.</a:t>
            </a:r>
            <a:endParaRPr lang="en-US" sz="1400" dirty="0">
              <a:solidFill>
                <a:srgbClr val="003A00"/>
              </a:solidFill>
              <a:latin typeface="Perpetua" panose="02020502060401020303" pitchFamily="18" charset="0"/>
            </a:endParaRPr>
          </a:p>
        </p:txBody>
      </p:sp>
      <p:sp>
        <p:nvSpPr>
          <p:cNvPr id="9" name="TextBox 8"/>
          <p:cNvSpPr txBox="1"/>
          <p:nvPr/>
        </p:nvSpPr>
        <p:spPr>
          <a:xfrm>
            <a:off x="163698" y="2246293"/>
            <a:ext cx="3417702" cy="892552"/>
          </a:xfrm>
          <a:prstGeom prst="rect">
            <a:avLst/>
          </a:prstGeom>
          <a:noFill/>
        </p:spPr>
        <p:txBody>
          <a:bodyPr wrap="square" rtlCol="0">
            <a:spAutoFit/>
          </a:bodyPr>
          <a:lstStyle/>
          <a:p>
            <a:r>
              <a:rPr lang="en-US" sz="1300" dirty="0" smtClean="0">
                <a:solidFill>
                  <a:srgbClr val="003A00"/>
                </a:solidFill>
                <a:latin typeface="Perpetua" panose="02020502060401020303" pitchFamily="18" charset="0"/>
              </a:rPr>
              <a:t>Rapid conversion of farmland to housing leads to haphazard neighborhood design, difficulty connecting to public utilities, and poor integration with existing traffic routes.</a:t>
            </a:r>
            <a:endParaRPr lang="en-US" sz="1300" dirty="0">
              <a:solidFill>
                <a:srgbClr val="003A00"/>
              </a:solidFill>
              <a:latin typeface="Perpetua" panose="02020502060401020303" pitchFamily="18" charset="0"/>
            </a:endParaRPr>
          </a:p>
        </p:txBody>
      </p:sp>
      <p:sp>
        <p:nvSpPr>
          <p:cNvPr id="10" name="TextBox 9"/>
          <p:cNvSpPr txBox="1"/>
          <p:nvPr/>
        </p:nvSpPr>
        <p:spPr>
          <a:xfrm>
            <a:off x="152619" y="3299637"/>
            <a:ext cx="3417702" cy="892552"/>
          </a:xfrm>
          <a:prstGeom prst="rect">
            <a:avLst/>
          </a:prstGeom>
          <a:noFill/>
        </p:spPr>
        <p:txBody>
          <a:bodyPr wrap="square" rtlCol="0">
            <a:spAutoFit/>
          </a:bodyPr>
          <a:lstStyle/>
          <a:p>
            <a:r>
              <a:rPr lang="en-US" sz="1300" dirty="0" smtClean="0">
                <a:solidFill>
                  <a:srgbClr val="003A00"/>
                </a:solidFill>
                <a:latin typeface="Perpetua" panose="02020502060401020303" pitchFamily="18" charset="0"/>
              </a:rPr>
              <a:t>Residential waste removal is sporadic at best; people often leave their household garbage in piles along the roadway.  Detritus lines most streets and washes into the river with each rain.</a:t>
            </a:r>
            <a:endParaRPr lang="en-US" sz="1300" dirty="0">
              <a:solidFill>
                <a:srgbClr val="003A00"/>
              </a:solidFill>
              <a:latin typeface="Perpetua" panose="02020502060401020303" pitchFamily="18" charset="0"/>
            </a:endParaRPr>
          </a:p>
        </p:txBody>
      </p:sp>
      <p:sp>
        <p:nvSpPr>
          <p:cNvPr id="12" name="TextBox 11"/>
          <p:cNvSpPr txBox="1"/>
          <p:nvPr/>
        </p:nvSpPr>
        <p:spPr>
          <a:xfrm>
            <a:off x="3810000" y="5059740"/>
            <a:ext cx="5334000" cy="1569660"/>
          </a:xfrm>
          <a:prstGeom prst="rect">
            <a:avLst/>
          </a:prstGeom>
          <a:noFill/>
        </p:spPr>
        <p:txBody>
          <a:bodyPr wrap="square" rtlCol="0">
            <a:spAutoFit/>
          </a:bodyPr>
          <a:lstStyle/>
          <a:p>
            <a:r>
              <a:rPr lang="en-US" sz="1300" dirty="0" smtClean="0">
                <a:solidFill>
                  <a:srgbClr val="003A00"/>
                </a:solidFill>
                <a:latin typeface="Perpetua" panose="02020502060401020303" pitchFamily="18" charset="0"/>
              </a:rPr>
              <a:t>Above, auto-rickshaw drivers wash their vehicles in the </a:t>
            </a:r>
            <a:r>
              <a:rPr lang="en-US" sz="1300" dirty="0" err="1" smtClean="0">
                <a:solidFill>
                  <a:srgbClr val="003A00"/>
                </a:solidFill>
                <a:latin typeface="Perpetua" panose="02020502060401020303" pitchFamily="18" charset="0"/>
              </a:rPr>
              <a:t>Thamirabarani</a:t>
            </a:r>
            <a:r>
              <a:rPr lang="en-US" sz="1300" dirty="0" smtClean="0">
                <a:solidFill>
                  <a:srgbClr val="003A00"/>
                </a:solidFill>
                <a:latin typeface="Perpetua" panose="02020502060401020303" pitchFamily="18" charset="0"/>
              </a:rPr>
              <a:t> River while other men bathe nearby. </a:t>
            </a:r>
            <a:r>
              <a:rPr lang="en-US" sz="1300" dirty="0" smtClean="0">
                <a:solidFill>
                  <a:srgbClr val="003A00"/>
                </a:solidFill>
                <a:latin typeface="Perpetua" panose="02020502060401020303" pitchFamily="18" charset="0"/>
              </a:rPr>
              <a:t> </a:t>
            </a:r>
            <a:r>
              <a:rPr lang="en-US" sz="1300" dirty="0" smtClean="0">
                <a:solidFill>
                  <a:srgbClr val="003A00"/>
                </a:solidFill>
                <a:latin typeface="Perpetua" panose="02020502060401020303" pitchFamily="18" charset="0"/>
              </a:rPr>
              <a:t>The </a:t>
            </a:r>
            <a:r>
              <a:rPr lang="en-US" sz="1300" dirty="0">
                <a:solidFill>
                  <a:srgbClr val="003A00"/>
                </a:solidFill>
                <a:latin typeface="Perpetua" panose="02020502060401020303" pitchFamily="18" charset="0"/>
              </a:rPr>
              <a:t>bright yellow autos constitute a transportation staple for the city, but feature inefficient engines which generate large quantities of </a:t>
            </a:r>
            <a:r>
              <a:rPr lang="en-US" sz="1300" dirty="0" smtClean="0">
                <a:solidFill>
                  <a:srgbClr val="003A00"/>
                </a:solidFill>
                <a:latin typeface="Perpetua" panose="02020502060401020303" pitchFamily="18" charset="0"/>
              </a:rPr>
              <a:t>pollution.</a:t>
            </a:r>
          </a:p>
          <a:p>
            <a:pPr>
              <a:spcBef>
                <a:spcPts val="600"/>
              </a:spcBef>
            </a:pPr>
            <a:r>
              <a:rPr lang="en-US" sz="1300" dirty="0" smtClean="0">
                <a:solidFill>
                  <a:srgbClr val="003A00"/>
                </a:solidFill>
                <a:latin typeface="Perpetua" panose="02020502060401020303" pitchFamily="18" charset="0"/>
              </a:rPr>
              <a:t>Bathing </a:t>
            </a:r>
            <a:r>
              <a:rPr lang="en-US" sz="1300" dirty="0" smtClean="0">
                <a:solidFill>
                  <a:srgbClr val="003A00"/>
                </a:solidFill>
                <a:latin typeface="Perpetua" panose="02020502060401020303" pitchFamily="18" charset="0"/>
              </a:rPr>
              <a:t>and washing clothes in the river are common among the city’s poorer residents</a:t>
            </a:r>
            <a:r>
              <a:rPr lang="en-US" sz="1300" dirty="0" smtClean="0">
                <a:solidFill>
                  <a:srgbClr val="003A00"/>
                </a:solidFill>
                <a:latin typeface="Perpetua" panose="02020502060401020303" pitchFamily="18" charset="0"/>
              </a:rPr>
              <a:t>.  </a:t>
            </a:r>
            <a:r>
              <a:rPr lang="en-US" sz="1300" dirty="0">
                <a:solidFill>
                  <a:srgbClr val="003A00"/>
                </a:solidFill>
                <a:latin typeface="Perpetua" panose="02020502060401020303" pitchFamily="18" charset="0"/>
              </a:rPr>
              <a:t>T</a:t>
            </a:r>
            <a:r>
              <a:rPr lang="en-US" sz="1300" dirty="0" smtClean="0">
                <a:solidFill>
                  <a:srgbClr val="003A00"/>
                </a:solidFill>
                <a:latin typeface="Perpetua" panose="02020502060401020303" pitchFamily="18" charset="0"/>
              </a:rPr>
              <a:t>hese activities are hard on the river, but make up part of the connection between indoor and outdoor life which differentiates Tirunelveli from much western experience.  </a:t>
            </a:r>
            <a:endParaRPr lang="en-US" sz="1300" dirty="0">
              <a:solidFill>
                <a:srgbClr val="003A00"/>
              </a:solidFill>
              <a:latin typeface="Perpetua" panose="02020502060401020303" pitchFamily="18" charset="0"/>
            </a:endParaRPr>
          </a:p>
        </p:txBody>
      </p:sp>
      <p:cxnSp>
        <p:nvCxnSpPr>
          <p:cNvPr id="13" name="Straight Connector 12"/>
          <p:cNvCxnSpPr/>
          <p:nvPr/>
        </p:nvCxnSpPr>
        <p:spPr>
          <a:xfrm>
            <a:off x="133350" y="152400"/>
            <a:ext cx="8877300" cy="0"/>
          </a:xfrm>
          <a:prstGeom prst="line">
            <a:avLst/>
          </a:prstGeom>
          <a:ln w="19050">
            <a:solidFill>
              <a:srgbClr val="0058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3350" y="6629400"/>
            <a:ext cx="8877300" cy="0"/>
          </a:xfrm>
          <a:prstGeom prst="line">
            <a:avLst/>
          </a:prstGeom>
          <a:ln w="19050">
            <a:solidFill>
              <a:srgbClr val="003A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4800" y="5029200"/>
            <a:ext cx="8724900" cy="0"/>
          </a:xfrm>
          <a:prstGeom prst="line">
            <a:avLst/>
          </a:prstGeom>
          <a:ln w="25400">
            <a:gradFill flip="none" rotWithShape="1">
              <a:gsLst>
                <a:gs pos="0">
                  <a:srgbClr val="FFFFCC"/>
                </a:gs>
                <a:gs pos="100000">
                  <a:srgbClr val="003A00"/>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4">
            <a:extLst>
              <a:ext uri="{BEBA8EAE-BF5A-486C-A8C5-ECC9F3942E4B}">
                <a14:imgProps xmlns:a14="http://schemas.microsoft.com/office/drawing/2010/main">
                  <a14:imgLayer r:embed="rId5">
                    <a14:imgEffect>
                      <a14:sharpenSoften amount="20000"/>
                    </a14:imgEffect>
                    <a14:imgEffect>
                      <a14:brightnessContrast contrast="24000"/>
                    </a14:imgEffect>
                  </a14:imgLayer>
                </a14:imgProps>
              </a:ext>
              <a:ext uri="{28A0092B-C50C-407E-A947-70E740481C1C}">
                <a14:useLocalDpi xmlns:a14="http://schemas.microsoft.com/office/drawing/2010/main" val="0"/>
              </a:ext>
            </a:extLst>
          </a:blip>
          <a:srcRect t="19391" r="1031"/>
          <a:stretch/>
        </p:blipFill>
        <p:spPr>
          <a:xfrm>
            <a:off x="163697" y="4267200"/>
            <a:ext cx="3646303" cy="2227424"/>
          </a:xfrm>
          <a:prstGeom prst="rect">
            <a:avLst/>
          </a:prstGeom>
        </p:spPr>
      </p:pic>
      <p:pic>
        <p:nvPicPr>
          <p:cNvPr id="7" name="Picture 6"/>
          <p:cNvPicPr>
            <a:picLocks noChangeAspect="1"/>
          </p:cNvPicPr>
          <p:nvPr/>
        </p:nvPicPr>
        <p:blipFill rotWithShape="1">
          <a:blip r:embed="rId6">
            <a:extLst>
              <a:ext uri="{BEBA8EAE-BF5A-486C-A8C5-ECC9F3942E4B}">
                <a14:imgProps xmlns:a14="http://schemas.microsoft.com/office/drawing/2010/main">
                  <a14:imgLayer r:embed="rId7">
                    <a14:imgEffect>
                      <a14:sharpenSoften amount="8000"/>
                    </a14:imgEffect>
                    <a14:imgEffect>
                      <a14:colorTemperature colorTemp="7400"/>
                    </a14:imgEffect>
                    <a14:imgEffect>
                      <a14:brightnessContrast bright="5000" contrast="5000"/>
                    </a14:imgEffect>
                  </a14:imgLayer>
                </a14:imgProps>
              </a:ext>
              <a:ext uri="{28A0092B-C50C-407E-A947-70E740481C1C}">
                <a14:useLocalDpi xmlns:a14="http://schemas.microsoft.com/office/drawing/2010/main" val="0"/>
              </a:ext>
            </a:extLst>
          </a:blip>
          <a:srcRect t="19566" b="4898"/>
          <a:stretch/>
        </p:blipFill>
        <p:spPr>
          <a:xfrm>
            <a:off x="140214" y="274673"/>
            <a:ext cx="3418804" cy="1936814"/>
          </a:xfrm>
          <a:prstGeom prst="rect">
            <a:avLst/>
          </a:prstGeom>
        </p:spPr>
      </p:pic>
    </p:spTree>
    <p:extLst>
      <p:ext uri="{BB962C8B-B14F-4D97-AF65-F5344CB8AC3E}">
        <p14:creationId xmlns:p14="http://schemas.microsoft.com/office/powerpoint/2010/main" val="3657201787"/>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4000">
              <a:schemeClr val="accent1">
                <a:lumMod val="20000"/>
                <a:lumOff val="80000"/>
              </a:schemeClr>
            </a:gs>
            <a:gs pos="93062">
              <a:srgbClr val="E4FF84"/>
            </a:gs>
            <a:gs pos="100000">
              <a:srgbClr val="EEFF87"/>
            </a:gs>
            <a:gs pos="94000">
              <a:srgbClr val="E3FE82"/>
            </a:gs>
            <a:gs pos="0">
              <a:srgbClr val="DBEEFF"/>
            </a:gs>
            <a:gs pos="26000">
              <a:srgbClr val="F4FBEB"/>
            </a:gs>
          </a:gsLst>
          <a:lin ang="5400000" scaled="0"/>
        </a:gradFill>
        <a:effectLst/>
      </p:bgPr>
    </p:bg>
    <p:spTree>
      <p:nvGrpSpPr>
        <p:cNvPr id="1" name=""/>
        <p:cNvGrpSpPr/>
        <p:nvPr/>
      </p:nvGrpSpPr>
      <p:grpSpPr>
        <a:xfrm>
          <a:off x="0" y="0"/>
          <a:ext cx="0" cy="0"/>
          <a:chOff x="0" y="0"/>
          <a:chExt cx="0" cy="0"/>
        </a:xfrm>
      </p:grpSpPr>
      <p:cxnSp>
        <p:nvCxnSpPr>
          <p:cNvPr id="18" name="Straight Connector 17"/>
          <p:cNvCxnSpPr/>
          <p:nvPr/>
        </p:nvCxnSpPr>
        <p:spPr>
          <a:xfrm>
            <a:off x="8899451" y="1524000"/>
            <a:ext cx="0" cy="5124753"/>
          </a:xfrm>
          <a:prstGeom prst="line">
            <a:avLst/>
          </a:prstGeom>
          <a:ln w="19050">
            <a:solidFill>
              <a:srgbClr val="F1E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33351" y="1524000"/>
            <a:ext cx="8877300" cy="0"/>
          </a:xfrm>
          <a:prstGeom prst="line">
            <a:avLst/>
          </a:prstGeom>
          <a:ln w="19050">
            <a:solidFill>
              <a:srgbClr val="0E0074"/>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ChangeAspect="1"/>
          </p:cNvSpPr>
          <p:nvPr/>
        </p:nvSpPr>
        <p:spPr>
          <a:xfrm>
            <a:off x="437262" y="1676400"/>
            <a:ext cx="6573138" cy="4972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ChangeAspect="1"/>
          </p:cNvSpPr>
          <p:nvPr/>
        </p:nvSpPr>
        <p:spPr>
          <a:xfrm>
            <a:off x="437262" y="1676400"/>
            <a:ext cx="6573138" cy="4972353"/>
          </a:xfrm>
          <a:prstGeom prst="rect">
            <a:avLst/>
          </a:prstGeom>
          <a:blipFill dpi="0" rotWithShape="1">
            <a:blip r:embed="rId2">
              <a:alphaModFix amt="1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133350" y="6324600"/>
            <a:ext cx="8877301" cy="0"/>
          </a:xfrm>
          <a:prstGeom prst="line">
            <a:avLst/>
          </a:prstGeom>
          <a:ln w="19050">
            <a:solidFill>
              <a:srgbClr val="F1EFFF"/>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4000"/>
                    </a14:imgEffect>
                    <a14:imgEffect>
                      <a14:saturation sat="115000"/>
                    </a14:imgEffect>
                    <a14:imgEffect>
                      <a14:brightnessContrast bright="10000"/>
                    </a14:imgEffect>
                  </a14:imgLayer>
                </a14:imgProps>
              </a:ext>
              <a:ext uri="{28A0092B-C50C-407E-A947-70E740481C1C}">
                <a14:useLocalDpi xmlns:a14="http://schemas.microsoft.com/office/drawing/2010/main" val="0"/>
              </a:ext>
            </a:extLst>
          </a:blip>
          <a:stretch>
            <a:fillRect/>
          </a:stretch>
        </p:blipFill>
        <p:spPr>
          <a:xfrm>
            <a:off x="5130209" y="2172516"/>
            <a:ext cx="3583147" cy="2687360"/>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340665"/>
            <a:ext cx="1904136" cy="2538846"/>
          </a:xfrm>
          <a:prstGeom prst="rect">
            <a:avLst/>
          </a:prstGeom>
        </p:spPr>
      </p:pic>
      <p:sp>
        <p:nvSpPr>
          <p:cNvPr id="7" name="TextBox 6"/>
          <p:cNvSpPr txBox="1"/>
          <p:nvPr/>
        </p:nvSpPr>
        <p:spPr>
          <a:xfrm>
            <a:off x="2375974" y="5090394"/>
            <a:ext cx="6528793" cy="1092607"/>
          </a:xfrm>
          <a:prstGeom prst="rect">
            <a:avLst/>
          </a:prstGeom>
          <a:noFill/>
        </p:spPr>
        <p:txBody>
          <a:bodyPr wrap="square" rtlCol="0">
            <a:spAutoFit/>
          </a:bodyPr>
          <a:lstStyle/>
          <a:p>
            <a:r>
              <a:rPr lang="en-US" sz="1300" dirty="0" smtClean="0">
                <a:solidFill>
                  <a:srgbClr val="002060"/>
                </a:solidFill>
                <a:latin typeface="Perpetua" panose="02020502060401020303" pitchFamily="18" charset="0"/>
              </a:rPr>
              <a:t>Tirunelveli, like many cities worldwide, </a:t>
            </a:r>
            <a:r>
              <a:rPr lang="en-US" sz="1300" dirty="0" smtClean="0">
                <a:solidFill>
                  <a:srgbClr val="002060"/>
                </a:solidFill>
                <a:latin typeface="Perpetua" panose="02020502060401020303" pitchFamily="18" charset="0"/>
              </a:rPr>
              <a:t>faces significant organizational and </a:t>
            </a:r>
            <a:r>
              <a:rPr lang="en-US" sz="1300" dirty="0" smtClean="0">
                <a:solidFill>
                  <a:srgbClr val="002060"/>
                </a:solidFill>
                <a:latin typeface="Perpetua" panose="02020502060401020303" pitchFamily="18" charset="0"/>
              </a:rPr>
              <a:t>environmental challenges for a sustainable future.  In this category-</a:t>
            </a:r>
            <a:r>
              <a:rPr lang="en-US" sz="1300" dirty="0" smtClean="0">
                <a:solidFill>
                  <a:srgbClr val="002060"/>
                </a:solidFill>
                <a:latin typeface="Perpetua" panose="02020502060401020303" pitchFamily="18" charset="0"/>
              </a:rPr>
              <a:t>confounding place</a:t>
            </a:r>
            <a:r>
              <a:rPr lang="en-US" sz="1300" dirty="0" smtClean="0">
                <a:solidFill>
                  <a:srgbClr val="002060"/>
                </a:solidFill>
                <a:latin typeface="Perpetua" panose="02020502060401020303" pitchFamily="18" charset="0"/>
              </a:rPr>
              <a:t> born of a god’s descent to earth, where daily life encompasses both seventh-century temple and twenty-first-century university, both hand-cut garments and digitally-assisted engineering, one hopes that the ingenuity and determination which have made the city what it is today will enable its evolution for many more centuries to come.</a:t>
            </a:r>
            <a:endParaRPr lang="en-US" sz="1300" dirty="0">
              <a:solidFill>
                <a:srgbClr val="002060"/>
              </a:solidFill>
              <a:latin typeface="Perpetua" panose="02020502060401020303" pitchFamily="18" charset="0"/>
            </a:endParaRPr>
          </a:p>
        </p:txBody>
      </p:sp>
      <p:pic>
        <p:nvPicPr>
          <p:cNvPr id="13" name="Picture 12"/>
          <p:cNvPicPr>
            <a:picLocks noChangeAspect="1"/>
          </p:cNvPicPr>
          <p:nvPr/>
        </p:nvPicPr>
        <p:blipFill rotWithShape="1">
          <a:blip r:embed="rId6" cstate="print">
            <a:extLst>
              <a:ext uri="{BEBA8EAE-BF5A-486C-A8C5-ECC9F3942E4B}">
                <a14:imgProps xmlns:a14="http://schemas.microsoft.com/office/drawing/2010/main">
                  <a14:imgLayer r:embed="rId7">
                    <a14:imgEffect>
                      <a14:colorTemperature colorTemp="7500"/>
                    </a14:imgEffect>
                    <a14:imgEffect>
                      <a14:saturation sat="115000"/>
                    </a14:imgEffect>
                    <a14:imgEffect>
                      <a14:brightnessContrast bright="11000"/>
                    </a14:imgEffect>
                  </a14:imgLayer>
                </a14:imgProps>
              </a:ext>
              <a:ext uri="{28A0092B-C50C-407E-A947-70E740481C1C}">
                <a14:useLocalDpi xmlns:a14="http://schemas.microsoft.com/office/drawing/2010/main" val="0"/>
              </a:ext>
            </a:extLst>
          </a:blip>
          <a:srcRect l="9453" r="6348" b="7411"/>
          <a:stretch/>
        </p:blipFill>
        <p:spPr>
          <a:xfrm>
            <a:off x="686254" y="3884965"/>
            <a:ext cx="1579761" cy="2329190"/>
          </a:xfrm>
          <a:prstGeom prst="rect">
            <a:avLst/>
          </a:prstGeom>
        </p:spPr>
      </p:pic>
      <p:cxnSp>
        <p:nvCxnSpPr>
          <p:cNvPr id="15" name="Straight Connector 14"/>
          <p:cNvCxnSpPr/>
          <p:nvPr/>
        </p:nvCxnSpPr>
        <p:spPr>
          <a:xfrm>
            <a:off x="133350" y="152400"/>
            <a:ext cx="8877300" cy="0"/>
          </a:xfrm>
          <a:prstGeom prst="line">
            <a:avLst/>
          </a:prstGeom>
          <a:ln w="19050">
            <a:solidFill>
              <a:srgbClr val="0E007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33350" y="6477000"/>
            <a:ext cx="8877300" cy="0"/>
          </a:xfrm>
          <a:prstGeom prst="line">
            <a:avLst/>
          </a:prstGeom>
          <a:ln w="19050">
            <a:solidFill>
              <a:srgbClr val="0E0074"/>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627150" y="262116"/>
            <a:ext cx="5562600" cy="369332"/>
          </a:xfrm>
          <a:prstGeom prst="rect">
            <a:avLst/>
          </a:prstGeom>
          <a:noFill/>
        </p:spPr>
        <p:txBody>
          <a:bodyPr wrap="square" rtlCol="0">
            <a:spAutoFit/>
          </a:bodyPr>
          <a:lstStyle/>
          <a:p>
            <a:r>
              <a:rPr lang="en-US" b="1" dirty="0" smtClean="0">
                <a:solidFill>
                  <a:srgbClr val="002060"/>
                </a:solidFill>
                <a:latin typeface="Perpetua" panose="02020502060401020303" pitchFamily="18" charset="0"/>
              </a:rPr>
              <a:t>V</a:t>
            </a:r>
            <a:r>
              <a:rPr lang="en-US" sz="1600" b="1" dirty="0" smtClean="0">
                <a:solidFill>
                  <a:srgbClr val="002060"/>
                </a:solidFill>
                <a:latin typeface="Perpetua" panose="02020502060401020303" pitchFamily="18" charset="0"/>
              </a:rPr>
              <a:t>ibrant </a:t>
            </a:r>
            <a:r>
              <a:rPr lang="en-US" sz="1600" dirty="0" smtClean="0">
                <a:solidFill>
                  <a:srgbClr val="002060"/>
                </a:solidFill>
                <a:latin typeface="Perpetua" panose="02020502060401020303" pitchFamily="18" charset="0"/>
              </a:rPr>
              <a:t>with life and color, Tirunelveli brims with activity:</a:t>
            </a:r>
            <a:endParaRPr lang="en-US" sz="1300" dirty="0">
              <a:solidFill>
                <a:srgbClr val="002060"/>
              </a:solidFill>
              <a:latin typeface="Perpetua" panose="02020502060401020303" pitchFamily="18" charset="0"/>
            </a:endParaRPr>
          </a:p>
        </p:txBody>
      </p:sp>
      <p:sp>
        <p:nvSpPr>
          <p:cNvPr id="40" name="TextBox 39"/>
          <p:cNvSpPr txBox="1"/>
          <p:nvPr/>
        </p:nvSpPr>
        <p:spPr>
          <a:xfrm>
            <a:off x="3235864" y="631448"/>
            <a:ext cx="5991446" cy="892552"/>
          </a:xfrm>
          <a:prstGeom prst="rect">
            <a:avLst/>
          </a:prstGeom>
          <a:noFill/>
        </p:spPr>
        <p:txBody>
          <a:bodyPr wrap="square" rtlCol="0">
            <a:spAutoFit/>
          </a:bodyPr>
          <a:lstStyle/>
          <a:p>
            <a:r>
              <a:rPr lang="en-US" sz="1300" dirty="0" smtClean="0">
                <a:solidFill>
                  <a:srgbClr val="002060"/>
                </a:solidFill>
                <a:latin typeface="Perpetua" panose="02020502060401020303" pitchFamily="18" charset="0"/>
              </a:rPr>
              <a:t>Tireless </a:t>
            </a:r>
            <a:r>
              <a:rPr lang="en-US" sz="1300" dirty="0">
                <a:solidFill>
                  <a:srgbClr val="002060"/>
                </a:solidFill>
                <a:latin typeface="Perpetua" panose="02020502060401020303" pitchFamily="18" charset="0"/>
              </a:rPr>
              <a:t>tiny mosquitoes </a:t>
            </a:r>
            <a:r>
              <a:rPr lang="en-US" sz="1300" dirty="0" smtClean="0">
                <a:solidFill>
                  <a:srgbClr val="002060"/>
                </a:solidFill>
                <a:latin typeface="Perpetua" panose="02020502060401020303" pitchFamily="18" charset="0"/>
              </a:rPr>
              <a:t>dive, </a:t>
            </a:r>
            <a:r>
              <a:rPr lang="en-US" sz="1300" dirty="0">
                <a:solidFill>
                  <a:srgbClr val="002060"/>
                </a:solidFill>
                <a:latin typeface="Perpetua" panose="02020502060401020303" pitchFamily="18" charset="0"/>
              </a:rPr>
              <a:t>soundless salamanders stalk them, kid goats play on half-built houses, cows </a:t>
            </a:r>
            <a:r>
              <a:rPr lang="en-US" sz="1300" dirty="0" smtClean="0">
                <a:solidFill>
                  <a:srgbClr val="002060"/>
                </a:solidFill>
                <a:latin typeface="Perpetua" panose="02020502060401020303" pitchFamily="18" charset="0"/>
              </a:rPr>
              <a:t>nose through </a:t>
            </a:r>
            <a:r>
              <a:rPr lang="en-US" sz="1300" dirty="0">
                <a:solidFill>
                  <a:srgbClr val="002060"/>
                </a:solidFill>
                <a:latin typeface="Perpetua" panose="02020502060401020303" pitchFamily="18" charset="0"/>
              </a:rPr>
              <a:t>vegetable scraps near the market, </a:t>
            </a:r>
            <a:r>
              <a:rPr lang="en-US" sz="1300" dirty="0" smtClean="0">
                <a:solidFill>
                  <a:srgbClr val="002060"/>
                </a:solidFill>
                <a:latin typeface="Perpetua" panose="02020502060401020303" pitchFamily="18" charset="0"/>
              </a:rPr>
              <a:t>and buffalo graze sedately in the subtropical sun.  Alongside them, men and women labor in the rice fields or bank branches, on construction sites or college campuses.  </a:t>
            </a:r>
            <a:endParaRPr lang="en-US" dirty="0">
              <a:solidFill>
                <a:srgbClr val="002060"/>
              </a:solidFill>
            </a:endParaRPr>
          </a:p>
        </p:txBody>
      </p:sp>
      <p:sp>
        <p:nvSpPr>
          <p:cNvPr id="41" name="TextBox 40"/>
          <p:cNvSpPr txBox="1"/>
          <p:nvPr/>
        </p:nvSpPr>
        <p:spPr>
          <a:xfrm>
            <a:off x="3228754" y="1526054"/>
            <a:ext cx="5699051" cy="492443"/>
          </a:xfrm>
          <a:prstGeom prst="rect">
            <a:avLst/>
          </a:prstGeom>
          <a:noFill/>
        </p:spPr>
        <p:txBody>
          <a:bodyPr wrap="square" rtlCol="0">
            <a:spAutoFit/>
          </a:bodyPr>
          <a:lstStyle/>
          <a:p>
            <a:r>
              <a:rPr lang="en-US" sz="1300" dirty="0" smtClean="0">
                <a:solidFill>
                  <a:srgbClr val="002060"/>
                </a:solidFill>
                <a:latin typeface="Perpetua" panose="02020502060401020303" pitchFamily="18" charset="0"/>
              </a:rPr>
              <a:t>Habitual divisions of human and animal, city and country meet and merge in a dense tapestry of industry and spontaneity.  </a:t>
            </a:r>
            <a:endParaRPr lang="en-US" sz="1300" dirty="0">
              <a:solidFill>
                <a:srgbClr val="002060"/>
              </a:solidFill>
              <a:latin typeface="Perpetua" panose="02020502060401020303" pitchFamily="18" charset="0"/>
            </a:endParaRPr>
          </a:p>
        </p:txBody>
      </p:sp>
    </p:spTree>
    <p:extLst>
      <p:ext uri="{BB962C8B-B14F-4D97-AF65-F5344CB8AC3E}">
        <p14:creationId xmlns:p14="http://schemas.microsoft.com/office/powerpoint/2010/main" val="35316934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TotalTime>
  <Words>781</Words>
  <Application>Microsoft Office PowerPoint</Application>
  <PresentationFormat>On-screen Show (4:3)</PresentationFormat>
  <Paragraphs>17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Reception</dc:creator>
  <cp:lastModifiedBy>Reception</cp:lastModifiedBy>
  <cp:revision>81</cp:revision>
  <dcterms:created xsi:type="dcterms:W3CDTF">2015-09-24T14:26:11Z</dcterms:created>
  <dcterms:modified xsi:type="dcterms:W3CDTF">2015-09-29T20:36:34Z</dcterms:modified>
</cp:coreProperties>
</file>