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hyperlink" Target="http://swift.org" TargetMode="External"/><Relationship Id="rId5" Type="http://schemas.openxmlformats.org/officeDocument/2006/relationships/hyperlink" Target="https://developer.apple.com/swift/blog/" TargetMode="External"/><Relationship Id="rId6" Type="http://schemas.openxmlformats.org/officeDocument/2006/relationships/hyperlink" Target="https://developer.apple.com/videos/wwdc2015/" TargetMode="External"/><Relationship Id="rId7" Type="http://schemas.openxmlformats.org/officeDocument/2006/relationships/hyperlink" Target="https://developer.apple.com/library/"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hyperlink" Target="http://codefuel.me" TargetMode="External"/><Relationship Id="rId5" Type="http://schemas.openxmlformats.org/officeDocument/2006/relationships/hyperlink" Target="https://github.com/CaracasSwift" TargetMode="External"/><Relationship Id="rId6" Type="http://schemas.openxmlformats.org/officeDocument/2006/relationships/image" Target="../media/image4.tif"/><Relationship Id="rId7" Type="http://schemas.openxmlformats.org/officeDocument/2006/relationships/image" Target="../media/image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19" name="CaracasSwiftLogo.png"/>
          <p:cNvPicPr>
            <a:picLocks noChangeAspect="1"/>
          </p:cNvPicPr>
          <p:nvPr/>
        </p:nvPicPr>
        <p:blipFill>
          <a:blip r:embed="rId2">
            <a:extLst/>
          </a:blip>
          <a:stretch>
            <a:fillRect/>
          </a:stretch>
        </p:blipFill>
        <p:spPr>
          <a:xfrm>
            <a:off x="2387298" y="1069777"/>
            <a:ext cx="8230204" cy="5544357"/>
          </a:xfrm>
          <a:prstGeom prst="rect">
            <a:avLst/>
          </a:prstGeom>
          <a:ln w="12700">
            <a:miter lim="400000"/>
          </a:ln>
        </p:spPr>
      </p:pic>
      <p:pic>
        <p:nvPicPr>
          <p:cNvPr id="120" name="pasted-image.tiff"/>
          <p:cNvPicPr>
            <a:picLocks noChangeAspect="1"/>
          </p:cNvPicPr>
          <p:nvPr/>
        </p:nvPicPr>
        <p:blipFill>
          <a:blip r:embed="rId3">
            <a:extLst/>
          </a:blip>
          <a:stretch>
            <a:fillRect/>
          </a:stretch>
        </p:blipFill>
        <p:spPr>
          <a:xfrm>
            <a:off x="7984513" y="4386169"/>
            <a:ext cx="2477805" cy="2086573"/>
          </a:xfrm>
          <a:prstGeom prst="rect">
            <a:avLst/>
          </a:prstGeom>
          <a:ln w="12700">
            <a:miter lim="400000"/>
          </a:ln>
        </p:spPr>
      </p:pic>
      <p:sp>
        <p:nvSpPr>
          <p:cNvPr id="121" name="Shape 121"/>
          <p:cNvSpPr/>
          <p:nvPr/>
        </p:nvSpPr>
        <p:spPr>
          <a:xfrm>
            <a:off x="1131495" y="7018612"/>
            <a:ext cx="10741810"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0000">
                <a:solidFill>
                  <a:srgbClr val="FFFFFF"/>
                </a:solidFill>
                <a:latin typeface="Bebas Neue Regular"/>
                <a:ea typeface="Bebas Neue Regular"/>
                <a:cs typeface="Bebas Neue Regular"/>
                <a:sym typeface="Bebas Neue Regular"/>
              </a:defRPr>
            </a:lvl1pPr>
          </a:lstStyle>
          <a:p>
            <a:pPr/>
            <a:r>
              <a:t>Caracas Swift Meetup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84"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85" name="Shape 185"/>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Optionals</a:t>
            </a:r>
          </a:p>
        </p:txBody>
      </p:sp>
      <p:sp>
        <p:nvSpPr>
          <p:cNvPr id="186" name="Shape 186"/>
          <p:cNvSpPr/>
          <p:nvPr/>
        </p:nvSpPr>
        <p:spPr>
          <a:xfrm>
            <a:off x="3510264" y="4523275"/>
            <a:ext cx="5984271"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tabLst>
                <a:tab pos="330200" algn="l"/>
              </a:tabLst>
              <a:defRPr sz="6500">
                <a:solidFill>
                  <a:srgbClr val="DE38A6"/>
                </a:solidFill>
                <a:latin typeface="Menlo"/>
                <a:ea typeface="Menlo"/>
                <a:cs typeface="Menlo"/>
                <a:sym typeface="Menlo"/>
              </a:defRPr>
            </a:pPr>
            <a:r>
              <a:rPr>
                <a:solidFill>
                  <a:srgbClr val="00B1FF"/>
                </a:solidFill>
              </a:rPr>
              <a:t>Int</a:t>
            </a:r>
            <a:r>
              <a:t>? != </a:t>
            </a:r>
            <a:r>
              <a:rPr>
                <a:solidFill>
                  <a:srgbClr val="00B1FF"/>
                </a:solidFill>
              </a:rPr>
              <a:t>Int</a:t>
            </a:r>
          </a:p>
        </p:txBody>
      </p:sp>
      <p:pic>
        <p:nvPicPr>
          <p:cNvPr id="187"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88" name="Shape 188"/>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89" name="Shape 189"/>
          <p:cNvSpPr/>
          <p:nvPr/>
        </p:nvSpPr>
        <p:spPr>
          <a:xfrm>
            <a:off x="3510264" y="1920489"/>
            <a:ext cx="5984271" cy="176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tabLst>
                <a:tab pos="330200" algn="l"/>
              </a:tabLst>
              <a:defRPr sz="10000">
                <a:solidFill>
                  <a:srgbClr val="DE38A6"/>
                </a:solidFill>
                <a:latin typeface="Apple Color Emoji"/>
                <a:ea typeface="Apple Color Emoji"/>
                <a:cs typeface="Apple Color Emoji"/>
                <a:sym typeface="Apple Color Emoji"/>
              </a:defRPr>
            </a:lvl1pPr>
          </a:lstStyle>
          <a:p>
            <a:pPr>
              <a:defRPr>
                <a:latin typeface="Menlo"/>
                <a:ea typeface="Menlo"/>
                <a:cs typeface="Menlo"/>
                <a:sym typeface="Menlo"/>
              </a:defRPr>
            </a:pPr>
            <a:r>
              <a:rPr>
                <a:latin typeface="Apple Color Emoji"/>
                <a:ea typeface="Apple Color Emoji"/>
                <a:cs typeface="Apple Color Emoji"/>
                <a:sym typeface="Apple Color Emoji"/>
              </a:rPr>
              <a:t>👍🏻</a:t>
            </a:r>
          </a:p>
        </p:txBody>
      </p:sp>
      <p:sp>
        <p:nvSpPr>
          <p:cNvPr id="190" name="Shape 190"/>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92"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93" name="Shape 193"/>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Type Safe</a:t>
            </a:r>
          </a:p>
        </p:txBody>
      </p:sp>
      <p:sp>
        <p:nvSpPr>
          <p:cNvPr id="194" name="Shape 194"/>
          <p:cNvSpPr/>
          <p:nvPr/>
        </p:nvSpPr>
        <p:spPr>
          <a:xfrm>
            <a:off x="645334" y="1892757"/>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“Swift helps you to be clear about the types of values your code can work with. If part of your code expects a </a:t>
            </a:r>
            <a:r>
              <a:rPr>
                <a:solidFill>
                  <a:schemeClr val="accent1">
                    <a:satOff val="-3355"/>
                    <a:lumOff val="26614"/>
                  </a:schemeClr>
                </a:solidFill>
              </a:rPr>
              <a:t>String</a:t>
            </a:r>
            <a:r>
              <a:t>, type safety prevents you from passing it an </a:t>
            </a:r>
            <a:r>
              <a:rPr>
                <a:solidFill>
                  <a:schemeClr val="accent1">
                    <a:satOff val="-3355"/>
                    <a:lumOff val="26614"/>
                  </a:schemeClr>
                </a:solidFill>
              </a:rPr>
              <a:t>Int</a:t>
            </a:r>
            <a:r>
              <a:t> by mistake.” </a:t>
            </a:r>
            <a:br/>
            <a:r>
              <a:rPr>
                <a:latin typeface="Bebas Neue Light"/>
                <a:ea typeface="Bebas Neue Light"/>
                <a:cs typeface="Bebas Neue Light"/>
                <a:sym typeface="Bebas Neue Light"/>
              </a:rPr>
              <a:t>(The Swift Programming Language BOOK)</a:t>
            </a:r>
          </a:p>
        </p:txBody>
      </p:sp>
      <p:pic>
        <p:nvPicPr>
          <p:cNvPr id="195"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96" name="Shape 196"/>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97" name="Shape 197"/>
          <p:cNvSpPr/>
          <p:nvPr/>
        </p:nvSpPr>
        <p:spPr>
          <a:xfrm>
            <a:off x="645334" y="5124448"/>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“Swift nos ayuda a ser claros con respecto al tipo de valores que nuestro código puede manejar. si algún fragmento del código espera un valor de tipo </a:t>
            </a:r>
            <a:r>
              <a:rPr>
                <a:solidFill>
                  <a:schemeClr val="accent1">
                    <a:satOff val="-3355"/>
                    <a:lumOff val="26614"/>
                  </a:schemeClr>
                </a:solidFill>
              </a:rPr>
              <a:t>String</a:t>
            </a:r>
            <a:r>
              <a:t>, el compilador no permitirá recibir un tipo </a:t>
            </a:r>
            <a:r>
              <a:rPr>
                <a:solidFill>
                  <a:schemeClr val="accent1">
                    <a:satOff val="-3355"/>
                    <a:lumOff val="26614"/>
                  </a:schemeClr>
                </a:solidFill>
              </a:rPr>
              <a:t>INT</a:t>
            </a:r>
            <a:r>
              <a:t> por error” </a:t>
            </a:r>
            <a:br/>
            <a:r>
              <a:rPr>
                <a:latin typeface="Bebas Neue Light"/>
                <a:ea typeface="Bebas Neue Light"/>
                <a:cs typeface="Bebas Neue Light"/>
                <a:sym typeface="Bebas Neue Light"/>
              </a:rPr>
              <a:t>(The Swift Programming Language BOOK)</a:t>
            </a:r>
          </a:p>
        </p:txBody>
      </p:sp>
      <p:sp>
        <p:nvSpPr>
          <p:cNvPr id="198" name="Shape 198"/>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00"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01" name="Shape 201"/>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Type Safe</a:t>
            </a:r>
          </a:p>
        </p:txBody>
      </p:sp>
      <p:sp>
        <p:nvSpPr>
          <p:cNvPr id="202" name="Shape 202"/>
          <p:cNvSpPr/>
          <p:nvPr/>
        </p:nvSpPr>
        <p:spPr>
          <a:xfrm>
            <a:off x="86025" y="1771649"/>
            <a:ext cx="12832750"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3900">
                <a:solidFill>
                  <a:srgbClr val="FFFFFF"/>
                </a:solidFill>
                <a:latin typeface="Menlo"/>
                <a:ea typeface="Menlo"/>
                <a:cs typeface="Menlo"/>
                <a:sym typeface="Menlo"/>
              </a:defRPr>
            </a:pPr>
            <a:r>
              <a:rPr>
                <a:solidFill>
                  <a:srgbClr val="DE38A6"/>
                </a:solidFill>
              </a:rPr>
              <a:t>let</a:t>
            </a:r>
            <a:r>
              <a:t> slide:</a:t>
            </a:r>
            <a:r>
              <a:rPr>
                <a:solidFill>
                  <a:srgbClr val="00B1FF"/>
                </a:solidFill>
              </a:rPr>
              <a:t>String</a:t>
            </a:r>
            <a:r>
              <a:t> = </a:t>
            </a:r>
            <a:r>
              <a:rPr>
                <a:solidFill>
                  <a:srgbClr val="FF4647"/>
                </a:solidFill>
              </a:rPr>
              <a:t>"</a:t>
            </a:r>
            <a:r>
              <a:rPr>
                <a:solidFill>
                  <a:srgbClr val="FF4647"/>
                </a:solidFill>
                <a:latin typeface="Apple Color Emoji"/>
                <a:ea typeface="Apple Color Emoji"/>
                <a:cs typeface="Apple Color Emoji"/>
                <a:sym typeface="Apple Color Emoji"/>
              </a:rPr>
              <a:t>🍕</a:t>
            </a:r>
            <a:r>
              <a:rPr>
                <a:solidFill>
                  <a:srgbClr val="FF4647"/>
                </a:solidFill>
              </a:rPr>
              <a:t>"</a:t>
            </a:r>
          </a:p>
          <a:p>
            <a:pPr algn="l" defTabSz="457200">
              <a:tabLst>
                <a:tab pos="330200" algn="l"/>
              </a:tabLst>
              <a:defRPr sz="3900">
                <a:solidFill>
                  <a:srgbClr val="FF4647"/>
                </a:solidFill>
                <a:latin typeface="Menlo"/>
                <a:ea typeface="Menlo"/>
                <a:cs typeface="Menlo"/>
                <a:sym typeface="Menlo"/>
              </a:defRPr>
            </a:pPr>
            <a:r>
              <a:rPr>
                <a:solidFill>
                  <a:srgbClr val="DE38A6"/>
                </a:solidFill>
              </a:rPr>
              <a:t>let</a:t>
            </a:r>
            <a:r>
              <a:rPr>
                <a:solidFill>
                  <a:srgbClr val="FFFFFF"/>
                </a:solidFill>
              </a:rPr>
              <a:t> pizza:</a:t>
            </a:r>
            <a:r>
              <a:rPr>
                <a:solidFill>
                  <a:srgbClr val="00B1FF"/>
                </a:solidFill>
              </a:rPr>
              <a:t>String</a:t>
            </a:r>
            <a:r>
              <a:rPr>
                <a:solidFill>
                  <a:srgbClr val="FFFFFF"/>
                </a:solidFill>
              </a:rPr>
              <a:t> = </a:t>
            </a:r>
            <a:r>
              <a:t>" Pizza!"</a:t>
            </a:r>
            <a:endParaRPr>
              <a:solidFill>
                <a:srgbClr val="FFFFFF"/>
              </a:solidFill>
            </a:endParaRPr>
          </a:p>
          <a:p>
            <a:pPr algn="l" defTabSz="457200">
              <a:tabLst>
                <a:tab pos="330200" algn="l"/>
              </a:tabLst>
              <a:defRPr sz="3900">
                <a:solidFill>
                  <a:srgbClr val="FFFFFF"/>
                </a:solidFill>
                <a:latin typeface="Menlo"/>
                <a:ea typeface="Menlo"/>
                <a:cs typeface="Menlo"/>
                <a:sym typeface="Menlo"/>
              </a:defRPr>
            </a:pPr>
            <a:r>
              <a:rPr>
                <a:solidFill>
                  <a:srgbClr val="DE38A6"/>
                </a:solidFill>
              </a:rPr>
              <a:t>let</a:t>
            </a:r>
            <a:r>
              <a:t> pizzaSlide:</a:t>
            </a:r>
            <a:r>
              <a:rPr>
                <a:solidFill>
                  <a:srgbClr val="00B1FF"/>
                </a:solidFill>
              </a:rPr>
              <a:t>String</a:t>
            </a:r>
            <a:r>
              <a:t> = </a:t>
            </a:r>
            <a:r>
              <a:rPr>
                <a:solidFill>
                  <a:srgbClr val="08FA95"/>
                </a:solidFill>
              </a:rPr>
              <a:t>slide</a:t>
            </a:r>
            <a:r>
              <a:t> + </a:t>
            </a:r>
            <a:r>
              <a:rPr>
                <a:solidFill>
                  <a:srgbClr val="08FA95"/>
                </a:solidFill>
              </a:rPr>
              <a:t>pizza</a:t>
            </a:r>
          </a:p>
          <a:p>
            <a:pPr algn="l" defTabSz="457200">
              <a:tabLst>
                <a:tab pos="330200" algn="l"/>
              </a:tabLst>
              <a:defRPr sz="3900">
                <a:solidFill>
                  <a:srgbClr val="FFFFFF"/>
                </a:solidFill>
                <a:latin typeface="Menlo"/>
                <a:ea typeface="Menlo"/>
                <a:cs typeface="Menlo"/>
                <a:sym typeface="Menlo"/>
              </a:defRPr>
            </a:pPr>
            <a:r>
              <a:rPr>
                <a:solidFill>
                  <a:srgbClr val="DE38A6"/>
                </a:solidFill>
              </a:rPr>
              <a:t>let</a:t>
            </a:r>
            <a:r>
              <a:t> pizzaQuarter:</a:t>
            </a:r>
            <a:r>
              <a:rPr>
                <a:solidFill>
                  <a:srgbClr val="00B1FF"/>
                </a:solidFill>
              </a:rPr>
              <a:t>String</a:t>
            </a:r>
            <a:r>
              <a:t> = </a:t>
            </a:r>
            <a:r>
              <a:rPr>
                <a:solidFill>
                  <a:srgbClr val="8B87FF"/>
                </a:solidFill>
              </a:rPr>
              <a:t>0.25</a:t>
            </a:r>
          </a:p>
        </p:txBody>
      </p:sp>
      <p:pic>
        <p:nvPicPr>
          <p:cNvPr id="203"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04" name="Shape 204"/>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05" name="Shape 205"/>
          <p:cNvSpPr/>
          <p:nvPr/>
        </p:nvSpPr>
        <p:spPr>
          <a:xfrm>
            <a:off x="86025" y="5898643"/>
            <a:ext cx="12832750" cy="181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tabLst>
                <a:tab pos="330200" algn="l"/>
              </a:tabLst>
              <a:defRPr sz="3900">
                <a:solidFill>
                  <a:schemeClr val="accent5"/>
                </a:solidFill>
                <a:latin typeface="Menlo"/>
                <a:ea typeface="Menlo"/>
                <a:cs typeface="Menlo"/>
                <a:sym typeface="Menlo"/>
              </a:defRPr>
            </a:lvl1pPr>
          </a:lstStyle>
          <a:p>
            <a:pPr/>
            <a:r>
              <a:t>Cannot convert value of Type ‘Double’ to specified type ‘String’</a:t>
            </a:r>
          </a:p>
        </p:txBody>
      </p:sp>
      <p:sp>
        <p:nvSpPr>
          <p:cNvPr id="206" name="Shape 206"/>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09" name="Shape 209"/>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Type Inference</a:t>
            </a:r>
          </a:p>
        </p:txBody>
      </p:sp>
      <p:sp>
        <p:nvSpPr>
          <p:cNvPr id="210" name="Shape 210"/>
          <p:cNvSpPr/>
          <p:nvPr/>
        </p:nvSpPr>
        <p:spPr>
          <a:xfrm>
            <a:off x="645334" y="1341994"/>
            <a:ext cx="11714132"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“Type inference is particularly useful when you declare a constant or variable with an initial value. This is often done by assigning a literal value (or literal) to the constant or variable at the point that you declare it. (A literal value is a value that appears directly in your source code, such as 42 and 3.14159 in the examples below.)” </a:t>
            </a:r>
            <a:br/>
            <a:r>
              <a:rPr>
                <a:latin typeface="Bebas Neue Light"/>
                <a:ea typeface="Bebas Neue Light"/>
                <a:cs typeface="Bebas Neue Light"/>
                <a:sym typeface="Bebas Neue Light"/>
              </a:rPr>
              <a:t>(The Swift Programming Language BOOK)</a:t>
            </a:r>
          </a:p>
        </p:txBody>
      </p:sp>
      <p:pic>
        <p:nvPicPr>
          <p:cNvPr id="211"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12" name="Shape 212"/>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13" name="Shape 213"/>
          <p:cNvSpPr/>
          <p:nvPr/>
        </p:nvSpPr>
        <p:spPr>
          <a:xfrm>
            <a:off x="645334" y="4823022"/>
            <a:ext cx="11714132"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“La inferencia de tipos es particularmente practica cuando declaramos una variable o una constante con un valor inicial. Para ello asignamos un valor literal a la constante o variable al momento de declararla. (un valor literal es aquel que aparece directamente en el código fuente, como por ejemplo 42 y 3.14159 en el ejemplo ” </a:t>
            </a:r>
            <a:br/>
            <a:r>
              <a:rPr>
                <a:latin typeface="Bebas Neue Light"/>
                <a:ea typeface="Bebas Neue Light"/>
                <a:cs typeface="Bebas Neue Light"/>
                <a:sym typeface="Bebas Neue Light"/>
              </a:rPr>
              <a:t>(The Swift Programming Language BOOK)</a:t>
            </a:r>
          </a:p>
        </p:txBody>
      </p:sp>
      <p:sp>
        <p:nvSpPr>
          <p:cNvPr id="214" name="Shape 214"/>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16"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17" name="Shape 217"/>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Type Inference</a:t>
            </a:r>
          </a:p>
        </p:txBody>
      </p:sp>
      <p:sp>
        <p:nvSpPr>
          <p:cNvPr id="218" name="Shape 218"/>
          <p:cNvSpPr/>
          <p:nvPr/>
        </p:nvSpPr>
        <p:spPr>
          <a:xfrm>
            <a:off x="86025" y="1917905"/>
            <a:ext cx="12832750"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a:solidFill>
                  <a:srgbClr val="FFFFFF"/>
                </a:solidFill>
                <a:latin typeface="Menlo"/>
                <a:ea typeface="Menlo"/>
                <a:cs typeface="Menlo"/>
                <a:sym typeface="Menlo"/>
              </a:defRPr>
            </a:pPr>
            <a:r>
              <a:rPr>
                <a:solidFill>
                  <a:srgbClr val="DE38A6"/>
                </a:solidFill>
              </a:rPr>
              <a:t>let</a:t>
            </a:r>
            <a:r>
              <a:t> meaningOfLife = </a:t>
            </a:r>
            <a:r>
              <a:rPr>
                <a:solidFill>
                  <a:srgbClr val="8B87FF"/>
                </a:solidFill>
              </a:rPr>
              <a:t>42</a:t>
            </a:r>
          </a:p>
          <a:p>
            <a:pPr algn="l" defTabSz="457200">
              <a:tabLst>
                <a:tab pos="330200" algn="l"/>
              </a:tabLst>
              <a:defRPr>
                <a:solidFill>
                  <a:srgbClr val="8B87FF"/>
                </a:solidFill>
                <a:latin typeface="Menlo"/>
                <a:ea typeface="Menlo"/>
                <a:cs typeface="Menlo"/>
                <a:sym typeface="Menlo"/>
              </a:defRPr>
            </a:pPr>
            <a:r>
              <a:rPr>
                <a:solidFill>
                  <a:srgbClr val="DE38A6"/>
                </a:solidFill>
              </a:rPr>
              <a:t>let</a:t>
            </a:r>
            <a:r>
              <a:rPr>
                <a:solidFill>
                  <a:srgbClr val="FFFFFF"/>
                </a:solidFill>
              </a:rPr>
              <a:t> pi = </a:t>
            </a:r>
            <a:r>
              <a:t>3.14159</a:t>
            </a:r>
            <a:endParaRPr>
              <a:solidFill>
                <a:srgbClr val="FFFFFF"/>
              </a:solidFill>
            </a:endParaRPr>
          </a:p>
          <a:p>
            <a:pPr algn="l" defTabSz="457200">
              <a:tabLst>
                <a:tab pos="330200" algn="l"/>
              </a:tabLst>
              <a:defRPr>
                <a:solidFill>
                  <a:srgbClr val="FFFFFF"/>
                </a:solidFill>
                <a:latin typeface="Menlo"/>
                <a:ea typeface="Menlo"/>
                <a:cs typeface="Menlo"/>
                <a:sym typeface="Menlo"/>
              </a:defRPr>
            </a:pPr>
          </a:p>
          <a:p>
            <a:pPr algn="l" defTabSz="457200">
              <a:tabLst>
                <a:tab pos="330200" algn="l"/>
              </a:tabLst>
              <a:defRPr>
                <a:solidFill>
                  <a:srgbClr val="00B1FF"/>
                </a:solidFill>
                <a:latin typeface="Menlo"/>
                <a:ea typeface="Menlo"/>
                <a:cs typeface="Menlo"/>
                <a:sym typeface="Menlo"/>
              </a:defRPr>
            </a:pPr>
            <a:r>
              <a:t>_stdlib_getDemangledTypeName</a:t>
            </a:r>
            <a:r>
              <a:rPr>
                <a:solidFill>
                  <a:srgbClr val="FFFFFF"/>
                </a:solidFill>
              </a:rPr>
              <a:t>(</a:t>
            </a:r>
            <a:r>
              <a:rPr>
                <a:solidFill>
                  <a:srgbClr val="08FA95"/>
                </a:solidFill>
              </a:rPr>
              <a:t>pi</a:t>
            </a:r>
            <a:r>
              <a:rPr>
                <a:solidFill>
                  <a:srgbClr val="FFFFFF"/>
                </a:solidFill>
              </a:rPr>
              <a:t>)</a:t>
            </a:r>
            <a:endParaRPr>
              <a:solidFill>
                <a:srgbClr val="FFFFFF"/>
              </a:solidFill>
            </a:endParaRPr>
          </a:p>
          <a:p>
            <a:pPr algn="l" defTabSz="457200">
              <a:tabLst>
                <a:tab pos="330200" algn="l"/>
              </a:tabLst>
              <a:defRPr>
                <a:solidFill>
                  <a:srgbClr val="00B1FF"/>
                </a:solidFill>
                <a:latin typeface="Menlo"/>
                <a:ea typeface="Menlo"/>
                <a:cs typeface="Menlo"/>
                <a:sym typeface="Menlo"/>
              </a:defRPr>
            </a:pPr>
            <a:r>
              <a:t>_stdlib_getDemangledTypeName</a:t>
            </a:r>
            <a:r>
              <a:rPr>
                <a:solidFill>
                  <a:srgbClr val="FFFFFF"/>
                </a:solidFill>
              </a:rPr>
              <a:t>(</a:t>
            </a:r>
            <a:r>
              <a:rPr>
                <a:solidFill>
                  <a:srgbClr val="08FA95"/>
                </a:solidFill>
              </a:rPr>
              <a:t>meaningOfLife</a:t>
            </a:r>
            <a:r>
              <a:rPr>
                <a:solidFill>
                  <a:srgbClr val="FFFFFF"/>
                </a:solidFill>
              </a:rPr>
              <a:t>)</a:t>
            </a:r>
          </a:p>
        </p:txBody>
      </p:sp>
      <p:pic>
        <p:nvPicPr>
          <p:cNvPr id="219"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20" name="Shape 220"/>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21" name="Shape 221"/>
          <p:cNvSpPr/>
          <p:nvPr/>
        </p:nvSpPr>
        <p:spPr>
          <a:xfrm>
            <a:off x="86025" y="5327143"/>
            <a:ext cx="12832750" cy="295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3900">
                <a:solidFill>
                  <a:schemeClr val="accent5"/>
                </a:solidFill>
                <a:latin typeface="Menlo"/>
                <a:ea typeface="Menlo"/>
                <a:cs typeface="Menlo"/>
                <a:sym typeface="Menlo"/>
              </a:defRPr>
            </a:pPr>
            <a:r>
              <a:t>42</a:t>
            </a:r>
          </a:p>
          <a:p>
            <a:pPr algn="l" defTabSz="457200">
              <a:tabLst>
                <a:tab pos="330200" algn="l"/>
              </a:tabLst>
              <a:defRPr sz="3900">
                <a:solidFill>
                  <a:schemeClr val="accent5"/>
                </a:solidFill>
                <a:latin typeface="Menlo"/>
                <a:ea typeface="Menlo"/>
                <a:cs typeface="Menlo"/>
                <a:sym typeface="Menlo"/>
              </a:defRPr>
            </a:pPr>
            <a:r>
              <a:t>3.14159</a:t>
            </a:r>
          </a:p>
          <a:p>
            <a:pPr algn="l" defTabSz="457200">
              <a:tabLst>
                <a:tab pos="330200" algn="l"/>
              </a:tabLst>
              <a:defRPr sz="3900">
                <a:solidFill>
                  <a:schemeClr val="accent5"/>
                </a:solidFill>
                <a:latin typeface="Menlo"/>
                <a:ea typeface="Menlo"/>
                <a:cs typeface="Menlo"/>
                <a:sym typeface="Menlo"/>
              </a:defRPr>
            </a:pPr>
          </a:p>
          <a:p>
            <a:pPr algn="l" defTabSz="457200">
              <a:tabLst>
                <a:tab pos="330200" algn="l"/>
              </a:tabLst>
              <a:defRPr sz="3900">
                <a:solidFill>
                  <a:schemeClr val="accent5"/>
                </a:solidFill>
                <a:latin typeface="Menlo"/>
                <a:ea typeface="Menlo"/>
                <a:cs typeface="Menlo"/>
                <a:sym typeface="Menlo"/>
              </a:defRPr>
            </a:pPr>
            <a:r>
              <a:t>“Swift.Double"</a:t>
            </a:r>
          </a:p>
          <a:p>
            <a:pPr algn="l" defTabSz="457200">
              <a:tabLst>
                <a:tab pos="330200" algn="l"/>
              </a:tabLst>
              <a:defRPr sz="3900">
                <a:solidFill>
                  <a:schemeClr val="accent5"/>
                </a:solidFill>
                <a:latin typeface="Menlo"/>
                <a:ea typeface="Menlo"/>
                <a:cs typeface="Menlo"/>
                <a:sym typeface="Menlo"/>
              </a:defRPr>
            </a:pPr>
            <a:r>
              <a:t>"Swift.Int"</a:t>
            </a:r>
          </a:p>
        </p:txBody>
      </p:sp>
      <p:sp>
        <p:nvSpPr>
          <p:cNvPr id="222" name="Shape 222"/>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24"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25" name="Shape 225"/>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Value and reference Types</a:t>
            </a:r>
          </a:p>
        </p:txBody>
      </p:sp>
      <p:sp>
        <p:nvSpPr>
          <p:cNvPr id="226" name="Shape 226"/>
          <p:cNvSpPr/>
          <p:nvPr/>
        </p:nvSpPr>
        <p:spPr>
          <a:xfrm>
            <a:off x="645334" y="1608694"/>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“Types in Swift fall into one of two categories: first, “value types”, where each instance keeps a unique copy of its data, usually defined as a</a:t>
            </a:r>
            <a:r>
              <a:rPr>
                <a:solidFill>
                  <a:schemeClr val="accent6">
                    <a:satOff val="24555"/>
                    <a:lumOff val="22232"/>
                  </a:schemeClr>
                </a:solidFill>
              </a:rPr>
              <a:t> </a:t>
            </a:r>
            <a:r>
              <a:rPr sz="3000">
                <a:solidFill>
                  <a:schemeClr val="accent6">
                    <a:satOff val="24555"/>
                    <a:lumOff val="22232"/>
                  </a:schemeClr>
                </a:solidFill>
                <a:latin typeface="Menlo"/>
                <a:ea typeface="Menlo"/>
                <a:cs typeface="Menlo"/>
                <a:sym typeface="Menlo"/>
              </a:rPr>
              <a:t>struct</a:t>
            </a:r>
            <a:r>
              <a:rPr sz="3000">
                <a:solidFill>
                  <a:schemeClr val="accent6">
                    <a:satOff val="24555"/>
                    <a:lumOff val="22232"/>
                  </a:schemeClr>
                </a:solidFill>
              </a:rPr>
              <a:t>, </a:t>
            </a:r>
            <a:r>
              <a:rPr sz="3000">
                <a:solidFill>
                  <a:schemeClr val="accent6">
                    <a:satOff val="24555"/>
                    <a:lumOff val="22232"/>
                  </a:schemeClr>
                </a:solidFill>
                <a:latin typeface="Menlo"/>
                <a:ea typeface="Menlo"/>
                <a:cs typeface="Menlo"/>
                <a:sym typeface="Menlo"/>
              </a:rPr>
              <a:t>enum</a:t>
            </a:r>
            <a:r>
              <a:rPr sz="3000">
                <a:solidFill>
                  <a:schemeClr val="accent6">
                    <a:satOff val="24555"/>
                    <a:lumOff val="22232"/>
                  </a:schemeClr>
                </a:solidFill>
              </a:rPr>
              <a:t>,</a:t>
            </a:r>
            <a:r>
              <a:rPr sz="3000"/>
              <a:t> </a:t>
            </a:r>
            <a:r>
              <a:t>or tuple. The second, “reference types”, where instances share a single copy of the data, and the type is usually defined as a</a:t>
            </a:r>
            <a:r>
              <a:rPr>
                <a:solidFill>
                  <a:schemeClr val="accent6">
                    <a:satOff val="24555"/>
                    <a:lumOff val="22232"/>
                  </a:schemeClr>
                </a:solidFill>
              </a:rPr>
              <a:t> </a:t>
            </a:r>
            <a:r>
              <a:rPr sz="3000">
                <a:solidFill>
                  <a:schemeClr val="accent6">
                    <a:satOff val="24555"/>
                    <a:lumOff val="22232"/>
                  </a:schemeClr>
                </a:solidFill>
                <a:latin typeface="Menlo"/>
                <a:ea typeface="Menlo"/>
                <a:cs typeface="Menlo"/>
                <a:sym typeface="Menlo"/>
              </a:rPr>
              <a:t>class</a:t>
            </a:r>
            <a:r>
              <a:rPr sz="3000">
                <a:solidFill>
                  <a:schemeClr val="accent6">
                    <a:satOff val="24555"/>
                    <a:lumOff val="22232"/>
                  </a:schemeClr>
                </a:solidFill>
              </a:rPr>
              <a:t>.</a:t>
            </a:r>
            <a:r>
              <a:t>” </a:t>
            </a:r>
            <a:br/>
            <a:r>
              <a:rPr>
                <a:latin typeface="Bebas Neue Light"/>
                <a:ea typeface="Bebas Neue Light"/>
                <a:cs typeface="Bebas Neue Light"/>
                <a:sym typeface="Bebas Neue Light"/>
              </a:rPr>
              <a:t>(Apple’s swift blog)</a:t>
            </a:r>
          </a:p>
        </p:txBody>
      </p:sp>
      <p:pic>
        <p:nvPicPr>
          <p:cNvPr id="227"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28" name="Shape 228"/>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29" name="Shape 229"/>
          <p:cNvSpPr/>
          <p:nvPr/>
        </p:nvSpPr>
        <p:spPr>
          <a:xfrm>
            <a:off x="645334" y="4823022"/>
            <a:ext cx="11714132"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“En SWIFT los tipos pertenecen en una de dos categorias: primero, “tipo Valores”, donde cada instancia mantiene una copia única de su data, usualmente definida como un  </a:t>
            </a:r>
            <a:r>
              <a:rPr sz="3000">
                <a:solidFill>
                  <a:schemeClr val="accent6">
                    <a:satOff val="24555"/>
                    <a:lumOff val="22232"/>
                  </a:schemeClr>
                </a:solidFill>
                <a:latin typeface="Menlo"/>
                <a:ea typeface="Menlo"/>
                <a:cs typeface="Menlo"/>
                <a:sym typeface="Menlo"/>
              </a:rPr>
              <a:t>struct</a:t>
            </a:r>
            <a:r>
              <a:rPr sz="3000">
                <a:solidFill>
                  <a:schemeClr val="accent6">
                    <a:satOff val="24555"/>
                    <a:lumOff val="22232"/>
                  </a:schemeClr>
                </a:solidFill>
              </a:rPr>
              <a:t>, </a:t>
            </a:r>
            <a:r>
              <a:rPr sz="3000">
                <a:solidFill>
                  <a:schemeClr val="accent6">
                    <a:satOff val="24555"/>
                    <a:lumOff val="22232"/>
                  </a:schemeClr>
                </a:solidFill>
                <a:latin typeface="Menlo"/>
                <a:ea typeface="Menlo"/>
                <a:cs typeface="Menlo"/>
                <a:sym typeface="Menlo"/>
              </a:rPr>
              <a:t>enum</a:t>
            </a:r>
            <a:r>
              <a:rPr sz="3000">
                <a:solidFill>
                  <a:schemeClr val="accent6">
                    <a:satOff val="24555"/>
                    <a:lumOff val="22232"/>
                  </a:schemeClr>
                </a:solidFill>
              </a:rPr>
              <a:t>,</a:t>
            </a:r>
            <a:r>
              <a:rPr sz="3000"/>
              <a:t> </a:t>
            </a:r>
            <a:r>
              <a:t>o una tuplA. La segunda “Tipo referencias”, donde las instancias comparten una sola copia de la data y el tipo es definido como una clase ” </a:t>
            </a:r>
            <a:br/>
            <a:r>
              <a:rPr>
                <a:latin typeface="Bebas Neue Light"/>
                <a:ea typeface="Bebas Neue Light"/>
                <a:cs typeface="Bebas Neue Light"/>
                <a:sym typeface="Bebas Neue Light"/>
              </a:rPr>
              <a:t>(The Swift Programming Language BOOK)</a:t>
            </a:r>
          </a:p>
        </p:txBody>
      </p:sp>
      <p:sp>
        <p:nvSpPr>
          <p:cNvPr id="230" name="Shape 230"/>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32"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33" name="Shape 233"/>
          <p:cNvSpPr/>
          <p:nvPr/>
        </p:nvSpPr>
        <p:spPr>
          <a:xfrm>
            <a:off x="86025" y="1045538"/>
            <a:ext cx="12832750" cy="802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100">
                <a:solidFill>
                  <a:srgbClr val="4BD157"/>
                </a:solidFill>
                <a:latin typeface="Menlo"/>
                <a:ea typeface="Menlo"/>
                <a:cs typeface="Menlo"/>
                <a:sym typeface="Menlo"/>
              </a:defRPr>
            </a:pPr>
            <a:r>
              <a:t>//Value Type</a:t>
            </a:r>
          </a:p>
          <a:p>
            <a:pPr algn="l" defTabSz="457200">
              <a:tabLst>
                <a:tab pos="330200" algn="l"/>
              </a:tabLst>
              <a:defRPr sz="2100">
                <a:solidFill>
                  <a:srgbClr val="FFFFFF"/>
                </a:solidFill>
                <a:latin typeface="Menlo"/>
                <a:ea typeface="Menlo"/>
                <a:cs typeface="Menlo"/>
                <a:sym typeface="Menlo"/>
              </a:defRPr>
            </a:pPr>
            <a:r>
              <a:rPr>
                <a:solidFill>
                  <a:srgbClr val="DE38A6"/>
                </a:solidFill>
              </a:rPr>
              <a:t>struct</a:t>
            </a:r>
            <a:r>
              <a:t> padawan {</a:t>
            </a:r>
          </a:p>
          <a:p>
            <a:pPr algn="l" defTabSz="457200">
              <a:tabLst>
                <a:tab pos="330200" algn="l"/>
              </a:tabLst>
              <a:defRPr sz="2100">
                <a:solidFill>
                  <a:srgbClr val="FFFFFF"/>
                </a:solidFill>
                <a:latin typeface="Menlo"/>
                <a:ea typeface="Menlo"/>
                <a:cs typeface="Menlo"/>
                <a:sym typeface="Menlo"/>
              </a:defRPr>
            </a:pPr>
            <a:r>
              <a:t>    </a:t>
            </a:r>
            <a:r>
              <a:rPr>
                <a:solidFill>
                  <a:srgbClr val="DE38A6"/>
                </a:solidFill>
              </a:rPr>
              <a:t>var</a:t>
            </a:r>
            <a:r>
              <a:t> name:</a:t>
            </a:r>
            <a:r>
              <a:rPr>
                <a:solidFill>
                  <a:srgbClr val="00B1FF"/>
                </a:solidFill>
              </a:rPr>
              <a:t>String</a:t>
            </a:r>
          </a:p>
          <a:p>
            <a:pPr algn="l" defTabSz="457200">
              <a:tabLst>
                <a:tab pos="330200" algn="l"/>
              </a:tabLst>
              <a:defRPr sz="2100">
                <a:solidFill>
                  <a:srgbClr val="FFFFFF"/>
                </a:solidFill>
                <a:latin typeface="Menlo"/>
                <a:ea typeface="Menlo"/>
                <a:cs typeface="Menlo"/>
                <a:sym typeface="Menlo"/>
              </a:defRPr>
            </a:pPr>
            <a:r>
              <a:t>}</a:t>
            </a:r>
          </a:p>
          <a:p>
            <a:pPr algn="l" defTabSz="457200">
              <a:tabLst>
                <a:tab pos="330200" algn="l"/>
              </a:tabLst>
              <a:defRPr sz="2100">
                <a:solidFill>
                  <a:srgbClr val="FFFFFF"/>
                </a:solidFill>
                <a:latin typeface="Menlo"/>
                <a:ea typeface="Menlo"/>
                <a:cs typeface="Menlo"/>
                <a:sym typeface="Menlo"/>
              </a:defRPr>
            </a:pPr>
          </a:p>
          <a:p>
            <a:pPr algn="l" defTabSz="457200">
              <a:tabLst>
                <a:tab pos="330200" algn="l"/>
              </a:tabLst>
              <a:defRPr sz="2100">
                <a:solidFill>
                  <a:srgbClr val="FFFFFF"/>
                </a:solidFill>
                <a:latin typeface="Menlo"/>
                <a:ea typeface="Menlo"/>
                <a:cs typeface="Menlo"/>
                <a:sym typeface="Menlo"/>
              </a:defRPr>
            </a:pPr>
            <a:r>
              <a:rPr>
                <a:solidFill>
                  <a:srgbClr val="DE38A6"/>
                </a:solidFill>
              </a:rPr>
              <a:t>var</a:t>
            </a:r>
            <a:r>
              <a:t> anakin = </a:t>
            </a:r>
            <a:r>
              <a:rPr>
                <a:solidFill>
                  <a:srgbClr val="08FA95"/>
                </a:solidFill>
              </a:rPr>
              <a:t>padawan</a:t>
            </a:r>
            <a:r>
              <a:t>(name: </a:t>
            </a:r>
            <a:r>
              <a:rPr>
                <a:solidFill>
                  <a:srgbClr val="FF4647"/>
                </a:solidFill>
              </a:rPr>
              <a:t>"Anakin"</a:t>
            </a:r>
            <a:r>
              <a:t>)</a:t>
            </a:r>
          </a:p>
          <a:p>
            <a:pPr algn="l" defTabSz="457200">
              <a:tabLst>
                <a:tab pos="330200" algn="l"/>
              </a:tabLst>
              <a:defRPr sz="2100">
                <a:solidFill>
                  <a:srgbClr val="FFFFFF"/>
                </a:solidFill>
                <a:latin typeface="Menlo"/>
                <a:ea typeface="Menlo"/>
                <a:cs typeface="Menlo"/>
                <a:sym typeface="Menlo"/>
              </a:defRPr>
            </a:pPr>
            <a:r>
              <a:rPr>
                <a:solidFill>
                  <a:srgbClr val="DE38A6"/>
                </a:solidFill>
              </a:rPr>
              <a:t>var</a:t>
            </a:r>
            <a:r>
              <a:t> azoka = </a:t>
            </a:r>
            <a:r>
              <a:rPr>
                <a:solidFill>
                  <a:srgbClr val="08FA95"/>
                </a:solidFill>
              </a:rPr>
              <a:t>anakin</a:t>
            </a:r>
          </a:p>
          <a:p>
            <a:pPr algn="l" defTabSz="457200">
              <a:tabLst>
                <a:tab pos="330200" algn="l"/>
              </a:tabLst>
              <a:defRPr sz="2100">
                <a:solidFill>
                  <a:srgbClr val="FFFFFF"/>
                </a:solidFill>
                <a:latin typeface="Menlo"/>
                <a:ea typeface="Menlo"/>
                <a:cs typeface="Menlo"/>
                <a:sym typeface="Menlo"/>
              </a:defRPr>
            </a:pPr>
          </a:p>
          <a:p>
            <a:pPr algn="l" defTabSz="457200">
              <a:tabLst>
                <a:tab pos="330200" algn="l"/>
              </a:tabLst>
              <a:defRPr sz="2100">
                <a:solidFill>
                  <a:srgbClr val="FF4647"/>
                </a:solidFill>
                <a:latin typeface="Menlo"/>
                <a:ea typeface="Menlo"/>
                <a:cs typeface="Menlo"/>
                <a:sym typeface="Menlo"/>
              </a:defRPr>
            </a:pPr>
            <a:r>
              <a:rPr>
                <a:solidFill>
                  <a:srgbClr val="08FA95"/>
                </a:solidFill>
              </a:rPr>
              <a:t>anakin</a:t>
            </a:r>
            <a:r>
              <a:rPr>
                <a:solidFill>
                  <a:srgbClr val="FFFFFF"/>
                </a:solidFill>
              </a:rPr>
              <a:t>.</a:t>
            </a:r>
            <a:r>
              <a:rPr>
                <a:solidFill>
                  <a:srgbClr val="08FA95"/>
                </a:solidFill>
              </a:rPr>
              <a:t>name</a:t>
            </a:r>
            <a:r>
              <a:rPr>
                <a:solidFill>
                  <a:srgbClr val="FFFFFF"/>
                </a:solidFill>
              </a:rPr>
              <a:t> = </a:t>
            </a:r>
            <a:r>
              <a:t>"Darth Vader"</a:t>
            </a:r>
            <a:endParaRPr>
              <a:solidFill>
                <a:srgbClr val="FFFFFF"/>
              </a:solidFill>
            </a:endParaRPr>
          </a:p>
          <a:p>
            <a:pPr algn="l" defTabSz="457200">
              <a:tabLst>
                <a:tab pos="330200" algn="l"/>
              </a:tabLst>
              <a:defRPr sz="2100">
                <a:solidFill>
                  <a:srgbClr val="08FA95"/>
                </a:solidFill>
                <a:latin typeface="Menlo"/>
                <a:ea typeface="Menlo"/>
                <a:cs typeface="Menlo"/>
                <a:sym typeface="Menlo"/>
              </a:defRPr>
            </a:pPr>
            <a:r>
              <a:t>anakin</a:t>
            </a:r>
            <a:r>
              <a:rPr>
                <a:solidFill>
                  <a:srgbClr val="FFFFFF"/>
                </a:solidFill>
              </a:rPr>
              <a:t>.</a:t>
            </a:r>
            <a:r>
              <a:t>name</a:t>
            </a:r>
            <a:br/>
            <a:r>
              <a:t>azoka</a:t>
            </a:r>
            <a:r>
              <a:rPr>
                <a:solidFill>
                  <a:srgbClr val="FFFFFF"/>
                </a:solidFill>
              </a:rPr>
              <a:t>.</a:t>
            </a:r>
            <a:r>
              <a:t>name</a:t>
            </a:r>
            <a:br/>
            <a:br/>
            <a:r>
              <a:t>//Reference Type</a:t>
            </a:r>
          </a:p>
          <a:p>
            <a:pPr algn="l" defTabSz="457200">
              <a:tabLst>
                <a:tab pos="330200" algn="l"/>
              </a:tabLst>
              <a:defRPr sz="2100">
                <a:solidFill>
                  <a:srgbClr val="FFFFFF"/>
                </a:solidFill>
                <a:latin typeface="Menlo"/>
                <a:ea typeface="Menlo"/>
                <a:cs typeface="Menlo"/>
                <a:sym typeface="Menlo"/>
              </a:defRPr>
            </a:pPr>
            <a:r>
              <a:rPr>
                <a:solidFill>
                  <a:srgbClr val="DE38A6"/>
                </a:solidFill>
              </a:rPr>
              <a:t>class</a:t>
            </a:r>
            <a:r>
              <a:t> sithLod {</a:t>
            </a:r>
          </a:p>
          <a:p>
            <a:pPr algn="l" defTabSz="457200">
              <a:tabLst>
                <a:tab pos="330200" algn="l"/>
              </a:tabLst>
              <a:defRPr sz="2100">
                <a:solidFill>
                  <a:srgbClr val="FFFFFF"/>
                </a:solidFill>
                <a:latin typeface="Menlo"/>
                <a:ea typeface="Menlo"/>
                <a:cs typeface="Menlo"/>
                <a:sym typeface="Menlo"/>
              </a:defRPr>
            </a:pPr>
            <a:r>
              <a:t>    </a:t>
            </a:r>
            <a:r>
              <a:rPr>
                <a:solidFill>
                  <a:srgbClr val="DE38A6"/>
                </a:solidFill>
              </a:rPr>
              <a:t>var</a:t>
            </a:r>
            <a:r>
              <a:t> ligthabreModel:</a:t>
            </a:r>
            <a:r>
              <a:rPr>
                <a:solidFill>
                  <a:srgbClr val="00B1FF"/>
                </a:solidFill>
              </a:rPr>
              <a:t>String</a:t>
            </a:r>
            <a:r>
              <a:t>?</a:t>
            </a:r>
          </a:p>
          <a:p>
            <a:pPr algn="l" defTabSz="457200">
              <a:tabLst>
                <a:tab pos="330200" algn="l"/>
              </a:tabLst>
              <a:defRPr sz="2100">
                <a:solidFill>
                  <a:srgbClr val="FFFFFF"/>
                </a:solidFill>
                <a:latin typeface="Menlo"/>
                <a:ea typeface="Menlo"/>
                <a:cs typeface="Menlo"/>
                <a:sym typeface="Menlo"/>
              </a:defRPr>
            </a:pPr>
            <a:r>
              <a:t>}</a:t>
            </a:r>
          </a:p>
          <a:p>
            <a:pPr algn="l" defTabSz="457200">
              <a:tabLst>
                <a:tab pos="330200" algn="l"/>
              </a:tabLst>
              <a:defRPr sz="2100">
                <a:solidFill>
                  <a:srgbClr val="FFFFFF"/>
                </a:solidFill>
                <a:latin typeface="Menlo"/>
                <a:ea typeface="Menlo"/>
                <a:cs typeface="Menlo"/>
                <a:sym typeface="Menlo"/>
              </a:defRPr>
            </a:pPr>
          </a:p>
          <a:p>
            <a:pPr algn="l" defTabSz="457200">
              <a:tabLst>
                <a:tab pos="330200" algn="l"/>
              </a:tabLst>
              <a:defRPr sz="2100">
                <a:solidFill>
                  <a:srgbClr val="FFFFFF"/>
                </a:solidFill>
                <a:latin typeface="Menlo"/>
                <a:ea typeface="Menlo"/>
                <a:cs typeface="Menlo"/>
                <a:sym typeface="Menlo"/>
              </a:defRPr>
            </a:pPr>
            <a:r>
              <a:rPr>
                <a:solidFill>
                  <a:srgbClr val="DE38A6"/>
                </a:solidFill>
              </a:rPr>
              <a:t>var</a:t>
            </a:r>
            <a:r>
              <a:t> dartMoul = </a:t>
            </a:r>
            <a:r>
              <a:rPr>
                <a:solidFill>
                  <a:srgbClr val="08FA95"/>
                </a:solidFill>
              </a:rPr>
              <a:t>sithLod</a:t>
            </a:r>
            <a:r>
              <a:t>()</a:t>
            </a:r>
          </a:p>
          <a:p>
            <a:pPr algn="l" defTabSz="457200">
              <a:tabLst>
                <a:tab pos="330200" algn="l"/>
              </a:tabLst>
              <a:defRPr sz="2100">
                <a:solidFill>
                  <a:srgbClr val="08FA95"/>
                </a:solidFill>
                <a:latin typeface="Menlo"/>
                <a:ea typeface="Menlo"/>
                <a:cs typeface="Menlo"/>
                <a:sym typeface="Menlo"/>
              </a:defRPr>
            </a:pPr>
            <a:r>
              <a:t>dartMoul</a:t>
            </a:r>
            <a:r>
              <a:rPr>
                <a:solidFill>
                  <a:srgbClr val="FFFFFF"/>
                </a:solidFill>
              </a:rPr>
              <a:t>.</a:t>
            </a:r>
            <a:r>
              <a:t>ligthabreModel</a:t>
            </a:r>
            <a:r>
              <a:rPr>
                <a:solidFill>
                  <a:srgbClr val="FFFFFF"/>
                </a:solidFill>
              </a:rPr>
              <a:t> = </a:t>
            </a:r>
            <a:r>
              <a:rPr>
                <a:solidFill>
                  <a:srgbClr val="FF4647"/>
                </a:solidFill>
              </a:rPr>
              <a:t>"Double"</a:t>
            </a:r>
            <a:endParaRPr>
              <a:solidFill>
                <a:srgbClr val="FFFFFF"/>
              </a:solidFill>
            </a:endParaRPr>
          </a:p>
          <a:p>
            <a:pPr algn="l" defTabSz="457200">
              <a:tabLst>
                <a:tab pos="330200" algn="l"/>
              </a:tabLst>
              <a:defRPr sz="2100">
                <a:solidFill>
                  <a:srgbClr val="FFFFFF"/>
                </a:solidFill>
                <a:latin typeface="Menlo"/>
                <a:ea typeface="Menlo"/>
                <a:cs typeface="Menlo"/>
                <a:sym typeface="Menlo"/>
              </a:defRPr>
            </a:pPr>
          </a:p>
          <a:p>
            <a:pPr algn="l" defTabSz="457200">
              <a:tabLst>
                <a:tab pos="330200" algn="l"/>
              </a:tabLst>
              <a:defRPr sz="2100">
                <a:solidFill>
                  <a:srgbClr val="FFFFFF"/>
                </a:solidFill>
                <a:latin typeface="Menlo"/>
                <a:ea typeface="Menlo"/>
                <a:cs typeface="Menlo"/>
                <a:sym typeface="Menlo"/>
              </a:defRPr>
            </a:pPr>
            <a:r>
              <a:rPr>
                <a:solidFill>
                  <a:srgbClr val="DE38A6"/>
                </a:solidFill>
              </a:rPr>
              <a:t>var</a:t>
            </a:r>
            <a:r>
              <a:t> duku = </a:t>
            </a:r>
            <a:r>
              <a:rPr>
                <a:solidFill>
                  <a:srgbClr val="08FA95"/>
                </a:solidFill>
              </a:rPr>
              <a:t>dartMoul</a:t>
            </a:r>
          </a:p>
          <a:p>
            <a:pPr algn="l" defTabSz="457200">
              <a:tabLst>
                <a:tab pos="330200" algn="l"/>
              </a:tabLst>
              <a:defRPr sz="2100">
                <a:solidFill>
                  <a:srgbClr val="08FA95"/>
                </a:solidFill>
                <a:latin typeface="Menlo"/>
                <a:ea typeface="Menlo"/>
                <a:cs typeface="Menlo"/>
                <a:sym typeface="Menlo"/>
              </a:defRPr>
            </a:pPr>
            <a:r>
              <a:t>duku</a:t>
            </a:r>
            <a:r>
              <a:rPr>
                <a:solidFill>
                  <a:srgbClr val="FFFFFF"/>
                </a:solidFill>
              </a:rPr>
              <a:t>.</a:t>
            </a:r>
            <a:r>
              <a:t>ligthabreModel</a:t>
            </a:r>
            <a:r>
              <a:rPr>
                <a:solidFill>
                  <a:srgbClr val="FFFFFF"/>
                </a:solidFill>
              </a:rPr>
              <a:t> = </a:t>
            </a:r>
            <a:r>
              <a:rPr>
                <a:solidFill>
                  <a:srgbClr val="FF4647"/>
                </a:solidFill>
              </a:rPr>
              <a:t>"Curved"</a:t>
            </a:r>
            <a:endParaRPr>
              <a:solidFill>
                <a:srgbClr val="FFFFFF"/>
              </a:solidFill>
            </a:endParaRPr>
          </a:p>
          <a:p>
            <a:pPr algn="l" defTabSz="457200">
              <a:tabLst>
                <a:tab pos="330200" algn="l"/>
              </a:tabLst>
              <a:defRPr sz="2100">
                <a:solidFill>
                  <a:srgbClr val="FFFFFF"/>
                </a:solidFill>
                <a:latin typeface="Menlo"/>
                <a:ea typeface="Menlo"/>
                <a:cs typeface="Menlo"/>
                <a:sym typeface="Menlo"/>
              </a:defRPr>
            </a:pPr>
          </a:p>
          <a:p>
            <a:pPr algn="l" defTabSz="457200">
              <a:tabLst>
                <a:tab pos="330200" algn="l"/>
              </a:tabLst>
              <a:defRPr sz="2100">
                <a:solidFill>
                  <a:srgbClr val="08FA95"/>
                </a:solidFill>
                <a:latin typeface="Menlo"/>
                <a:ea typeface="Menlo"/>
                <a:cs typeface="Menlo"/>
                <a:sym typeface="Menlo"/>
              </a:defRPr>
            </a:pPr>
            <a:r>
              <a:t>dartMoul</a:t>
            </a:r>
            <a:r>
              <a:rPr>
                <a:solidFill>
                  <a:srgbClr val="FFFFFF"/>
                </a:solidFill>
              </a:rPr>
              <a:t>.</a:t>
            </a:r>
            <a:r>
              <a:t>ligthabreModel</a:t>
            </a:r>
            <a:br/>
            <a:r>
              <a:t>duku</a:t>
            </a:r>
            <a:r>
              <a:rPr>
                <a:solidFill>
                  <a:srgbClr val="FFFFFF"/>
                </a:solidFill>
              </a:rPr>
              <a:t>.</a:t>
            </a:r>
            <a:r>
              <a:t>ligthabreModel</a:t>
            </a:r>
          </a:p>
        </p:txBody>
      </p:sp>
      <p:pic>
        <p:nvPicPr>
          <p:cNvPr id="234"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35" name="Shape 235"/>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36" name="Shape 236"/>
          <p:cNvSpPr/>
          <p:nvPr/>
        </p:nvSpPr>
        <p:spPr>
          <a:xfrm>
            <a:off x="541157" y="165615"/>
            <a:ext cx="10741810" cy="927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Value and reference Types</a:t>
            </a:r>
          </a:p>
        </p:txBody>
      </p:sp>
      <p:sp>
        <p:nvSpPr>
          <p:cNvPr id="237" name="Shape 237"/>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39"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40" name="Shape 240"/>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Generics</a:t>
            </a:r>
          </a:p>
        </p:txBody>
      </p:sp>
      <p:sp>
        <p:nvSpPr>
          <p:cNvPr id="241" name="Shape 241"/>
          <p:cNvSpPr/>
          <p:nvPr/>
        </p:nvSpPr>
        <p:spPr>
          <a:xfrm>
            <a:off x="645334" y="1875394"/>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“Generic code enables you to write flexible, reusable functions and types that can work with any type..… You can write code that avoids duplication and expresses its intent in a clear, abstracted manner.</a:t>
            </a:r>
            <a:r>
              <a:rPr sz="3000">
                <a:solidFill>
                  <a:schemeClr val="accent6">
                    <a:satOff val="24555"/>
                    <a:lumOff val="22232"/>
                  </a:schemeClr>
                </a:solidFill>
              </a:rPr>
              <a:t>.</a:t>
            </a:r>
            <a:r>
              <a:t>” </a:t>
            </a:r>
            <a:br/>
            <a:r>
              <a:rPr>
                <a:latin typeface="Bebas Neue Light"/>
                <a:ea typeface="Bebas Neue Light"/>
                <a:cs typeface="Bebas Neue Light"/>
                <a:sym typeface="Bebas Neue Light"/>
              </a:rPr>
              <a:t>(The Swift Programming Language BOOK)</a:t>
            </a:r>
          </a:p>
        </p:txBody>
      </p:sp>
      <p:pic>
        <p:nvPicPr>
          <p:cNvPr id="242"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43" name="Shape 243"/>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44" name="Shape 244"/>
          <p:cNvSpPr/>
          <p:nvPr/>
        </p:nvSpPr>
        <p:spPr>
          <a:xfrm>
            <a:off x="645334" y="5356422"/>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“el código genero permite escribir funciones reusables y flexibles que pueden trabajar con cualquier tipo de dato ….  puedes escribir código que prevenga la duplicación y exprese su intención de manera clara y abstraída ” </a:t>
            </a:r>
            <a:br/>
            <a:r>
              <a:rPr>
                <a:latin typeface="Bebas Neue Light"/>
                <a:ea typeface="Bebas Neue Light"/>
                <a:cs typeface="Bebas Neue Light"/>
                <a:sym typeface="Bebas Neue Light"/>
              </a:rPr>
              <a:t>(The Swift Programming Language BOOK)</a:t>
            </a:r>
          </a:p>
        </p:txBody>
      </p:sp>
      <p:sp>
        <p:nvSpPr>
          <p:cNvPr id="245" name="Shape 245"/>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47"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48" name="Shape 248"/>
          <p:cNvSpPr/>
          <p:nvPr/>
        </p:nvSpPr>
        <p:spPr>
          <a:xfrm>
            <a:off x="86025" y="1689100"/>
            <a:ext cx="12832750" cy="320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600">
                <a:solidFill>
                  <a:srgbClr val="FFFFFF"/>
                </a:solidFill>
                <a:latin typeface="Menlo"/>
                <a:ea typeface="Menlo"/>
                <a:cs typeface="Menlo"/>
                <a:sym typeface="Menlo"/>
              </a:defRPr>
            </a:pPr>
            <a:r>
              <a:rPr>
                <a:solidFill>
                  <a:srgbClr val="DE38A6"/>
                </a:solidFill>
              </a:rPr>
              <a:t>func</a:t>
            </a:r>
            <a:r>
              <a:t> transform&lt;A,B&gt; (x:</a:t>
            </a:r>
            <a:r>
              <a:rPr>
                <a:solidFill>
                  <a:srgbClr val="00B1FF"/>
                </a:solidFill>
              </a:rPr>
              <a:t>A</a:t>
            </a:r>
            <a:r>
              <a:t>, f:</a:t>
            </a:r>
            <a:r>
              <a:rPr>
                <a:solidFill>
                  <a:srgbClr val="00B1FF"/>
                </a:solidFill>
              </a:rPr>
              <a:t>A</a:t>
            </a:r>
            <a:r>
              <a:t>-&gt;</a:t>
            </a:r>
            <a:r>
              <a:rPr>
                <a:solidFill>
                  <a:srgbClr val="00B1FF"/>
                </a:solidFill>
              </a:rPr>
              <a:t>B</a:t>
            </a:r>
            <a:r>
              <a:t>) -&gt; </a:t>
            </a:r>
            <a:r>
              <a:rPr>
                <a:solidFill>
                  <a:srgbClr val="00B1FF"/>
                </a:solidFill>
              </a:rPr>
              <a:t>B</a:t>
            </a:r>
            <a:r>
              <a:t> {</a:t>
            </a:r>
          </a:p>
          <a:p>
            <a:pPr algn="l" defTabSz="457200">
              <a:tabLst>
                <a:tab pos="330200" algn="l"/>
              </a:tabLst>
              <a:defRPr sz="2600">
                <a:solidFill>
                  <a:srgbClr val="DE38A6"/>
                </a:solidFill>
                <a:latin typeface="Menlo"/>
                <a:ea typeface="Menlo"/>
                <a:cs typeface="Menlo"/>
                <a:sym typeface="Menlo"/>
              </a:defRPr>
            </a:pPr>
            <a:r>
              <a:rPr>
                <a:solidFill>
                  <a:srgbClr val="FFFFFF"/>
                </a:solidFill>
              </a:rPr>
              <a:t>    </a:t>
            </a:r>
            <a:r>
              <a:t>return</a:t>
            </a:r>
            <a:r>
              <a:rPr>
                <a:solidFill>
                  <a:srgbClr val="FFFFFF"/>
                </a:solidFill>
              </a:rPr>
              <a:t> f(x)</a:t>
            </a:r>
            <a:endParaRPr>
              <a:solidFill>
                <a:srgbClr val="FFFFFF"/>
              </a:solidFill>
            </a:endParaRPr>
          </a:p>
          <a:p>
            <a:pPr algn="l" defTabSz="457200">
              <a:tabLst>
                <a:tab pos="330200" algn="l"/>
              </a:tabLst>
              <a:defRPr sz="2600">
                <a:solidFill>
                  <a:srgbClr val="FFFFFF"/>
                </a:solidFill>
                <a:latin typeface="Menlo"/>
                <a:ea typeface="Menlo"/>
                <a:cs typeface="Menlo"/>
                <a:sym typeface="Menlo"/>
              </a:defRPr>
            </a:pPr>
            <a:r>
              <a:t>}</a:t>
            </a:r>
          </a:p>
          <a:p>
            <a:pPr algn="l" defTabSz="457200">
              <a:tabLst>
                <a:tab pos="330200" algn="l"/>
              </a:tabLst>
              <a:defRPr sz="2600">
                <a:solidFill>
                  <a:srgbClr val="FFFFFF"/>
                </a:solidFill>
                <a:latin typeface="Menlo"/>
                <a:ea typeface="Menlo"/>
                <a:cs typeface="Menlo"/>
                <a:sym typeface="Menlo"/>
              </a:defRPr>
            </a:pPr>
          </a:p>
          <a:p>
            <a:pPr algn="l" defTabSz="457200">
              <a:tabLst>
                <a:tab pos="330200" algn="l"/>
              </a:tabLst>
              <a:defRPr sz="2600">
                <a:solidFill>
                  <a:srgbClr val="FFFFFF"/>
                </a:solidFill>
                <a:latin typeface="Menlo"/>
                <a:ea typeface="Menlo"/>
                <a:cs typeface="Menlo"/>
                <a:sym typeface="Menlo"/>
              </a:defRPr>
            </a:pPr>
            <a:r>
              <a:rPr>
                <a:solidFill>
                  <a:srgbClr val="DE38A6"/>
                </a:solidFill>
              </a:rPr>
              <a:t>let</a:t>
            </a:r>
            <a:r>
              <a:t> trans1 = </a:t>
            </a:r>
            <a:r>
              <a:rPr>
                <a:solidFill>
                  <a:srgbClr val="08FA95"/>
                </a:solidFill>
              </a:rPr>
              <a:t>transform</a:t>
            </a:r>
            <a:r>
              <a:t>(</a:t>
            </a:r>
            <a:r>
              <a:rPr>
                <a:solidFill>
                  <a:srgbClr val="8B87FF"/>
                </a:solidFill>
              </a:rPr>
              <a:t>5</a:t>
            </a:r>
            <a:r>
              <a:t>, f: {x </a:t>
            </a:r>
            <a:r>
              <a:rPr>
                <a:solidFill>
                  <a:srgbClr val="DE38A6"/>
                </a:solidFill>
              </a:rPr>
              <a:t>in</a:t>
            </a:r>
            <a:r>
              <a:t> x + </a:t>
            </a:r>
            <a:r>
              <a:rPr>
                <a:solidFill>
                  <a:srgbClr val="8B87FF"/>
                </a:solidFill>
              </a:rPr>
              <a:t>2</a:t>
            </a:r>
            <a:r>
              <a:t> })</a:t>
            </a:r>
          </a:p>
          <a:p>
            <a:pPr algn="l" defTabSz="457200">
              <a:tabLst>
                <a:tab pos="330200" algn="l"/>
              </a:tabLst>
              <a:defRPr sz="2600">
                <a:solidFill>
                  <a:srgbClr val="FFFFFF"/>
                </a:solidFill>
                <a:latin typeface="Menlo"/>
                <a:ea typeface="Menlo"/>
                <a:cs typeface="Menlo"/>
                <a:sym typeface="Menlo"/>
              </a:defRPr>
            </a:pPr>
            <a:r>
              <a:rPr>
                <a:solidFill>
                  <a:srgbClr val="DE38A6"/>
                </a:solidFill>
              </a:rPr>
              <a:t>let</a:t>
            </a:r>
            <a:r>
              <a:t> trans2 = </a:t>
            </a:r>
            <a:r>
              <a:rPr>
                <a:solidFill>
                  <a:srgbClr val="08FA95"/>
                </a:solidFill>
              </a:rPr>
              <a:t>transform</a:t>
            </a:r>
            <a:r>
              <a:t>(</a:t>
            </a:r>
            <a:r>
              <a:rPr>
                <a:solidFill>
                  <a:srgbClr val="FF4647"/>
                </a:solidFill>
              </a:rPr>
              <a:t>"Dead "</a:t>
            </a:r>
            <a:r>
              <a:t>, f: {x </a:t>
            </a:r>
            <a:r>
              <a:rPr>
                <a:solidFill>
                  <a:srgbClr val="DE38A6"/>
                </a:solidFill>
              </a:rPr>
              <a:t>in</a:t>
            </a:r>
            <a:r>
              <a:t> x + </a:t>
            </a:r>
            <a:r>
              <a:rPr>
                <a:solidFill>
                  <a:srgbClr val="FF4647"/>
                </a:solidFill>
              </a:rPr>
              <a:t>"Star </a:t>
            </a:r>
            <a:r>
              <a:rPr>
                <a:solidFill>
                  <a:srgbClr val="FF4647"/>
                </a:solidFill>
                <a:latin typeface="Apple Color Emoji"/>
                <a:ea typeface="Apple Color Emoji"/>
                <a:cs typeface="Apple Color Emoji"/>
                <a:sym typeface="Apple Color Emoji"/>
              </a:rPr>
              <a:t>🌐</a:t>
            </a:r>
            <a:r>
              <a:rPr>
                <a:solidFill>
                  <a:srgbClr val="FF4647"/>
                </a:solidFill>
              </a:rPr>
              <a:t>"</a:t>
            </a:r>
            <a:r>
              <a:t> })</a:t>
            </a:r>
          </a:p>
          <a:p>
            <a:pPr algn="l" defTabSz="457200">
              <a:tabLst>
                <a:tab pos="330200" algn="l"/>
              </a:tabLst>
              <a:defRPr sz="2600">
                <a:solidFill>
                  <a:srgbClr val="08FA95"/>
                </a:solidFill>
                <a:latin typeface="Menlo"/>
                <a:ea typeface="Menlo"/>
                <a:cs typeface="Menlo"/>
                <a:sym typeface="Menlo"/>
              </a:defRPr>
            </a:pPr>
          </a:p>
        </p:txBody>
      </p:sp>
      <p:pic>
        <p:nvPicPr>
          <p:cNvPr id="249"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50" name="Shape 250"/>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51" name="Shape 251"/>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Generics</a:t>
            </a:r>
          </a:p>
        </p:txBody>
      </p:sp>
      <p:sp>
        <p:nvSpPr>
          <p:cNvPr id="252" name="Shape 252"/>
          <p:cNvSpPr/>
          <p:nvPr/>
        </p:nvSpPr>
        <p:spPr>
          <a:xfrm>
            <a:off x="86025" y="5415634"/>
            <a:ext cx="12832750"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600">
                <a:solidFill>
                  <a:srgbClr val="FFFFFF"/>
                </a:solidFill>
                <a:latin typeface="Menlo"/>
                <a:ea typeface="Menlo"/>
                <a:cs typeface="Menlo"/>
                <a:sym typeface="Menlo"/>
              </a:defRPr>
            </a:pPr>
            <a:r>
              <a:rPr>
                <a:solidFill>
                  <a:srgbClr val="DE38A6"/>
                </a:solidFill>
              </a:rPr>
              <a:t>7</a:t>
            </a:r>
            <a:br>
              <a:rPr>
                <a:solidFill>
                  <a:srgbClr val="DE38A6"/>
                </a:solidFill>
              </a:rPr>
            </a:br>
            <a:r>
              <a:rPr>
                <a:solidFill>
                  <a:srgbClr val="DE38A6"/>
                </a:solidFill>
              </a:rPr>
              <a:t>"Dead Star 🌐"</a:t>
            </a:r>
          </a:p>
        </p:txBody>
      </p:sp>
      <p:sp>
        <p:nvSpPr>
          <p:cNvPr id="253" name="Shape 253"/>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55"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56" name="Shape 256"/>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Enums</a:t>
            </a:r>
          </a:p>
        </p:txBody>
      </p:sp>
      <p:sp>
        <p:nvSpPr>
          <p:cNvPr id="257" name="Shape 257"/>
          <p:cNvSpPr/>
          <p:nvPr/>
        </p:nvSpPr>
        <p:spPr>
          <a:xfrm>
            <a:off x="645334" y="2142094"/>
            <a:ext cx="11714132"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“An </a:t>
            </a:r>
            <a:r>
              <a:t>enumeration</a:t>
            </a:r>
            <a:r>
              <a:t> defines a common type for a group of related values and enables you to work with those values in a type-safe way within your code.” </a:t>
            </a:r>
            <a:br/>
            <a:r>
              <a:rPr>
                <a:latin typeface="Bebas Neue Light"/>
                <a:ea typeface="Bebas Neue Light"/>
                <a:cs typeface="Bebas Neue Light"/>
                <a:sym typeface="Bebas Neue Light"/>
              </a:rPr>
              <a:t>(The Swift Programming Language website)</a:t>
            </a:r>
          </a:p>
        </p:txBody>
      </p:sp>
      <p:pic>
        <p:nvPicPr>
          <p:cNvPr id="258"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59" name="Shape 259"/>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60" name="Shape 260"/>
          <p:cNvSpPr/>
          <p:nvPr/>
        </p:nvSpPr>
        <p:spPr>
          <a:xfrm>
            <a:off x="159173" y="5273188"/>
            <a:ext cx="11714133"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lgn="l">
              <a:defRPr sz="3500">
                <a:solidFill>
                  <a:srgbClr val="FFFFFF"/>
                </a:solidFill>
                <a:latin typeface="Bebas Neue Regular"/>
                <a:ea typeface="Bebas Neue Regular"/>
                <a:cs typeface="Bebas Neue Regular"/>
                <a:sym typeface="Bebas Neue Regular"/>
              </a:defRPr>
            </a:pPr>
            <a:r>
              <a:t>“Un numerativo se define como un grupo de valores relacionados con el mismo tipo que permite trabajar con esos valores de manera segura en el código” </a:t>
            </a:r>
            <a:br/>
            <a:r>
              <a:rPr>
                <a:latin typeface="Bebas Neue Light"/>
                <a:ea typeface="Bebas Neue Light"/>
                <a:cs typeface="Bebas Neue Light"/>
                <a:sym typeface="Bebas Neue Light"/>
              </a:rPr>
              <a:t>(The Swift Programming Language website)</a:t>
            </a:r>
          </a:p>
        </p:txBody>
      </p:sp>
      <p:sp>
        <p:nvSpPr>
          <p:cNvPr id="261" name="Shape 261"/>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23" name="pasted-image.tiff"/>
          <p:cNvPicPr>
            <a:picLocks noChangeAspect="1"/>
          </p:cNvPicPr>
          <p:nvPr/>
        </p:nvPicPr>
        <p:blipFill>
          <a:blip r:embed="rId2">
            <a:extLst/>
          </a:blip>
          <a:stretch>
            <a:fillRect/>
          </a:stretch>
        </p:blipFill>
        <p:spPr>
          <a:xfrm>
            <a:off x="4801216" y="3444224"/>
            <a:ext cx="3402368" cy="2865152"/>
          </a:xfrm>
          <a:prstGeom prst="rect">
            <a:avLst/>
          </a:prstGeom>
          <a:ln w="12700">
            <a:miter lim="400000"/>
          </a:ln>
        </p:spPr>
      </p:pic>
      <p:sp>
        <p:nvSpPr>
          <p:cNvPr id="124" name="Shape 124"/>
          <p:cNvSpPr/>
          <p:nvPr/>
        </p:nvSpPr>
        <p:spPr>
          <a:xfrm>
            <a:off x="1131495" y="7104417"/>
            <a:ext cx="10741810" cy="13716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0000">
                <a:solidFill>
                  <a:srgbClr val="FE0A4E"/>
                </a:solidFill>
                <a:latin typeface="DIN Condensed"/>
                <a:ea typeface="DIN Condensed"/>
                <a:cs typeface="DIN Condensed"/>
                <a:sym typeface="DIN Condensed"/>
              </a:defRPr>
            </a:lvl1pPr>
          </a:lstStyle>
          <a:p>
            <a:pPr/>
            <a:r>
              <a:t>First Meeting!</a:t>
            </a:r>
          </a:p>
        </p:txBody>
      </p:sp>
      <p:sp>
        <p:nvSpPr>
          <p:cNvPr id="125" name="Shape 125"/>
          <p:cNvSpPr/>
          <p:nvPr/>
        </p:nvSpPr>
        <p:spPr>
          <a:xfrm>
            <a:off x="1131495" y="1353778"/>
            <a:ext cx="10741810" cy="13716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0000">
                <a:solidFill>
                  <a:srgbClr val="FFFFFF"/>
                </a:solidFill>
                <a:latin typeface="DIN Condensed"/>
                <a:ea typeface="DIN Condensed"/>
                <a:cs typeface="DIN Condensed"/>
                <a:sym typeface="DIN Condensed"/>
              </a:defRPr>
            </a:lvl1pPr>
          </a:lstStyle>
          <a:p>
            <a:pPr/>
            <a:r>
              <a:t>Primera Reunión!</a:t>
            </a:r>
          </a:p>
        </p:txBody>
      </p:sp>
      <p:sp>
        <p:nvSpPr>
          <p:cNvPr id="126" name="Shape 126"/>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63"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64" name="Shape 264"/>
          <p:cNvSpPr/>
          <p:nvPr/>
        </p:nvSpPr>
        <p:spPr>
          <a:xfrm>
            <a:off x="86025" y="1151291"/>
            <a:ext cx="12832750" cy="802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000">
                <a:solidFill>
                  <a:srgbClr val="FFFFFF"/>
                </a:solidFill>
                <a:latin typeface="Menlo"/>
                <a:ea typeface="Menlo"/>
                <a:cs typeface="Menlo"/>
                <a:sym typeface="Menlo"/>
              </a:defRPr>
            </a:pPr>
            <a:r>
              <a:rPr>
                <a:solidFill>
                  <a:srgbClr val="DE38A6"/>
                </a:solidFill>
              </a:rPr>
              <a:t>enum</a:t>
            </a:r>
            <a:r>
              <a:t> Planet {</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Tatoine</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Mustafa</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Alderan</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Corusant</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Naboo</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Endor</a:t>
            </a:r>
          </a:p>
          <a:p>
            <a:pPr algn="l" defTabSz="457200">
              <a:tabLst>
                <a:tab pos="330200" algn="l"/>
              </a:tabLst>
              <a:defRPr sz="2000">
                <a:solidFill>
                  <a:srgbClr val="FFFFFF"/>
                </a:solidFill>
                <a:latin typeface="Menlo"/>
                <a:ea typeface="Menlo"/>
                <a:cs typeface="Menlo"/>
                <a:sym typeface="Menlo"/>
              </a:defRPr>
            </a:pPr>
            <a:r>
              <a:t>}</a:t>
            </a:r>
          </a:p>
          <a:p>
            <a:pPr algn="l" defTabSz="457200">
              <a:tabLst>
                <a:tab pos="330200" algn="l"/>
              </a:tabLst>
              <a:defRPr sz="2000">
                <a:solidFill>
                  <a:srgbClr val="FFFFFF"/>
                </a:solidFill>
                <a:latin typeface="Menlo"/>
                <a:ea typeface="Menlo"/>
                <a:cs typeface="Menlo"/>
                <a:sym typeface="Menlo"/>
              </a:defRPr>
            </a:pPr>
          </a:p>
          <a:p>
            <a:pPr algn="l" defTabSz="457200">
              <a:tabLst>
                <a:tab pos="330200" algn="l"/>
              </a:tabLst>
              <a:defRPr sz="2000">
                <a:solidFill>
                  <a:srgbClr val="FFFFFF"/>
                </a:solidFill>
                <a:latin typeface="Menlo"/>
                <a:ea typeface="Menlo"/>
                <a:cs typeface="Menlo"/>
                <a:sym typeface="Menlo"/>
              </a:defRPr>
            </a:pPr>
            <a:r>
              <a:rPr>
                <a:solidFill>
                  <a:srgbClr val="DE38A6"/>
                </a:solidFill>
              </a:rPr>
              <a:t>let</a:t>
            </a:r>
            <a:r>
              <a:t> capitalPlanet = </a:t>
            </a:r>
            <a:r>
              <a:rPr>
                <a:solidFill>
                  <a:srgbClr val="08FA95"/>
                </a:solidFill>
              </a:rPr>
              <a:t>Planet</a:t>
            </a:r>
            <a:r>
              <a:t>.</a:t>
            </a:r>
            <a:r>
              <a:rPr>
                <a:solidFill>
                  <a:srgbClr val="08FA95"/>
                </a:solidFill>
              </a:rPr>
              <a:t>Corusant</a:t>
            </a:r>
          </a:p>
          <a:p>
            <a:pPr algn="l" defTabSz="457200">
              <a:tabLst>
                <a:tab pos="330200" algn="l"/>
              </a:tabLst>
              <a:defRPr sz="2000">
                <a:solidFill>
                  <a:srgbClr val="FFFFFF"/>
                </a:solidFill>
                <a:latin typeface="Menlo"/>
                <a:ea typeface="Menlo"/>
                <a:cs typeface="Menlo"/>
                <a:sym typeface="Menlo"/>
              </a:defRPr>
            </a:pPr>
          </a:p>
          <a:p>
            <a:pPr algn="l" defTabSz="457200">
              <a:tabLst>
                <a:tab pos="330200" algn="l"/>
              </a:tabLst>
              <a:defRPr sz="2000">
                <a:solidFill>
                  <a:srgbClr val="FFFFFF"/>
                </a:solidFill>
                <a:latin typeface="Menlo"/>
                <a:ea typeface="Menlo"/>
                <a:cs typeface="Menlo"/>
                <a:sym typeface="Menlo"/>
              </a:defRPr>
            </a:pPr>
            <a:r>
              <a:rPr>
                <a:solidFill>
                  <a:srgbClr val="DE38A6"/>
                </a:solidFill>
              </a:rPr>
              <a:t>enum</a:t>
            </a:r>
            <a:r>
              <a:t> Force {</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lightSide(padawan)</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darkSide(Bool, Bool)</a:t>
            </a:r>
          </a:p>
          <a:p>
            <a:pPr algn="l" defTabSz="457200">
              <a:tabLst>
                <a:tab pos="330200" algn="l"/>
              </a:tabLst>
              <a:defRPr sz="2000">
                <a:solidFill>
                  <a:srgbClr val="FFFFFF"/>
                </a:solidFill>
                <a:latin typeface="Menlo"/>
                <a:ea typeface="Menlo"/>
                <a:cs typeface="Menlo"/>
                <a:sym typeface="Menlo"/>
              </a:defRPr>
            </a:pPr>
            <a:r>
              <a:t>}</a:t>
            </a:r>
          </a:p>
          <a:p>
            <a:pPr algn="l" defTabSz="457200">
              <a:tabLst>
                <a:tab pos="330200" algn="l"/>
              </a:tabLst>
              <a:defRPr sz="2000">
                <a:solidFill>
                  <a:srgbClr val="FFFFFF"/>
                </a:solidFill>
                <a:latin typeface="Menlo"/>
                <a:ea typeface="Menlo"/>
                <a:cs typeface="Menlo"/>
                <a:sym typeface="Menlo"/>
              </a:defRPr>
            </a:pPr>
          </a:p>
          <a:p>
            <a:pPr algn="l" defTabSz="457200">
              <a:tabLst>
                <a:tab pos="330200" algn="l"/>
              </a:tabLst>
              <a:defRPr sz="2000">
                <a:solidFill>
                  <a:srgbClr val="FFFFFF"/>
                </a:solidFill>
                <a:latin typeface="Menlo"/>
                <a:ea typeface="Menlo"/>
                <a:cs typeface="Menlo"/>
                <a:sym typeface="Menlo"/>
              </a:defRPr>
            </a:pPr>
            <a:r>
              <a:rPr>
                <a:solidFill>
                  <a:srgbClr val="DE38A6"/>
                </a:solidFill>
              </a:rPr>
              <a:t>let</a:t>
            </a:r>
            <a:r>
              <a:t> myForceChooise = </a:t>
            </a:r>
            <a:r>
              <a:rPr>
                <a:solidFill>
                  <a:srgbClr val="08FA95"/>
                </a:solidFill>
              </a:rPr>
              <a:t>Force</a:t>
            </a:r>
            <a:r>
              <a:t>.</a:t>
            </a:r>
            <a:r>
              <a:rPr>
                <a:solidFill>
                  <a:srgbClr val="08FA95"/>
                </a:solidFill>
              </a:rPr>
              <a:t>lightSide</a:t>
            </a:r>
            <a:r>
              <a:t>(</a:t>
            </a:r>
            <a:r>
              <a:rPr>
                <a:solidFill>
                  <a:srgbClr val="08FA95"/>
                </a:solidFill>
              </a:rPr>
              <a:t>anakin</a:t>
            </a:r>
            <a:r>
              <a:t>)</a:t>
            </a:r>
          </a:p>
          <a:p>
            <a:pPr algn="l" defTabSz="457200">
              <a:tabLst>
                <a:tab pos="330200" algn="l"/>
              </a:tabLst>
              <a:defRPr sz="2000">
                <a:solidFill>
                  <a:srgbClr val="FFFFFF"/>
                </a:solidFill>
                <a:latin typeface="Menlo"/>
                <a:ea typeface="Menlo"/>
                <a:cs typeface="Menlo"/>
                <a:sym typeface="Menlo"/>
              </a:defRPr>
            </a:pPr>
          </a:p>
          <a:p>
            <a:pPr algn="l" defTabSz="457200">
              <a:tabLst>
                <a:tab pos="330200" algn="l"/>
              </a:tabLst>
              <a:defRPr sz="2000">
                <a:solidFill>
                  <a:srgbClr val="08FA95"/>
                </a:solidFill>
                <a:latin typeface="Menlo"/>
                <a:ea typeface="Menlo"/>
                <a:cs typeface="Menlo"/>
                <a:sym typeface="Menlo"/>
              </a:defRPr>
            </a:pPr>
            <a:r>
              <a:rPr>
                <a:solidFill>
                  <a:srgbClr val="DE38A6"/>
                </a:solidFill>
              </a:rPr>
              <a:t>switch</a:t>
            </a:r>
            <a:r>
              <a:rPr>
                <a:solidFill>
                  <a:srgbClr val="FFFFFF"/>
                </a:solidFill>
              </a:rPr>
              <a:t> </a:t>
            </a:r>
            <a:r>
              <a:t>myForceChooise</a:t>
            </a:r>
            <a:r>
              <a:rPr>
                <a:solidFill>
                  <a:srgbClr val="FFFFFF"/>
                </a:solidFill>
              </a:rPr>
              <a:t> {</a:t>
            </a:r>
            <a:endParaRPr>
              <a:solidFill>
                <a:srgbClr val="FFFFFF"/>
              </a:solidFill>
            </a:endParaRP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.lightSide(</a:t>
            </a:r>
            <a:r>
              <a:rPr>
                <a:solidFill>
                  <a:srgbClr val="DE38A6"/>
                </a:solidFill>
              </a:rPr>
              <a:t>let</a:t>
            </a:r>
            <a:r>
              <a:t> jedi):</a:t>
            </a:r>
          </a:p>
          <a:p>
            <a:pPr algn="l" defTabSz="457200">
              <a:tabLst>
                <a:tab pos="330200" algn="l"/>
              </a:tabLst>
              <a:defRPr sz="2000">
                <a:solidFill>
                  <a:srgbClr val="FFFFFF"/>
                </a:solidFill>
                <a:latin typeface="Menlo"/>
                <a:ea typeface="Menlo"/>
                <a:cs typeface="Menlo"/>
                <a:sym typeface="Menlo"/>
              </a:defRPr>
            </a:pPr>
            <a:r>
              <a:t>        </a:t>
            </a:r>
            <a:r>
              <a:rPr>
                <a:solidFill>
                  <a:srgbClr val="00B1FF"/>
                </a:solidFill>
              </a:rPr>
              <a:t>print</a:t>
            </a:r>
            <a:r>
              <a:t>(jedi.</a:t>
            </a:r>
            <a:r>
              <a:rPr>
                <a:solidFill>
                  <a:srgbClr val="08FA95"/>
                </a:solidFill>
              </a:rPr>
              <a:t>name</a:t>
            </a:r>
            <a:r>
              <a:t>)</a:t>
            </a:r>
          </a:p>
          <a:p>
            <a:pPr algn="l" defTabSz="457200">
              <a:tabLst>
                <a:tab pos="330200" algn="l"/>
              </a:tabLst>
              <a:defRPr sz="2000">
                <a:solidFill>
                  <a:srgbClr val="FFFFFF"/>
                </a:solidFill>
                <a:latin typeface="Menlo"/>
                <a:ea typeface="Menlo"/>
                <a:cs typeface="Menlo"/>
                <a:sym typeface="Menlo"/>
              </a:defRPr>
            </a:pPr>
            <a:r>
              <a:t>    </a:t>
            </a:r>
            <a:r>
              <a:rPr>
                <a:solidFill>
                  <a:srgbClr val="DE38A6"/>
                </a:solidFill>
              </a:rPr>
              <a:t>case</a:t>
            </a:r>
            <a:r>
              <a:t> .darkSide(</a:t>
            </a:r>
            <a:r>
              <a:rPr>
                <a:solidFill>
                  <a:srgbClr val="DE38A6"/>
                </a:solidFill>
              </a:rPr>
              <a:t>true</a:t>
            </a:r>
            <a:r>
              <a:t>, </a:t>
            </a:r>
            <a:r>
              <a:rPr>
                <a:solidFill>
                  <a:srgbClr val="DE38A6"/>
                </a:solidFill>
              </a:rPr>
              <a:t>true</a:t>
            </a:r>
            <a:r>
              <a:t>) :</a:t>
            </a:r>
          </a:p>
          <a:p>
            <a:pPr algn="l" defTabSz="457200">
              <a:tabLst>
                <a:tab pos="330200" algn="l"/>
              </a:tabLst>
              <a:defRPr sz="2000">
                <a:solidFill>
                  <a:srgbClr val="FF4647"/>
                </a:solidFill>
                <a:latin typeface="Menlo"/>
                <a:ea typeface="Menlo"/>
                <a:cs typeface="Menlo"/>
                <a:sym typeface="Menlo"/>
              </a:defRPr>
            </a:pPr>
            <a:r>
              <a:rPr>
                <a:solidFill>
                  <a:srgbClr val="FFFFFF"/>
                </a:solidFill>
              </a:rPr>
              <a:t>        </a:t>
            </a:r>
            <a:r>
              <a:rPr>
                <a:solidFill>
                  <a:srgbClr val="00B1FF"/>
                </a:solidFill>
              </a:rPr>
              <a:t>print</a:t>
            </a:r>
            <a:r>
              <a:rPr>
                <a:solidFill>
                  <a:srgbClr val="FFFFFF"/>
                </a:solidFill>
              </a:rPr>
              <a:t>(</a:t>
            </a:r>
            <a:r>
              <a:t>"You don't know the power of the dark side"</a:t>
            </a:r>
            <a:r>
              <a:rPr>
                <a:solidFill>
                  <a:srgbClr val="FFFFFF"/>
                </a:solidFill>
              </a:rPr>
              <a:t>)</a:t>
            </a:r>
            <a:endParaRPr>
              <a:solidFill>
                <a:srgbClr val="FFFFFF"/>
              </a:solidFill>
            </a:endParaRPr>
          </a:p>
          <a:p>
            <a:pPr algn="l" defTabSz="457200">
              <a:tabLst>
                <a:tab pos="330200" algn="l"/>
              </a:tabLst>
              <a:defRPr sz="2000">
                <a:solidFill>
                  <a:srgbClr val="FFFFFF"/>
                </a:solidFill>
                <a:latin typeface="Menlo"/>
                <a:ea typeface="Menlo"/>
                <a:cs typeface="Menlo"/>
                <a:sym typeface="Menlo"/>
              </a:defRPr>
            </a:pPr>
          </a:p>
          <a:p>
            <a:pPr algn="l" defTabSz="457200">
              <a:tabLst>
                <a:tab pos="330200" algn="l"/>
              </a:tabLst>
              <a:defRPr sz="2000">
                <a:solidFill>
                  <a:srgbClr val="08FA95"/>
                </a:solidFill>
                <a:latin typeface="Menlo"/>
                <a:ea typeface="Menlo"/>
                <a:cs typeface="Menlo"/>
                <a:sym typeface="Menlo"/>
              </a:defRPr>
            </a:pPr>
          </a:p>
        </p:txBody>
      </p:sp>
      <p:pic>
        <p:nvPicPr>
          <p:cNvPr id="265"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66" name="Shape 266"/>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67" name="Shape 267"/>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Enums</a:t>
            </a:r>
          </a:p>
        </p:txBody>
      </p:sp>
      <p:sp>
        <p:nvSpPr>
          <p:cNvPr id="268" name="Shape 268"/>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70"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71" name="Shape 271"/>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Closures</a:t>
            </a:r>
          </a:p>
        </p:txBody>
      </p:sp>
      <p:sp>
        <p:nvSpPr>
          <p:cNvPr id="272" name="Shape 272"/>
          <p:cNvSpPr/>
          <p:nvPr/>
        </p:nvSpPr>
        <p:spPr>
          <a:xfrm>
            <a:off x="645334" y="1531585"/>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a:t>
            </a:r>
            <a:r>
              <a:t>Closures</a:t>
            </a:r>
            <a:r>
              <a:t> are self-contained blocks of functionality that can be passed around and used in your code. Closures in Swift are similar to blocks in C and Objective-C and to lambdas in other programming languages.” </a:t>
            </a:r>
          </a:p>
          <a:p>
            <a:pPr algn="l">
              <a:defRPr sz="3500">
                <a:solidFill>
                  <a:srgbClr val="FFFFFF"/>
                </a:solidFill>
                <a:latin typeface="Bebas Neue Regular"/>
                <a:ea typeface="Bebas Neue Regular"/>
                <a:cs typeface="Bebas Neue Regular"/>
                <a:sym typeface="Bebas Neue Regular"/>
              </a:defRPr>
            </a:pPr>
            <a:br/>
            <a:r>
              <a:rPr>
                <a:latin typeface="Bebas Neue Light"/>
                <a:ea typeface="Bebas Neue Light"/>
                <a:cs typeface="Bebas Neue Light"/>
                <a:sym typeface="Bebas Neue Light"/>
              </a:rPr>
              <a:t>(The Swift Programming Language website)</a:t>
            </a:r>
          </a:p>
        </p:txBody>
      </p:sp>
      <p:pic>
        <p:nvPicPr>
          <p:cNvPr id="273"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74" name="Shape 274"/>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75" name="Shape 275"/>
          <p:cNvSpPr/>
          <p:nvPr/>
        </p:nvSpPr>
        <p:spPr>
          <a:xfrm>
            <a:off x="350165" y="5169011"/>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lgn="l">
              <a:defRPr sz="3500">
                <a:solidFill>
                  <a:srgbClr val="FFFFFF"/>
                </a:solidFill>
                <a:latin typeface="Bebas Neue Regular"/>
                <a:ea typeface="Bebas Neue Regular"/>
                <a:cs typeface="Bebas Neue Regular"/>
                <a:sym typeface="Bebas Neue Regular"/>
              </a:defRPr>
            </a:pPr>
            <a:r>
              <a:t>“Los “CIERRES” son bloques de funcionalidad auto-contenidos que pueden ser referenciados  y usados en el código. los “cierres” en swift son similares a los bloques en c y objective-c y los lambdas en otros lenguajes de programación” </a:t>
            </a:r>
            <a:br/>
            <a:r>
              <a:rPr>
                <a:latin typeface="Bebas Neue Light"/>
                <a:ea typeface="Bebas Neue Light"/>
                <a:cs typeface="Bebas Neue Light"/>
                <a:sym typeface="Bebas Neue Light"/>
              </a:rPr>
              <a:t>(The Swift Programming Language website)</a:t>
            </a:r>
          </a:p>
        </p:txBody>
      </p:sp>
      <p:sp>
        <p:nvSpPr>
          <p:cNvPr id="276" name="Shape 276"/>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78"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79" name="Shape 279"/>
          <p:cNvSpPr/>
          <p:nvPr/>
        </p:nvSpPr>
        <p:spPr>
          <a:xfrm>
            <a:off x="86025" y="3721099"/>
            <a:ext cx="12832750"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500">
                <a:solidFill>
                  <a:srgbClr val="FFFFFF"/>
                </a:solidFill>
                <a:latin typeface="Menlo"/>
                <a:ea typeface="Menlo"/>
                <a:cs typeface="Menlo"/>
                <a:sym typeface="Menlo"/>
              </a:defRPr>
            </a:pPr>
            <a:r>
              <a:rPr>
                <a:solidFill>
                  <a:srgbClr val="DE38A6"/>
                </a:solidFill>
              </a:rPr>
              <a:t>var</a:t>
            </a:r>
            <a:r>
              <a:t> buzzLighsaber = { </a:t>
            </a:r>
            <a:r>
              <a:rPr>
                <a:solidFill>
                  <a:srgbClr val="DE38A6"/>
                </a:solidFill>
              </a:rPr>
              <a:t>return</a:t>
            </a:r>
            <a:r>
              <a:t> </a:t>
            </a:r>
            <a:r>
              <a:rPr>
                <a:solidFill>
                  <a:srgbClr val="FF4647"/>
                </a:solidFill>
              </a:rPr>
              <a:t>"Buzzz"</a:t>
            </a:r>
            <a:r>
              <a:t> }</a:t>
            </a:r>
          </a:p>
          <a:p>
            <a:pPr algn="l" defTabSz="457200">
              <a:tabLst>
                <a:tab pos="330200" algn="l"/>
              </a:tabLst>
              <a:defRPr sz="2500">
                <a:solidFill>
                  <a:srgbClr val="FFFFFF"/>
                </a:solidFill>
                <a:latin typeface="Menlo"/>
                <a:ea typeface="Menlo"/>
                <a:cs typeface="Menlo"/>
                <a:sym typeface="Menlo"/>
              </a:defRPr>
            </a:pPr>
            <a:r>
              <a:rPr>
                <a:solidFill>
                  <a:srgbClr val="DE38A6"/>
                </a:solidFill>
              </a:rPr>
              <a:t>var</a:t>
            </a:r>
            <a:r>
              <a:t> lightSaberColor:(</a:t>
            </a:r>
            <a:r>
              <a:rPr>
                <a:solidFill>
                  <a:srgbClr val="00B1FF"/>
                </a:solidFill>
              </a:rPr>
              <a:t>String</a:t>
            </a:r>
            <a:r>
              <a:t>) -&gt; (</a:t>
            </a:r>
            <a:r>
              <a:rPr>
                <a:solidFill>
                  <a:srgbClr val="00B1FF"/>
                </a:solidFill>
              </a:rPr>
              <a:t>String</a:t>
            </a:r>
            <a:r>
              <a:t>) = {  x </a:t>
            </a:r>
            <a:r>
              <a:rPr>
                <a:solidFill>
                  <a:srgbClr val="DE38A6"/>
                </a:solidFill>
              </a:rPr>
              <a:t>in</a:t>
            </a:r>
            <a:r>
              <a:t> x + </a:t>
            </a:r>
            <a:r>
              <a:rPr>
                <a:solidFill>
                  <a:srgbClr val="FF4647"/>
                </a:solidFill>
              </a:rPr>
              <a:t>" Saber"</a:t>
            </a:r>
            <a:r>
              <a:t> }</a:t>
            </a:r>
          </a:p>
          <a:p>
            <a:pPr algn="l" defTabSz="457200">
              <a:tabLst>
                <a:tab pos="330200" algn="l"/>
              </a:tabLst>
              <a:defRPr sz="2500">
                <a:solidFill>
                  <a:srgbClr val="FFFFFF"/>
                </a:solidFill>
                <a:latin typeface="Menlo"/>
                <a:ea typeface="Menlo"/>
                <a:cs typeface="Menlo"/>
                <a:sym typeface="Menlo"/>
              </a:defRPr>
            </a:pPr>
            <a:r>
              <a:rPr>
                <a:solidFill>
                  <a:srgbClr val="DE38A6"/>
                </a:solidFill>
              </a:rPr>
              <a:t>var</a:t>
            </a:r>
            <a:r>
              <a:t> myLightSaber = </a:t>
            </a:r>
            <a:r>
              <a:rPr>
                <a:solidFill>
                  <a:srgbClr val="08FA95"/>
                </a:solidFill>
              </a:rPr>
              <a:t>lightSaberColor</a:t>
            </a:r>
            <a:r>
              <a:t>(</a:t>
            </a:r>
            <a:r>
              <a:rPr>
                <a:solidFill>
                  <a:srgbClr val="FF4647"/>
                </a:solidFill>
              </a:rPr>
              <a:t>"Blue"</a:t>
            </a:r>
            <a:r>
              <a:t>)</a:t>
            </a:r>
          </a:p>
          <a:p>
            <a:pPr algn="l" defTabSz="457200">
              <a:tabLst>
                <a:tab pos="330200" algn="l"/>
              </a:tabLst>
              <a:defRPr sz="2500">
                <a:solidFill>
                  <a:srgbClr val="FFFFFF"/>
                </a:solidFill>
                <a:latin typeface="Menlo"/>
                <a:ea typeface="Menlo"/>
                <a:cs typeface="Menlo"/>
                <a:sym typeface="Menlo"/>
              </a:defRPr>
            </a:pPr>
          </a:p>
          <a:p>
            <a:pPr algn="l" defTabSz="457200">
              <a:tabLst>
                <a:tab pos="330200" algn="l"/>
              </a:tabLst>
              <a:defRPr sz="2500">
                <a:solidFill>
                  <a:srgbClr val="08FA95"/>
                </a:solidFill>
                <a:latin typeface="Menlo"/>
                <a:ea typeface="Menlo"/>
                <a:cs typeface="Menlo"/>
                <a:sym typeface="Menlo"/>
              </a:defRPr>
            </a:pPr>
          </a:p>
        </p:txBody>
      </p:sp>
      <p:pic>
        <p:nvPicPr>
          <p:cNvPr id="280"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81" name="Shape 281"/>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82" name="Shape 282"/>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Closures</a:t>
            </a:r>
          </a:p>
        </p:txBody>
      </p:sp>
      <p:sp>
        <p:nvSpPr>
          <p:cNvPr id="283" name="Shape 283"/>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85"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86" name="Shape 286"/>
          <p:cNvSpPr/>
          <p:nvPr/>
        </p:nvSpPr>
        <p:spPr>
          <a:xfrm>
            <a:off x="587277" y="348264"/>
            <a:ext cx="10793763" cy="1917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Functions are First Class citizens</a:t>
            </a:r>
          </a:p>
        </p:txBody>
      </p:sp>
      <p:sp>
        <p:nvSpPr>
          <p:cNvPr id="287" name="Shape 287"/>
          <p:cNvSpPr/>
          <p:nvPr/>
        </p:nvSpPr>
        <p:spPr>
          <a:xfrm>
            <a:off x="645334" y="1279936"/>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500">
                <a:solidFill>
                  <a:srgbClr val="FFFFFF"/>
                </a:solidFill>
                <a:latin typeface="Bebas Neue Regular"/>
                <a:ea typeface="Bebas Neue Regular"/>
                <a:cs typeface="Bebas Neue Regular"/>
                <a:sym typeface="Bebas Neue Regular"/>
              </a:defRPr>
            </a:pPr>
            <a:r>
              <a:t>“</a:t>
            </a:r>
            <a:r>
              <a:t>In swift, a function is a first-class citizen. This means that a function can be used wherever a value can be used. for example, a function can be assigned to a variable; a function can be passed as an argument in a function call; a function can be returned as the result of a function</a:t>
            </a:r>
            <a:r>
              <a:t>” </a:t>
            </a:r>
            <a:br/>
            <a:r>
              <a:rPr>
                <a:latin typeface="Bebas Neue Light"/>
                <a:ea typeface="Bebas Neue Light"/>
                <a:cs typeface="Bebas Neue Light"/>
                <a:sym typeface="Bebas Neue Light"/>
              </a:rPr>
              <a:t>(o’reilly ios 8 Programming fundamentals with swift)</a:t>
            </a:r>
          </a:p>
        </p:txBody>
      </p:sp>
      <p:pic>
        <p:nvPicPr>
          <p:cNvPr id="288"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89" name="Shape 289"/>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90" name="Shape 290"/>
          <p:cNvSpPr/>
          <p:nvPr/>
        </p:nvSpPr>
        <p:spPr>
          <a:xfrm>
            <a:off x="127093" y="4509787"/>
            <a:ext cx="11714132"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lgn="just">
              <a:defRPr sz="3500">
                <a:solidFill>
                  <a:srgbClr val="FFFFFF"/>
                </a:solidFill>
                <a:latin typeface="Bebas Neue Regular"/>
                <a:ea typeface="Bebas Neue Regular"/>
                <a:cs typeface="Bebas Neue Regular"/>
                <a:sym typeface="Bebas Neue Regular"/>
              </a:defRPr>
            </a:pPr>
            <a:r>
              <a:t>“en swift, una función es un ciudadano de primera clase. esto significa que una función puede ser usada en cualquier sitio donde se pueda usar un valor. por ejemplo, una función puede ser asignada a una variable; una función puede ser pasada como argumento en una llamada a una función; una función puede ser retornada como resultado de una llamada de otra función” </a:t>
            </a:r>
            <a:br/>
            <a:r>
              <a:rPr>
                <a:latin typeface="Bebas Neue Light"/>
                <a:ea typeface="Bebas Neue Light"/>
                <a:cs typeface="Bebas Neue Light"/>
                <a:sym typeface="Bebas Neue Light"/>
              </a:rPr>
              <a:t>(o’reilly ios 8 Programming fundamentals with swift)</a:t>
            </a:r>
          </a:p>
        </p:txBody>
      </p:sp>
      <p:sp>
        <p:nvSpPr>
          <p:cNvPr id="291" name="Shape 291"/>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293"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294" name="Shape 294"/>
          <p:cNvSpPr/>
          <p:nvPr/>
        </p:nvSpPr>
        <p:spPr>
          <a:xfrm>
            <a:off x="86025" y="2266949"/>
            <a:ext cx="12832750" cy="521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2600">
                <a:solidFill>
                  <a:srgbClr val="FFFFFF"/>
                </a:solidFill>
                <a:latin typeface="Menlo"/>
                <a:ea typeface="Menlo"/>
                <a:cs typeface="Menlo"/>
                <a:sym typeface="Menlo"/>
              </a:defRPr>
            </a:pPr>
            <a:r>
              <a:rPr>
                <a:solidFill>
                  <a:srgbClr val="DE38A6"/>
                </a:solidFill>
              </a:rPr>
              <a:t>func</a:t>
            </a:r>
            <a:r>
              <a:t> transform&lt;A,B&gt;(x:</a:t>
            </a:r>
            <a:r>
              <a:rPr>
                <a:solidFill>
                  <a:srgbClr val="00B1FF"/>
                </a:solidFill>
              </a:rPr>
              <a:t>A</a:t>
            </a:r>
            <a:r>
              <a:t>, f:</a:t>
            </a:r>
            <a:r>
              <a:rPr>
                <a:solidFill>
                  <a:srgbClr val="00B1FF"/>
                </a:solidFill>
              </a:rPr>
              <a:t>A</a:t>
            </a:r>
            <a:r>
              <a:t>-&gt;</a:t>
            </a:r>
            <a:r>
              <a:rPr>
                <a:solidFill>
                  <a:srgbClr val="00B1FF"/>
                </a:solidFill>
              </a:rPr>
              <a:t>B</a:t>
            </a:r>
            <a:r>
              <a:t>) -&gt; </a:t>
            </a:r>
            <a:r>
              <a:rPr>
                <a:solidFill>
                  <a:srgbClr val="00B1FF"/>
                </a:solidFill>
              </a:rPr>
              <a:t>B</a:t>
            </a:r>
            <a:r>
              <a:t> {</a:t>
            </a:r>
          </a:p>
          <a:p>
            <a:pPr algn="l" defTabSz="457200">
              <a:tabLst>
                <a:tab pos="330200" algn="l"/>
              </a:tabLst>
              <a:defRPr sz="2600">
                <a:solidFill>
                  <a:srgbClr val="DE38A6"/>
                </a:solidFill>
                <a:latin typeface="Menlo"/>
                <a:ea typeface="Menlo"/>
                <a:cs typeface="Menlo"/>
                <a:sym typeface="Menlo"/>
              </a:defRPr>
            </a:pPr>
            <a:r>
              <a:rPr>
                <a:solidFill>
                  <a:srgbClr val="FFFFFF"/>
                </a:solidFill>
              </a:rPr>
              <a:t>    </a:t>
            </a:r>
            <a:r>
              <a:t>return</a:t>
            </a:r>
            <a:r>
              <a:rPr>
                <a:solidFill>
                  <a:srgbClr val="FFFFFF"/>
                </a:solidFill>
              </a:rPr>
              <a:t> f(x)</a:t>
            </a:r>
            <a:endParaRPr>
              <a:solidFill>
                <a:srgbClr val="FFFFFF"/>
              </a:solidFill>
            </a:endParaRPr>
          </a:p>
          <a:p>
            <a:pPr algn="l" defTabSz="457200">
              <a:tabLst>
                <a:tab pos="330200" algn="l"/>
              </a:tabLst>
              <a:defRPr sz="2600">
                <a:solidFill>
                  <a:srgbClr val="FFFFFF"/>
                </a:solidFill>
                <a:latin typeface="Menlo"/>
                <a:ea typeface="Menlo"/>
                <a:cs typeface="Menlo"/>
                <a:sym typeface="Menlo"/>
              </a:defRPr>
            </a:pPr>
            <a:r>
              <a:t>}</a:t>
            </a:r>
          </a:p>
          <a:p>
            <a:pPr algn="l" defTabSz="457200">
              <a:tabLst>
                <a:tab pos="330200" algn="l"/>
              </a:tabLst>
              <a:defRPr sz="3700">
                <a:solidFill>
                  <a:srgbClr val="FFFFFF"/>
                </a:solidFill>
                <a:latin typeface="Menlo"/>
                <a:ea typeface="Menlo"/>
                <a:cs typeface="Menlo"/>
                <a:sym typeface="Menlo"/>
              </a:defRPr>
            </a:pPr>
          </a:p>
          <a:p>
            <a:pPr algn="l" defTabSz="457200">
              <a:tabLst>
                <a:tab pos="330200" algn="l"/>
              </a:tabLst>
              <a:defRPr sz="2600">
                <a:solidFill>
                  <a:srgbClr val="FFFFFF"/>
                </a:solidFill>
                <a:latin typeface="Menlo"/>
                <a:ea typeface="Menlo"/>
                <a:cs typeface="Menlo"/>
                <a:sym typeface="Menlo"/>
              </a:defRPr>
            </a:pPr>
            <a:r>
              <a:rPr>
                <a:solidFill>
                  <a:srgbClr val="DE38A6"/>
                </a:solidFill>
              </a:rPr>
              <a:t>var</a:t>
            </a:r>
            <a:r>
              <a:t> lightSaberColor:(</a:t>
            </a:r>
            <a:r>
              <a:rPr>
                <a:solidFill>
                  <a:srgbClr val="00B1FF"/>
                </a:solidFill>
              </a:rPr>
              <a:t>String</a:t>
            </a:r>
            <a:r>
              <a:t>) -&gt; (</a:t>
            </a:r>
            <a:r>
              <a:rPr>
                <a:solidFill>
                  <a:srgbClr val="00B1FF"/>
                </a:solidFill>
              </a:rPr>
              <a:t>String</a:t>
            </a:r>
            <a:r>
              <a:t>) = {  x </a:t>
            </a:r>
            <a:r>
              <a:rPr>
                <a:solidFill>
                  <a:srgbClr val="DE38A6"/>
                </a:solidFill>
              </a:rPr>
              <a:t>in</a:t>
            </a:r>
            <a:r>
              <a:t> x + </a:t>
            </a:r>
            <a:r>
              <a:rPr>
                <a:solidFill>
                  <a:srgbClr val="FF4647"/>
                </a:solidFill>
              </a:rPr>
              <a:t>" Saber"</a:t>
            </a:r>
            <a:r>
              <a:t> }</a:t>
            </a:r>
          </a:p>
          <a:p>
            <a:pPr algn="l" defTabSz="457200">
              <a:tabLst>
                <a:tab pos="330200" algn="l"/>
              </a:tabLst>
              <a:defRPr sz="2600">
                <a:solidFill>
                  <a:srgbClr val="FFFFFF"/>
                </a:solidFill>
                <a:latin typeface="Menlo"/>
                <a:ea typeface="Menlo"/>
                <a:cs typeface="Menlo"/>
                <a:sym typeface="Menlo"/>
              </a:defRPr>
            </a:pPr>
          </a:p>
          <a:p>
            <a:pPr algn="l" defTabSz="457200">
              <a:tabLst>
                <a:tab pos="330200" algn="l"/>
              </a:tabLst>
              <a:defRPr sz="2600">
                <a:solidFill>
                  <a:srgbClr val="FFFFFF"/>
                </a:solidFill>
                <a:latin typeface="Menlo"/>
                <a:ea typeface="Menlo"/>
                <a:cs typeface="Menlo"/>
                <a:sym typeface="Menlo"/>
              </a:defRPr>
            </a:pPr>
            <a:r>
              <a:rPr>
                <a:solidFill>
                  <a:srgbClr val="DE38A6"/>
                </a:solidFill>
              </a:rPr>
              <a:t>func</a:t>
            </a:r>
            <a:r>
              <a:t> activateDroid(x:</a:t>
            </a:r>
            <a:r>
              <a:rPr>
                <a:solidFill>
                  <a:srgbClr val="00B1FF"/>
                </a:solidFill>
              </a:rPr>
              <a:t>String</a:t>
            </a:r>
            <a:r>
              <a:t>) -&gt; (</a:t>
            </a:r>
            <a:r>
              <a:rPr>
                <a:solidFill>
                  <a:srgbClr val="00B1FF"/>
                </a:solidFill>
              </a:rPr>
              <a:t>String</a:t>
            </a:r>
            <a:r>
              <a:t>) -&gt; </a:t>
            </a:r>
            <a:r>
              <a:rPr>
                <a:solidFill>
                  <a:srgbClr val="00B1FF"/>
                </a:solidFill>
              </a:rPr>
              <a:t>Bool</a:t>
            </a:r>
            <a:r>
              <a:t> {</a:t>
            </a:r>
          </a:p>
          <a:p>
            <a:pPr algn="l" defTabSz="457200">
              <a:tabLst>
                <a:tab pos="330200" algn="l"/>
              </a:tabLst>
              <a:defRPr sz="2600">
                <a:solidFill>
                  <a:srgbClr val="FFFFFF"/>
                </a:solidFill>
                <a:latin typeface="Menlo"/>
                <a:ea typeface="Menlo"/>
                <a:cs typeface="Menlo"/>
                <a:sym typeface="Menlo"/>
              </a:defRPr>
            </a:pPr>
            <a:r>
              <a:t>    </a:t>
            </a:r>
            <a:r>
              <a:rPr>
                <a:solidFill>
                  <a:srgbClr val="DE38A6"/>
                </a:solidFill>
              </a:rPr>
              <a:t>return</a:t>
            </a:r>
            <a:r>
              <a:t> { y </a:t>
            </a:r>
            <a:r>
              <a:rPr>
                <a:solidFill>
                  <a:srgbClr val="DE38A6"/>
                </a:solidFill>
              </a:rPr>
              <a:t>in</a:t>
            </a:r>
            <a:r>
              <a:t> x == </a:t>
            </a:r>
            <a:r>
              <a:rPr>
                <a:solidFill>
                  <a:srgbClr val="FF4647"/>
                </a:solidFill>
              </a:rPr>
              <a:t>"BB8"</a:t>
            </a:r>
            <a:r>
              <a:t> &amp;&amp; y == </a:t>
            </a:r>
            <a:r>
              <a:rPr>
                <a:solidFill>
                  <a:srgbClr val="FF4647"/>
                </a:solidFill>
              </a:rPr>
              <a:t>"Active"</a:t>
            </a:r>
            <a:r>
              <a:t> }</a:t>
            </a:r>
          </a:p>
          <a:p>
            <a:pPr algn="l" defTabSz="457200">
              <a:tabLst>
                <a:tab pos="330200" algn="l"/>
              </a:tabLst>
              <a:defRPr sz="2600">
                <a:solidFill>
                  <a:srgbClr val="FFFFFF"/>
                </a:solidFill>
                <a:latin typeface="Menlo"/>
                <a:ea typeface="Menlo"/>
                <a:cs typeface="Menlo"/>
                <a:sym typeface="Menlo"/>
              </a:defRPr>
            </a:pPr>
            <a:r>
              <a:t>}</a:t>
            </a:r>
          </a:p>
          <a:p>
            <a:pPr algn="l" defTabSz="457200">
              <a:tabLst>
                <a:tab pos="330200" algn="l"/>
              </a:tabLst>
              <a:defRPr sz="2600">
                <a:solidFill>
                  <a:srgbClr val="FFFFFF"/>
                </a:solidFill>
                <a:latin typeface="Menlo"/>
                <a:ea typeface="Menlo"/>
                <a:cs typeface="Menlo"/>
                <a:sym typeface="Menlo"/>
              </a:defRPr>
            </a:pPr>
          </a:p>
          <a:p>
            <a:pPr algn="l" defTabSz="457200">
              <a:tabLst>
                <a:tab pos="330200" algn="l"/>
              </a:tabLst>
              <a:defRPr sz="2600">
                <a:solidFill>
                  <a:srgbClr val="08FA95"/>
                </a:solidFill>
                <a:latin typeface="Menlo"/>
                <a:ea typeface="Menlo"/>
                <a:cs typeface="Menlo"/>
                <a:sym typeface="Menlo"/>
              </a:defRPr>
            </a:pPr>
            <a:r>
              <a:rPr>
                <a:solidFill>
                  <a:srgbClr val="DE38A6"/>
                </a:solidFill>
              </a:rPr>
              <a:t>let</a:t>
            </a:r>
            <a:r>
              <a:rPr>
                <a:solidFill>
                  <a:srgbClr val="FFFFFF"/>
                </a:solidFill>
              </a:rPr>
              <a:t> droid = </a:t>
            </a:r>
            <a:r>
              <a:t>activateDroid</a:t>
            </a:r>
            <a:r>
              <a:rPr>
                <a:solidFill>
                  <a:srgbClr val="FFFFFF"/>
                </a:solidFill>
              </a:rPr>
              <a:t>(</a:t>
            </a:r>
            <a:r>
              <a:rPr>
                <a:solidFill>
                  <a:srgbClr val="FF4647"/>
                </a:solidFill>
              </a:rPr>
              <a:t>"BB8"</a:t>
            </a:r>
            <a:r>
              <a:rPr>
                <a:solidFill>
                  <a:srgbClr val="FFFFFF"/>
                </a:solidFill>
              </a:rPr>
              <a:t>)</a:t>
            </a:r>
          </a:p>
        </p:txBody>
      </p:sp>
      <p:pic>
        <p:nvPicPr>
          <p:cNvPr id="295"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296" name="Shape 296"/>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297" name="Shape 297"/>
          <p:cNvSpPr/>
          <p:nvPr/>
        </p:nvSpPr>
        <p:spPr>
          <a:xfrm>
            <a:off x="332802" y="496306"/>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Functions are First Class citizens</a:t>
            </a:r>
          </a:p>
        </p:txBody>
      </p:sp>
      <p:sp>
        <p:nvSpPr>
          <p:cNvPr id="298" name="Shape 298"/>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01" name="Shape 301"/>
          <p:cNvSpPr/>
          <p:nvPr/>
        </p:nvSpPr>
        <p:spPr>
          <a:xfrm>
            <a:off x="587277" y="348264"/>
            <a:ext cx="10793763" cy="1917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Functional Composition</a:t>
            </a:r>
          </a:p>
        </p:txBody>
      </p:sp>
      <p:sp>
        <p:nvSpPr>
          <p:cNvPr id="302" name="Shape 302"/>
          <p:cNvSpPr/>
          <p:nvPr/>
        </p:nvSpPr>
        <p:spPr>
          <a:xfrm>
            <a:off x="3473212" y="2397599"/>
            <a:ext cx="5884747"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6300">
                <a:solidFill>
                  <a:srgbClr val="FFFFFF"/>
                </a:solidFill>
                <a:latin typeface="Apple Chancery"/>
                <a:ea typeface="Apple Chancery"/>
                <a:cs typeface="Apple Chancery"/>
                <a:sym typeface="Apple Chancery"/>
              </a:defRPr>
            </a:lvl1pPr>
          </a:lstStyle>
          <a:p>
            <a:pPr/>
            <a:r>
              <a:t>y = f(x), z = g(y)</a:t>
            </a:r>
          </a:p>
        </p:txBody>
      </p:sp>
      <p:pic>
        <p:nvPicPr>
          <p:cNvPr id="303"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04" name="Shape 304"/>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05" name="Shape 305"/>
          <p:cNvSpPr/>
          <p:nvPr/>
        </p:nvSpPr>
        <p:spPr>
          <a:xfrm>
            <a:off x="590918" y="3760037"/>
            <a:ext cx="5884748"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6300">
                <a:solidFill>
                  <a:srgbClr val="FFFFFF"/>
                </a:solidFill>
                <a:latin typeface="Apple Chancery"/>
                <a:ea typeface="Apple Chancery"/>
                <a:cs typeface="Apple Chancery"/>
                <a:sym typeface="Apple Chancery"/>
              </a:defRPr>
            </a:lvl1pPr>
          </a:lstStyle>
          <a:p>
            <a:pPr/>
            <a:r>
              <a:t>x -&gt; f(x) -&gt; y</a:t>
            </a:r>
          </a:p>
        </p:txBody>
      </p:sp>
      <p:sp>
        <p:nvSpPr>
          <p:cNvPr id="306" name="Shape 306"/>
          <p:cNvSpPr/>
          <p:nvPr/>
        </p:nvSpPr>
        <p:spPr>
          <a:xfrm>
            <a:off x="7049966" y="3760037"/>
            <a:ext cx="5884748"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6300">
                <a:solidFill>
                  <a:srgbClr val="FFFFFF"/>
                </a:solidFill>
                <a:latin typeface="Apple Chancery"/>
                <a:ea typeface="Apple Chancery"/>
                <a:cs typeface="Apple Chancery"/>
                <a:sym typeface="Apple Chancery"/>
              </a:defRPr>
            </a:lvl1pPr>
          </a:lstStyle>
          <a:p>
            <a:pPr/>
            <a:r>
              <a:t>y -&gt; g(y) -&gt; z</a:t>
            </a:r>
          </a:p>
        </p:txBody>
      </p:sp>
      <p:sp>
        <p:nvSpPr>
          <p:cNvPr id="307" name="Shape 307"/>
          <p:cNvSpPr/>
          <p:nvPr/>
        </p:nvSpPr>
        <p:spPr>
          <a:xfrm>
            <a:off x="3542663" y="5362100"/>
            <a:ext cx="5884748" cy="199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9400">
                <a:solidFill>
                  <a:srgbClr val="FFFFFF"/>
                </a:solidFill>
                <a:latin typeface="Apple Chancery"/>
                <a:ea typeface="Apple Chancery"/>
                <a:cs typeface="Apple Chancery"/>
                <a:sym typeface="Apple Chancery"/>
              </a:defRPr>
            </a:lvl1pPr>
          </a:lstStyle>
          <a:p>
            <a:pPr/>
            <a:r>
              <a:t>z = g(f(x))</a:t>
            </a:r>
          </a:p>
        </p:txBody>
      </p:sp>
      <p:sp>
        <p:nvSpPr>
          <p:cNvPr id="308" name="Shape 308"/>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10"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11" name="Shape 311"/>
          <p:cNvSpPr/>
          <p:nvPr/>
        </p:nvSpPr>
        <p:spPr>
          <a:xfrm>
            <a:off x="86025" y="2031999"/>
            <a:ext cx="12832750"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1900">
                <a:solidFill>
                  <a:srgbClr val="4BD157"/>
                </a:solidFill>
                <a:latin typeface="Menlo"/>
                <a:ea typeface="Menlo"/>
                <a:cs typeface="Menlo"/>
                <a:sym typeface="Menlo"/>
              </a:defRPr>
            </a:pPr>
            <a:r>
              <a:t>//Functional Composition</a:t>
            </a:r>
          </a:p>
          <a:p>
            <a:pPr algn="l" defTabSz="457200">
              <a:tabLst>
                <a:tab pos="330200" algn="l"/>
              </a:tabLst>
              <a:defRPr sz="1900">
                <a:solidFill>
                  <a:srgbClr val="FFFFFF"/>
                </a:solidFill>
                <a:latin typeface="Menlo"/>
                <a:ea typeface="Menlo"/>
                <a:cs typeface="Menlo"/>
                <a:sym typeface="Menlo"/>
              </a:defRPr>
            </a:pPr>
          </a:p>
          <a:p>
            <a:pPr algn="l" defTabSz="457200">
              <a:tabLst>
                <a:tab pos="330200" algn="l"/>
              </a:tabLst>
              <a:defRPr sz="1900">
                <a:solidFill>
                  <a:srgbClr val="FFFFFF"/>
                </a:solidFill>
                <a:latin typeface="Menlo"/>
                <a:ea typeface="Menlo"/>
                <a:cs typeface="Menlo"/>
                <a:sym typeface="Menlo"/>
              </a:defRPr>
            </a:pPr>
            <a:r>
              <a:rPr>
                <a:solidFill>
                  <a:srgbClr val="DE38A6"/>
                </a:solidFill>
              </a:rPr>
              <a:t>func</a:t>
            </a:r>
            <a:r>
              <a:t> buildDeadStar(part:</a:t>
            </a:r>
            <a:r>
              <a:rPr>
                <a:solidFill>
                  <a:srgbClr val="00B1FF"/>
                </a:solidFill>
              </a:rPr>
              <a:t>String</a:t>
            </a:r>
            <a:r>
              <a:t>, number:</a:t>
            </a:r>
            <a:r>
              <a:rPr>
                <a:solidFill>
                  <a:srgbClr val="00B1FF"/>
                </a:solidFill>
              </a:rPr>
              <a:t>Int</a:t>
            </a:r>
            <a:r>
              <a:t>) -&gt; [</a:t>
            </a:r>
            <a:r>
              <a:rPr>
                <a:solidFill>
                  <a:srgbClr val="00B1FF"/>
                </a:solidFill>
              </a:rPr>
              <a:t>Int</a:t>
            </a:r>
            <a:r>
              <a:t>:</a:t>
            </a:r>
            <a:r>
              <a:rPr>
                <a:solidFill>
                  <a:srgbClr val="00B1FF"/>
                </a:solidFill>
              </a:rPr>
              <a:t>String</a:t>
            </a:r>
            <a:r>
              <a:t>] {</a:t>
            </a:r>
          </a:p>
          <a:p>
            <a:pPr algn="l" defTabSz="457200">
              <a:tabLst>
                <a:tab pos="330200" algn="l"/>
              </a:tabLst>
              <a:defRPr sz="1900">
                <a:solidFill>
                  <a:srgbClr val="FFFFFF"/>
                </a:solidFill>
                <a:latin typeface="Menlo"/>
                <a:ea typeface="Menlo"/>
                <a:cs typeface="Menlo"/>
                <a:sym typeface="Menlo"/>
              </a:defRPr>
            </a:pPr>
            <a:r>
              <a:t>    </a:t>
            </a:r>
            <a:r>
              <a:rPr>
                <a:solidFill>
                  <a:srgbClr val="DE38A6"/>
                </a:solidFill>
              </a:rPr>
              <a:t>return</a:t>
            </a:r>
            <a:r>
              <a:t> [number: part]</a:t>
            </a:r>
          </a:p>
          <a:p>
            <a:pPr algn="l" defTabSz="457200">
              <a:tabLst>
                <a:tab pos="330200" algn="l"/>
              </a:tabLst>
              <a:defRPr sz="1900">
                <a:solidFill>
                  <a:srgbClr val="FFFFFF"/>
                </a:solidFill>
                <a:latin typeface="Menlo"/>
                <a:ea typeface="Menlo"/>
                <a:cs typeface="Menlo"/>
                <a:sym typeface="Menlo"/>
              </a:defRPr>
            </a:pPr>
            <a:r>
              <a:t>}</a:t>
            </a:r>
          </a:p>
          <a:p>
            <a:pPr algn="l" defTabSz="457200">
              <a:tabLst>
                <a:tab pos="330200" algn="l"/>
              </a:tabLst>
              <a:defRPr sz="1900">
                <a:solidFill>
                  <a:srgbClr val="FFFFFF"/>
                </a:solidFill>
                <a:latin typeface="Menlo"/>
                <a:ea typeface="Menlo"/>
                <a:cs typeface="Menlo"/>
                <a:sym typeface="Menlo"/>
              </a:defRPr>
            </a:pPr>
          </a:p>
          <a:p>
            <a:pPr algn="l" defTabSz="457200">
              <a:tabLst>
                <a:tab pos="330200" algn="l"/>
              </a:tabLst>
              <a:defRPr sz="1900">
                <a:solidFill>
                  <a:srgbClr val="FFFFFF"/>
                </a:solidFill>
                <a:latin typeface="Menlo"/>
                <a:ea typeface="Menlo"/>
                <a:cs typeface="Menlo"/>
                <a:sym typeface="Menlo"/>
              </a:defRPr>
            </a:pPr>
            <a:r>
              <a:rPr>
                <a:solidFill>
                  <a:srgbClr val="DE38A6"/>
                </a:solidFill>
              </a:rPr>
              <a:t>func</a:t>
            </a:r>
            <a:r>
              <a:t> deadStarStock(dict:[</a:t>
            </a:r>
            <a:r>
              <a:rPr>
                <a:solidFill>
                  <a:srgbClr val="00B1FF"/>
                </a:solidFill>
              </a:rPr>
              <a:t>Int</a:t>
            </a:r>
            <a:r>
              <a:t>:</a:t>
            </a:r>
            <a:r>
              <a:rPr>
                <a:solidFill>
                  <a:srgbClr val="00B1FF"/>
                </a:solidFill>
              </a:rPr>
              <a:t>String</a:t>
            </a:r>
            <a:r>
              <a:t>]) -&gt; </a:t>
            </a:r>
            <a:r>
              <a:rPr>
                <a:solidFill>
                  <a:srgbClr val="00B1FF"/>
                </a:solidFill>
              </a:rPr>
              <a:t>Bool</a:t>
            </a:r>
            <a:r>
              <a:t> {</a:t>
            </a:r>
          </a:p>
          <a:p>
            <a:pPr algn="l" defTabSz="457200">
              <a:tabLst>
                <a:tab pos="330200" algn="l"/>
              </a:tabLst>
              <a:defRPr sz="1900">
                <a:solidFill>
                  <a:srgbClr val="FFFFFF"/>
                </a:solidFill>
                <a:latin typeface="Menlo"/>
                <a:ea typeface="Menlo"/>
                <a:cs typeface="Menlo"/>
                <a:sym typeface="Menlo"/>
              </a:defRPr>
            </a:pPr>
            <a:r>
              <a:t>    </a:t>
            </a:r>
            <a:r>
              <a:rPr>
                <a:solidFill>
                  <a:srgbClr val="DE38A6"/>
                </a:solidFill>
              </a:rPr>
              <a:t>for</a:t>
            </a:r>
            <a:r>
              <a:t> (key, value) </a:t>
            </a:r>
            <a:r>
              <a:rPr>
                <a:solidFill>
                  <a:srgbClr val="DE38A6"/>
                </a:solidFill>
              </a:rPr>
              <a:t>in</a:t>
            </a:r>
            <a:r>
              <a:t> dict {</a:t>
            </a:r>
          </a:p>
          <a:p>
            <a:pPr algn="l" defTabSz="457200">
              <a:tabLst>
                <a:tab pos="330200" algn="l"/>
              </a:tabLst>
              <a:defRPr sz="1900">
                <a:solidFill>
                  <a:srgbClr val="FFFFFF"/>
                </a:solidFill>
                <a:latin typeface="Menlo"/>
                <a:ea typeface="Menlo"/>
                <a:cs typeface="Menlo"/>
                <a:sym typeface="Menlo"/>
              </a:defRPr>
            </a:pPr>
            <a:r>
              <a:t>        </a:t>
            </a:r>
            <a:r>
              <a:rPr>
                <a:solidFill>
                  <a:srgbClr val="DE38A6"/>
                </a:solidFill>
              </a:rPr>
              <a:t>if</a:t>
            </a:r>
            <a:r>
              <a:t> key == </a:t>
            </a:r>
            <a:r>
              <a:rPr>
                <a:solidFill>
                  <a:srgbClr val="8B87FF"/>
                </a:solidFill>
              </a:rPr>
              <a:t>0</a:t>
            </a:r>
            <a:r>
              <a:t>  || value == </a:t>
            </a:r>
            <a:r>
              <a:rPr>
                <a:solidFill>
                  <a:srgbClr val="FF4647"/>
                </a:solidFill>
              </a:rPr>
              <a:t>""</a:t>
            </a:r>
            <a:r>
              <a:t>{</a:t>
            </a:r>
          </a:p>
          <a:p>
            <a:pPr algn="l" defTabSz="457200">
              <a:tabLst>
                <a:tab pos="330200" algn="l"/>
              </a:tabLst>
              <a:defRPr sz="1900">
                <a:solidFill>
                  <a:srgbClr val="FFFFFF"/>
                </a:solidFill>
                <a:latin typeface="Menlo"/>
                <a:ea typeface="Menlo"/>
                <a:cs typeface="Menlo"/>
                <a:sym typeface="Menlo"/>
              </a:defRPr>
            </a:pPr>
            <a:r>
              <a:t>            </a:t>
            </a:r>
            <a:r>
              <a:rPr>
                <a:solidFill>
                  <a:srgbClr val="DE38A6"/>
                </a:solidFill>
              </a:rPr>
              <a:t>return</a:t>
            </a:r>
            <a:r>
              <a:t> </a:t>
            </a:r>
            <a:r>
              <a:rPr>
                <a:solidFill>
                  <a:srgbClr val="DE38A6"/>
                </a:solidFill>
              </a:rPr>
              <a:t>false</a:t>
            </a:r>
          </a:p>
          <a:p>
            <a:pPr algn="l" defTabSz="457200">
              <a:tabLst>
                <a:tab pos="330200" algn="l"/>
              </a:tabLst>
              <a:defRPr sz="1900">
                <a:solidFill>
                  <a:srgbClr val="FFFFFF"/>
                </a:solidFill>
                <a:latin typeface="Menlo"/>
                <a:ea typeface="Menlo"/>
                <a:cs typeface="Menlo"/>
                <a:sym typeface="Menlo"/>
              </a:defRPr>
            </a:pPr>
            <a:r>
              <a:t>        }</a:t>
            </a:r>
          </a:p>
          <a:p>
            <a:pPr algn="l" defTabSz="457200">
              <a:tabLst>
                <a:tab pos="330200" algn="l"/>
              </a:tabLst>
              <a:defRPr sz="1900">
                <a:solidFill>
                  <a:srgbClr val="FFFFFF"/>
                </a:solidFill>
                <a:latin typeface="Menlo"/>
                <a:ea typeface="Menlo"/>
                <a:cs typeface="Menlo"/>
                <a:sym typeface="Menlo"/>
              </a:defRPr>
            </a:pPr>
            <a:r>
              <a:t>    }</a:t>
            </a:r>
          </a:p>
          <a:p>
            <a:pPr algn="l" defTabSz="457200">
              <a:tabLst>
                <a:tab pos="330200" algn="l"/>
              </a:tabLst>
              <a:defRPr sz="1900">
                <a:solidFill>
                  <a:srgbClr val="DE38A6"/>
                </a:solidFill>
                <a:latin typeface="Menlo"/>
                <a:ea typeface="Menlo"/>
                <a:cs typeface="Menlo"/>
                <a:sym typeface="Menlo"/>
              </a:defRPr>
            </a:pPr>
            <a:r>
              <a:rPr>
                <a:solidFill>
                  <a:srgbClr val="FFFFFF"/>
                </a:solidFill>
              </a:rPr>
              <a:t>    </a:t>
            </a:r>
            <a:r>
              <a:t>return</a:t>
            </a:r>
            <a:r>
              <a:rPr>
                <a:solidFill>
                  <a:srgbClr val="FFFFFF"/>
                </a:solidFill>
              </a:rPr>
              <a:t> </a:t>
            </a:r>
            <a:r>
              <a:t>true</a:t>
            </a:r>
            <a:endParaRPr>
              <a:solidFill>
                <a:srgbClr val="FFFFFF"/>
              </a:solidFill>
            </a:endParaRPr>
          </a:p>
          <a:p>
            <a:pPr algn="l" defTabSz="457200">
              <a:tabLst>
                <a:tab pos="330200" algn="l"/>
              </a:tabLst>
              <a:defRPr sz="1900">
                <a:solidFill>
                  <a:srgbClr val="FFFFFF"/>
                </a:solidFill>
                <a:latin typeface="Menlo"/>
                <a:ea typeface="Menlo"/>
                <a:cs typeface="Menlo"/>
                <a:sym typeface="Menlo"/>
              </a:defRPr>
            </a:pPr>
            <a:r>
              <a:t>}</a:t>
            </a:r>
          </a:p>
          <a:p>
            <a:pPr algn="l" defTabSz="457200">
              <a:tabLst>
                <a:tab pos="330200" algn="l"/>
              </a:tabLst>
              <a:defRPr sz="1900">
                <a:solidFill>
                  <a:srgbClr val="FFFFFF"/>
                </a:solidFill>
                <a:latin typeface="Menlo"/>
                <a:ea typeface="Menlo"/>
                <a:cs typeface="Menlo"/>
                <a:sym typeface="Menlo"/>
              </a:defRPr>
            </a:pPr>
          </a:p>
          <a:p>
            <a:pPr algn="l" defTabSz="457200">
              <a:tabLst>
                <a:tab pos="330200" algn="l"/>
              </a:tabLst>
              <a:defRPr sz="1900">
                <a:solidFill>
                  <a:srgbClr val="FFFFFF"/>
                </a:solidFill>
                <a:latin typeface="Menlo"/>
                <a:ea typeface="Menlo"/>
                <a:cs typeface="Menlo"/>
                <a:sym typeface="Menlo"/>
              </a:defRPr>
            </a:pPr>
          </a:p>
          <a:p>
            <a:pPr algn="l" defTabSz="457200">
              <a:tabLst>
                <a:tab pos="330200" algn="l"/>
              </a:tabLst>
              <a:defRPr sz="1900">
                <a:solidFill>
                  <a:srgbClr val="FFFFFF"/>
                </a:solidFill>
                <a:latin typeface="Menlo"/>
                <a:ea typeface="Menlo"/>
                <a:cs typeface="Menlo"/>
                <a:sym typeface="Menlo"/>
              </a:defRPr>
            </a:pPr>
            <a:r>
              <a:rPr>
                <a:solidFill>
                  <a:srgbClr val="DE38A6"/>
                </a:solidFill>
              </a:rPr>
              <a:t>var</a:t>
            </a:r>
            <a:r>
              <a:t> deadStarValidParts = </a:t>
            </a:r>
            <a:r>
              <a:rPr>
                <a:solidFill>
                  <a:srgbClr val="08FA95"/>
                </a:solidFill>
              </a:rPr>
              <a:t>deadStarStock</a:t>
            </a:r>
            <a:r>
              <a:t>(</a:t>
            </a:r>
            <a:r>
              <a:rPr>
                <a:solidFill>
                  <a:srgbClr val="08FA95"/>
                </a:solidFill>
              </a:rPr>
              <a:t>buildDeadStar</a:t>
            </a:r>
            <a:r>
              <a:t>(</a:t>
            </a:r>
            <a:r>
              <a:rPr>
                <a:solidFill>
                  <a:srgbClr val="FF4647"/>
                </a:solidFill>
              </a:rPr>
              <a:t>"Planet Green Laser"</a:t>
            </a:r>
            <a:r>
              <a:t>, number: </a:t>
            </a:r>
            <a:r>
              <a:rPr>
                <a:solidFill>
                  <a:srgbClr val="8B87FF"/>
                </a:solidFill>
              </a:rPr>
              <a:t>66</a:t>
            </a:r>
            <a:r>
              <a:t>))</a:t>
            </a:r>
          </a:p>
          <a:p>
            <a:pPr algn="l" defTabSz="457200">
              <a:tabLst>
                <a:tab pos="330200" algn="l"/>
              </a:tabLst>
              <a:defRPr sz="1900">
                <a:solidFill>
                  <a:srgbClr val="FFFFFF"/>
                </a:solidFill>
                <a:latin typeface="Menlo"/>
                <a:ea typeface="Menlo"/>
                <a:cs typeface="Menlo"/>
                <a:sym typeface="Menlo"/>
              </a:defRPr>
            </a:pPr>
          </a:p>
          <a:p>
            <a:pPr algn="l" defTabSz="457200">
              <a:tabLst>
                <a:tab pos="330200" algn="l"/>
              </a:tabLst>
              <a:defRPr sz="1900">
                <a:solidFill>
                  <a:srgbClr val="08FA95"/>
                </a:solidFill>
                <a:latin typeface="Menlo"/>
                <a:ea typeface="Menlo"/>
                <a:cs typeface="Menlo"/>
                <a:sym typeface="Menlo"/>
              </a:defRPr>
            </a:pPr>
          </a:p>
        </p:txBody>
      </p:sp>
      <p:pic>
        <p:nvPicPr>
          <p:cNvPr id="312"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13" name="Shape 313"/>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14" name="Shape 314"/>
          <p:cNvSpPr/>
          <p:nvPr/>
        </p:nvSpPr>
        <p:spPr>
          <a:xfrm>
            <a:off x="471705" y="548395"/>
            <a:ext cx="10741811" cy="927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Functional Composition</a:t>
            </a:r>
          </a:p>
        </p:txBody>
      </p:sp>
      <p:sp>
        <p:nvSpPr>
          <p:cNvPr id="315" name="Shape 315"/>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17"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18" name="Shape 318"/>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Case of Study</a:t>
            </a:r>
          </a:p>
        </p:txBody>
      </p:sp>
      <p:pic>
        <p:nvPicPr>
          <p:cNvPr id="319"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20" name="Shape 320"/>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21" name="Shape 321"/>
          <p:cNvSpPr/>
          <p:nvPr/>
        </p:nvSpPr>
        <p:spPr>
          <a:xfrm>
            <a:off x="645334" y="3427499"/>
            <a:ext cx="11714132" cy="2898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8400">
                <a:solidFill>
                  <a:srgbClr val="FFFFFF"/>
                </a:solidFill>
                <a:latin typeface="Bebas Neue Regular"/>
                <a:ea typeface="Bebas Neue Regular"/>
                <a:cs typeface="Bebas Neue Regular"/>
                <a:sym typeface="Bebas Neue Regular"/>
              </a:defRPr>
            </a:pPr>
            <a:r>
              <a:rPr>
                <a:latin typeface="Apple Color Emoji"/>
                <a:ea typeface="Apple Color Emoji"/>
                <a:cs typeface="Apple Color Emoji"/>
                <a:sym typeface="Apple Color Emoji"/>
              </a:rPr>
              <a:t>😳</a:t>
            </a:r>
            <a:endParaRPr>
              <a:latin typeface="Apple Color Emoji"/>
              <a:ea typeface="Apple Color Emoji"/>
              <a:cs typeface="Apple Color Emoji"/>
              <a:sym typeface="Apple Color Emoji"/>
            </a:endParaRPr>
          </a:p>
          <a:p>
            <a:pPr>
              <a:defRPr sz="8400">
                <a:solidFill>
                  <a:srgbClr val="FFFFFF"/>
                </a:solidFill>
                <a:latin typeface="Bebas Neue Regular"/>
                <a:ea typeface="Bebas Neue Regular"/>
                <a:cs typeface="Bebas Neue Regular"/>
                <a:sym typeface="Bebas Neue Regular"/>
              </a:defRPr>
            </a:pPr>
            <a:r>
              <a:rPr>
                <a:latin typeface="Apple Color Emoji"/>
                <a:ea typeface="Apple Color Emoji"/>
                <a:cs typeface="Apple Color Emoji"/>
                <a:sym typeface="Apple Color Emoji"/>
              </a:rPr>
              <a:t>Live coding</a:t>
            </a:r>
          </a:p>
        </p:txBody>
      </p:sp>
      <p:sp>
        <p:nvSpPr>
          <p:cNvPr id="322" name="Shape 322"/>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24"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25" name="Shape 325"/>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Sources</a:t>
            </a:r>
          </a:p>
        </p:txBody>
      </p:sp>
      <p:pic>
        <p:nvPicPr>
          <p:cNvPr id="326"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27" name="Shape 327"/>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28" name="Shape 328"/>
          <p:cNvSpPr/>
          <p:nvPr/>
        </p:nvSpPr>
        <p:spPr>
          <a:xfrm>
            <a:off x="645334" y="2692399"/>
            <a:ext cx="11714132"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4700">
                <a:solidFill>
                  <a:srgbClr val="FFFFFF"/>
                </a:solidFill>
                <a:latin typeface="Bebas Neue Regular"/>
                <a:ea typeface="Bebas Neue Regular"/>
                <a:cs typeface="Bebas Neue Regular"/>
                <a:sym typeface="Bebas Neue Regular"/>
              </a:defRPr>
            </a:pPr>
            <a:r>
              <a:rPr u="sng">
                <a:hlinkClick r:id="rId4" invalidUrl="" action="" tgtFrame="" tooltip="" history="1" highlightClick="0" endSnd="0"/>
              </a:rPr>
              <a:t>swift.org</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rPr u="sng">
                <a:hlinkClick r:id="rId5" invalidUrl="" action="" tgtFrame="" tooltip="" history="1" highlightClick="0" endSnd="0"/>
              </a:rPr>
              <a:t>https://developer.apple.com/swift/blog/</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rPr u="sng">
                <a:hlinkClick r:id="rId6" invalidUrl="" action="" tgtFrame="" tooltip="" history="1" highlightClick="0" endSnd="0"/>
              </a:rPr>
              <a:t>https://developer.apple.com/videos/wwdc2015/</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rPr u="sng">
                <a:hlinkClick r:id="rId7" invalidUrl="" action="" tgtFrame="" tooltip="" history="1" highlightClick="0" endSnd="0"/>
              </a:rPr>
              <a:t>https://developer.apple.com/library/</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The swift programming language book</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Functional Programming in Swift book</a:t>
            </a:r>
          </a:p>
        </p:txBody>
      </p:sp>
      <p:sp>
        <p:nvSpPr>
          <p:cNvPr id="329" name="Shape 329"/>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31"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32" name="Shape 332"/>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Sources</a:t>
            </a:r>
          </a:p>
        </p:txBody>
      </p:sp>
      <p:pic>
        <p:nvPicPr>
          <p:cNvPr id="333"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34" name="Shape 334"/>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35" name="Shape 335"/>
          <p:cNvSpPr/>
          <p:nvPr/>
        </p:nvSpPr>
        <p:spPr>
          <a:xfrm>
            <a:off x="645334" y="2986890"/>
            <a:ext cx="11714132"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4700">
                <a:solidFill>
                  <a:srgbClr val="FFFFFF"/>
                </a:solidFill>
                <a:latin typeface="Bebas Neue Regular"/>
                <a:ea typeface="Bebas Neue Regular"/>
                <a:cs typeface="Bebas Neue Regular"/>
                <a:sym typeface="Bebas Neue Regular"/>
              </a:defRPr>
            </a:pPr>
            <a:r>
              <a:t>@natashatherobot</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@andy_matuschak</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@rwenderlich</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@chriseidhof</a:t>
            </a:r>
          </a:p>
        </p:txBody>
      </p:sp>
      <p:sp>
        <p:nvSpPr>
          <p:cNvPr id="336" name="Shape 336"/>
          <p:cNvSpPr/>
          <p:nvPr/>
        </p:nvSpPr>
        <p:spPr>
          <a:xfrm>
            <a:off x="645334" y="2007058"/>
            <a:ext cx="1171413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4600">
                <a:solidFill>
                  <a:srgbClr val="FFFFFF"/>
                </a:solidFill>
                <a:latin typeface="Bebas Neue Regular"/>
                <a:ea typeface="Bebas Neue Regular"/>
                <a:cs typeface="Bebas Neue Regular"/>
                <a:sym typeface="Bebas Neue Regular"/>
              </a:defRPr>
            </a:lvl1pPr>
          </a:lstStyle>
          <a:p>
            <a:pPr/>
            <a:r>
              <a:t>Follow</a:t>
            </a:r>
          </a:p>
        </p:txBody>
      </p:sp>
      <p:sp>
        <p:nvSpPr>
          <p:cNvPr id="337" name="Shape 337"/>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28"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29" name="Shape 129"/>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Agenda del Evento</a:t>
            </a:r>
          </a:p>
        </p:txBody>
      </p:sp>
      <p:sp>
        <p:nvSpPr>
          <p:cNvPr id="130" name="Shape 130"/>
          <p:cNvSpPr/>
          <p:nvPr/>
        </p:nvSpPr>
        <p:spPr>
          <a:xfrm>
            <a:off x="645334" y="1718482"/>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9611" indent="-839611" algn="l">
              <a:buSzPct val="75000"/>
              <a:buChar char="•"/>
              <a:defRPr sz="3500">
                <a:solidFill>
                  <a:srgbClr val="FFFFFF"/>
                </a:solidFill>
                <a:latin typeface="Bebas Neue Regular"/>
                <a:ea typeface="Bebas Neue Regular"/>
                <a:cs typeface="Bebas Neue Regular"/>
                <a:sym typeface="Bebas Neue Regular"/>
              </a:defRPr>
            </a:pPr>
            <a:r>
              <a:t>SWIFT, ¿Swift?</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Composición Funcional</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Caso de estudio 1</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Q&amp;A</a:t>
            </a:r>
          </a:p>
        </p:txBody>
      </p:sp>
      <p:pic>
        <p:nvPicPr>
          <p:cNvPr id="131"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32" name="Shape 132"/>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33" name="Shape 133"/>
          <p:cNvSpPr/>
          <p:nvPr/>
        </p:nvSpPr>
        <p:spPr>
          <a:xfrm>
            <a:off x="645334" y="4528344"/>
            <a:ext cx="10741811" cy="927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Event Agenda</a:t>
            </a:r>
          </a:p>
        </p:txBody>
      </p:sp>
      <p:sp>
        <p:nvSpPr>
          <p:cNvPr id="134" name="Shape 134"/>
          <p:cNvSpPr/>
          <p:nvPr/>
        </p:nvSpPr>
        <p:spPr>
          <a:xfrm>
            <a:off x="645334" y="6013342"/>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9611" indent="-839611" algn="l">
              <a:buSzPct val="75000"/>
              <a:buChar char="•"/>
              <a:defRPr sz="3500">
                <a:solidFill>
                  <a:srgbClr val="FFFFFF"/>
                </a:solidFill>
                <a:latin typeface="Bebas Neue Regular"/>
                <a:ea typeface="Bebas Neue Regular"/>
                <a:cs typeface="Bebas Neue Regular"/>
                <a:sym typeface="Bebas Neue Regular"/>
              </a:defRPr>
            </a:pPr>
            <a:r>
              <a:t>SWIFT, Swift?</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Functional Composition</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Real life case 1</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Q&amp;A</a:t>
            </a:r>
          </a:p>
        </p:txBody>
      </p:sp>
      <p:sp>
        <p:nvSpPr>
          <p:cNvPr id="135" name="Shape 135"/>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sp>
        <p:nvSpPr>
          <p:cNvPr id="339" name="Shape 339"/>
          <p:cNvSpPr/>
          <p:nvPr/>
        </p:nvSpPr>
        <p:spPr>
          <a:xfrm>
            <a:off x="10504802" y="4100542"/>
            <a:ext cx="1145206" cy="1269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a:defRPr sz="2400"/>
            </a:pPr>
          </a:p>
        </p:txBody>
      </p:sp>
      <p:pic>
        <p:nvPicPr>
          <p:cNvPr id="340"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41" name="Shape 341"/>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Contact!</a:t>
            </a:r>
          </a:p>
        </p:txBody>
      </p:sp>
      <p:pic>
        <p:nvPicPr>
          <p:cNvPr id="342"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43" name="Shape 343"/>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44" name="Shape 344"/>
          <p:cNvSpPr/>
          <p:nvPr/>
        </p:nvSpPr>
        <p:spPr>
          <a:xfrm>
            <a:off x="645334" y="3698090"/>
            <a:ext cx="11714132"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4700">
                <a:solidFill>
                  <a:srgbClr val="FFFFFF"/>
                </a:solidFill>
                <a:latin typeface="Bebas Neue Regular"/>
                <a:ea typeface="Bebas Neue Regular"/>
                <a:cs typeface="Bebas Neue Regular"/>
                <a:sym typeface="Bebas Neue Regular"/>
              </a:defRPr>
            </a:pPr>
            <a:r>
              <a:t>@jorgevmendoza</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@codefuel</a:t>
            </a:r>
          </a:p>
        </p:txBody>
      </p:sp>
      <p:sp>
        <p:nvSpPr>
          <p:cNvPr id="345" name="Shape 345"/>
          <p:cNvSpPr/>
          <p:nvPr/>
        </p:nvSpPr>
        <p:spPr>
          <a:xfrm>
            <a:off x="645334" y="2007058"/>
            <a:ext cx="1171413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4600">
                <a:solidFill>
                  <a:srgbClr val="FFFFFF"/>
                </a:solidFill>
                <a:latin typeface="Bebas Neue Regular"/>
                <a:ea typeface="Bebas Neue Regular"/>
                <a:cs typeface="Bebas Neue Regular"/>
                <a:sym typeface="Bebas Neue Regular"/>
              </a:defRPr>
            </a:lvl1pPr>
          </a:lstStyle>
          <a:p>
            <a:pPr/>
            <a:r>
              <a:t>keep in touch!</a:t>
            </a:r>
          </a:p>
        </p:txBody>
      </p:sp>
      <p:sp>
        <p:nvSpPr>
          <p:cNvPr id="346" name="Shape 346"/>
          <p:cNvSpPr/>
          <p:nvPr/>
        </p:nvSpPr>
        <p:spPr>
          <a:xfrm>
            <a:off x="645334" y="5479431"/>
            <a:ext cx="11714132"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4700">
                <a:solidFill>
                  <a:srgbClr val="FFFFFF"/>
                </a:solidFill>
                <a:latin typeface="Bebas Neue Regular"/>
                <a:ea typeface="Bebas Neue Regular"/>
                <a:cs typeface="Bebas Neue Regular"/>
                <a:sym typeface="Bebas Neue Regular"/>
              </a:defRPr>
            </a:pPr>
            <a:r>
              <a:rPr u="sng">
                <a:hlinkClick r:id="rId4" invalidUrl="" action="" tgtFrame="" tooltip="" history="1" highlightClick="0" endSnd="0"/>
              </a:rPr>
              <a:t>codefuel.me</a:t>
            </a:r>
          </a:p>
          <a:p>
            <a:pPr marL="228600" indent="-228600" algn="l">
              <a:buSzPct val="100000"/>
              <a:buChar char="•"/>
              <a:defRPr sz="4700">
                <a:solidFill>
                  <a:srgbClr val="FFFFFF"/>
                </a:solidFill>
                <a:latin typeface="Bebas Neue Regular"/>
                <a:ea typeface="Bebas Neue Regular"/>
                <a:cs typeface="Bebas Neue Regular"/>
                <a:sym typeface="Bebas Neue Regular"/>
              </a:defRPr>
            </a:pPr>
            <a:r>
              <a:t>theswift.ninja</a:t>
            </a:r>
          </a:p>
        </p:txBody>
      </p:sp>
      <p:sp>
        <p:nvSpPr>
          <p:cNvPr id="347" name="Shape 347"/>
          <p:cNvSpPr/>
          <p:nvPr/>
        </p:nvSpPr>
        <p:spPr>
          <a:xfrm>
            <a:off x="645334" y="7260771"/>
            <a:ext cx="1171413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buSzPct val="100000"/>
              <a:buChar char="•"/>
              <a:defRPr sz="4700" u="sng">
                <a:solidFill>
                  <a:srgbClr val="FFFFFF"/>
                </a:solidFill>
                <a:latin typeface="Bebas Neue Regular"/>
                <a:ea typeface="Bebas Neue Regular"/>
                <a:cs typeface="Bebas Neue Regular"/>
                <a:sym typeface="Bebas Neue Regular"/>
                <a:hlinkClick r:id="rId5" invalidUrl="" action="" tgtFrame="" tooltip="" history="1" highlightClick="0" endSnd="0"/>
              </a:defRPr>
            </a:lvl1pPr>
          </a:lstStyle>
          <a:p>
            <a:pPr>
              <a:defRPr u="none"/>
            </a:pPr>
            <a:r>
              <a:rPr u="sng">
                <a:hlinkClick r:id="rId5" invalidUrl="" action="" tgtFrame="" tooltip="" history="1" highlightClick="0" endSnd="0"/>
              </a:rPr>
              <a:t>https://github.com/CaracasSwift</a:t>
            </a:r>
          </a:p>
        </p:txBody>
      </p:sp>
      <p:pic>
        <p:nvPicPr>
          <p:cNvPr id="348" name="pasted-image.tiff"/>
          <p:cNvPicPr>
            <a:picLocks noChangeAspect="1"/>
          </p:cNvPicPr>
          <p:nvPr/>
        </p:nvPicPr>
        <p:blipFill>
          <a:blip r:embed="rId6">
            <a:extLst/>
          </a:blip>
          <a:stretch>
            <a:fillRect/>
          </a:stretch>
        </p:blipFill>
        <p:spPr>
          <a:xfrm>
            <a:off x="8067746" y="2867396"/>
            <a:ext cx="5841519" cy="4513901"/>
          </a:xfrm>
          <a:prstGeom prst="rect">
            <a:avLst/>
          </a:prstGeom>
          <a:ln w="12700">
            <a:miter lim="400000"/>
          </a:ln>
        </p:spPr>
      </p:pic>
      <p:pic>
        <p:nvPicPr>
          <p:cNvPr id="349" name="JVMS-AVATAR.png"/>
          <p:cNvPicPr>
            <a:picLocks noChangeAspect="1"/>
          </p:cNvPicPr>
          <p:nvPr/>
        </p:nvPicPr>
        <p:blipFill>
          <a:blip r:embed="rId7">
            <a:extLst/>
          </a:blip>
          <a:stretch>
            <a:fillRect/>
          </a:stretch>
        </p:blipFill>
        <p:spPr>
          <a:xfrm>
            <a:off x="6191342" y="2980143"/>
            <a:ext cx="3292590" cy="3300356"/>
          </a:xfrm>
          <a:prstGeom prst="rect">
            <a:avLst/>
          </a:prstGeom>
          <a:ln w="12700">
            <a:miter lim="400000"/>
          </a:ln>
        </p:spPr>
      </p:pic>
      <p:sp>
        <p:nvSpPr>
          <p:cNvPr id="350" name="Shape 350"/>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352"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353" name="Shape 353"/>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THANKS! / GRACIAS!</a:t>
            </a:r>
          </a:p>
        </p:txBody>
      </p:sp>
      <p:pic>
        <p:nvPicPr>
          <p:cNvPr id="354"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355" name="Shape 355"/>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356" name="Shape 356"/>
          <p:cNvSpPr/>
          <p:nvPr/>
        </p:nvSpPr>
        <p:spPr>
          <a:xfrm>
            <a:off x="5270067" y="3519103"/>
            <a:ext cx="246466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2500">
                <a:solidFill>
                  <a:srgbClr val="FFFFFF"/>
                </a:solidFill>
                <a:latin typeface="Apple Color Emoji"/>
                <a:ea typeface="Apple Color Emoji"/>
                <a:cs typeface="Apple Color Emoji"/>
                <a:sym typeface="Apple Color Emoji"/>
              </a:defRPr>
            </a:lvl1pPr>
          </a:lstStyle>
          <a:p>
            <a:pPr>
              <a:defRPr>
                <a:latin typeface="Bebas Neue Regular"/>
                <a:ea typeface="Bebas Neue Regular"/>
                <a:cs typeface="Bebas Neue Regular"/>
                <a:sym typeface="Bebas Neue Regular"/>
              </a:defRPr>
            </a:pPr>
            <a:r>
              <a:rPr>
                <a:latin typeface="Apple Color Emoji"/>
                <a:ea typeface="Apple Color Emoji"/>
                <a:cs typeface="Apple Color Emoji"/>
                <a:sym typeface="Apple Color Emoji"/>
              </a:rPr>
              <a:t>🤓</a:t>
            </a:r>
          </a:p>
        </p:txBody>
      </p:sp>
      <p:sp>
        <p:nvSpPr>
          <p:cNvPr id="357" name="Shape 357"/>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37"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38" name="Shape 138"/>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¿Quienes Somos?</a:t>
            </a:r>
          </a:p>
        </p:txBody>
      </p:sp>
      <p:sp>
        <p:nvSpPr>
          <p:cNvPr id="139" name="Shape 139"/>
          <p:cNvSpPr/>
          <p:nvPr/>
        </p:nvSpPr>
        <p:spPr>
          <a:xfrm>
            <a:off x="645334" y="1301772"/>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9611" indent="-839611" algn="l">
              <a:buSzPct val="75000"/>
              <a:buChar char="•"/>
              <a:defRPr sz="3500">
                <a:solidFill>
                  <a:srgbClr val="FFFFFF"/>
                </a:solidFill>
                <a:latin typeface="Bebas Neue Regular"/>
                <a:ea typeface="Bebas Neue Regular"/>
                <a:cs typeface="Bebas Neue Regular"/>
                <a:sym typeface="Bebas Neue Regular"/>
              </a:defRPr>
            </a:pPr>
            <a:r>
              <a:t>Ingeniero de Sistemas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iOS developer desde 2010</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CSA &amp; CoFounder @Codefuel</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Aprendiendo SWIFT  desde Junio 2014</a:t>
            </a:r>
          </a:p>
        </p:txBody>
      </p:sp>
      <p:pic>
        <p:nvPicPr>
          <p:cNvPr id="140"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41" name="Shape 141"/>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42" name="Shape 142"/>
          <p:cNvSpPr/>
          <p:nvPr/>
        </p:nvSpPr>
        <p:spPr>
          <a:xfrm>
            <a:off x="645334" y="459809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Who are we?</a:t>
            </a:r>
          </a:p>
        </p:txBody>
      </p:sp>
      <p:sp>
        <p:nvSpPr>
          <p:cNvPr id="143" name="Shape 143"/>
          <p:cNvSpPr/>
          <p:nvPr/>
        </p:nvSpPr>
        <p:spPr>
          <a:xfrm>
            <a:off x="645334" y="5510117"/>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9611" indent="-839611" algn="l">
              <a:buSzPct val="75000"/>
              <a:buChar char="•"/>
              <a:defRPr sz="3500">
                <a:solidFill>
                  <a:srgbClr val="FFFFFF"/>
                </a:solidFill>
                <a:latin typeface="Bebas Neue Regular"/>
                <a:ea typeface="Bebas Neue Regular"/>
                <a:cs typeface="Bebas Neue Regular"/>
                <a:sym typeface="Bebas Neue Regular"/>
              </a:defRPr>
            </a:pPr>
            <a:r>
              <a:t>Systems Engineer</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iOS Developer since 2010</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CSA &amp; CoFounder @Codefuel</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Learning SWIFT since Jun 2014</a:t>
            </a:r>
          </a:p>
        </p:txBody>
      </p:sp>
      <p:pic>
        <p:nvPicPr>
          <p:cNvPr id="144" name="pasted-image.tiff"/>
          <p:cNvPicPr>
            <a:picLocks noChangeAspect="1"/>
          </p:cNvPicPr>
          <p:nvPr/>
        </p:nvPicPr>
        <p:blipFill>
          <a:blip r:embed="rId4">
            <a:extLst/>
          </a:blip>
          <a:stretch>
            <a:fillRect/>
          </a:stretch>
        </p:blipFill>
        <p:spPr>
          <a:xfrm>
            <a:off x="8283978" y="2312010"/>
            <a:ext cx="4597401" cy="3810001"/>
          </a:xfrm>
          <a:prstGeom prst="rect">
            <a:avLst/>
          </a:prstGeom>
          <a:ln w="12700">
            <a:miter lim="400000"/>
          </a:ln>
        </p:spPr>
      </p:pic>
      <p:sp>
        <p:nvSpPr>
          <p:cNvPr id="145" name="Shape 145"/>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47"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pic>
        <p:nvPicPr>
          <p:cNvPr id="148"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49" name="Shape 149"/>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50" name="Shape 150"/>
          <p:cNvSpPr/>
          <p:nvPr/>
        </p:nvSpPr>
        <p:spPr>
          <a:xfrm>
            <a:off x="3745694" y="4914898"/>
            <a:ext cx="5964847" cy="13716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0000">
                <a:solidFill>
                  <a:srgbClr val="FE0A4E"/>
                </a:solidFill>
                <a:latin typeface="DIN Condensed"/>
                <a:ea typeface="DIN Condensed"/>
                <a:cs typeface="DIN Condensed"/>
                <a:sym typeface="DIN Condensed"/>
              </a:defRPr>
            </a:lvl1pPr>
          </a:lstStyle>
          <a:p>
            <a:pPr/>
            <a:r>
              <a:t>SWIFT, Swift?</a:t>
            </a:r>
          </a:p>
        </p:txBody>
      </p:sp>
      <p:sp>
        <p:nvSpPr>
          <p:cNvPr id="151" name="Shape 151"/>
          <p:cNvSpPr/>
          <p:nvPr/>
        </p:nvSpPr>
        <p:spPr>
          <a:xfrm>
            <a:off x="3745694" y="1987550"/>
            <a:ext cx="5964847" cy="260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0">
                <a:solidFill>
                  <a:srgbClr val="FE0A4E"/>
                </a:solidFill>
                <a:latin typeface="Apple Color Emoji"/>
                <a:ea typeface="Apple Color Emoji"/>
                <a:cs typeface="Apple Color Emoji"/>
                <a:sym typeface="Apple Color Emoji"/>
              </a:defRPr>
            </a:lvl1pPr>
          </a:lstStyle>
          <a:p>
            <a:pPr>
              <a:defRPr sz="20000"/>
            </a:pPr>
            <a:r>
              <a:rPr sz="15000"/>
              <a:t>💾</a:t>
            </a:r>
          </a:p>
        </p:txBody>
      </p:sp>
      <p:sp>
        <p:nvSpPr>
          <p:cNvPr id="152" name="Shape 152"/>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54"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55" name="Shape 155"/>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Features / Características</a:t>
            </a:r>
          </a:p>
        </p:txBody>
      </p:sp>
      <p:sp>
        <p:nvSpPr>
          <p:cNvPr id="156" name="Shape 156"/>
          <p:cNvSpPr/>
          <p:nvPr/>
        </p:nvSpPr>
        <p:spPr>
          <a:xfrm>
            <a:off x="453766" y="2158999"/>
            <a:ext cx="12097268" cy="543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39611" indent="-839611" algn="l">
              <a:buSzPct val="75000"/>
              <a:buChar char="•"/>
              <a:defRPr sz="3500">
                <a:solidFill>
                  <a:srgbClr val="FFFFFF"/>
                </a:solidFill>
                <a:latin typeface="Bebas Neue Regular"/>
                <a:ea typeface="Bebas Neue Regular"/>
                <a:cs typeface="Bebas Neue Regular"/>
                <a:sym typeface="Bebas Neue Regular"/>
              </a:defRPr>
            </a:pPr>
            <a:r>
              <a:t>Optional values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Type Safe</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Type inference</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Value and reference Types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Generics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Enums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Closures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Functions are First Class citizens</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Functional Composition</a:t>
            </a:r>
          </a:p>
          <a:p>
            <a:pPr marL="839611" indent="-839611" algn="l">
              <a:buSzPct val="75000"/>
              <a:buChar char="•"/>
              <a:defRPr sz="3500">
                <a:solidFill>
                  <a:srgbClr val="FFFFFF"/>
                </a:solidFill>
                <a:latin typeface="Bebas Neue Regular"/>
                <a:ea typeface="Bebas Neue Regular"/>
                <a:cs typeface="Bebas Neue Regular"/>
                <a:sym typeface="Bebas Neue Regular"/>
              </a:defRPr>
            </a:pPr>
            <a:r>
              <a:t>Many Many More … (computed properties, lazy initialisation, protocols, etc)</a:t>
            </a:r>
          </a:p>
        </p:txBody>
      </p:sp>
      <p:pic>
        <p:nvPicPr>
          <p:cNvPr id="157"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58" name="Shape 158"/>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59" name="Shape 159"/>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61"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62" name="Shape 162"/>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Optionals</a:t>
            </a:r>
          </a:p>
        </p:txBody>
      </p:sp>
      <p:sp>
        <p:nvSpPr>
          <p:cNvPr id="163" name="Shape 163"/>
          <p:cNvSpPr/>
          <p:nvPr/>
        </p:nvSpPr>
        <p:spPr>
          <a:xfrm>
            <a:off x="645334" y="1892757"/>
            <a:ext cx="1171413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“The concept of optionals doesn’t exists in C or Objective-C. The nearest Thing in Objective-C is the ability to return </a:t>
            </a:r>
            <a:r>
              <a:rPr>
                <a:solidFill>
                  <a:schemeClr val="accent6">
                    <a:satOff val="24555"/>
                    <a:lumOff val="22232"/>
                  </a:schemeClr>
                </a:solidFill>
              </a:rPr>
              <a:t>nil</a:t>
            </a:r>
            <a:r>
              <a:t> from a method that would otherwise return an object, with </a:t>
            </a:r>
            <a:r>
              <a:rPr>
                <a:solidFill>
                  <a:schemeClr val="accent6">
                    <a:satOff val="24555"/>
                    <a:lumOff val="22232"/>
                  </a:schemeClr>
                </a:solidFill>
              </a:rPr>
              <a:t>nil</a:t>
            </a:r>
            <a:r>
              <a:t> meaning “the absence of a valid object”” </a:t>
            </a:r>
            <a:br/>
            <a:r>
              <a:rPr>
                <a:latin typeface="Bebas Neue Light"/>
                <a:ea typeface="Bebas Neue Light"/>
                <a:cs typeface="Bebas Neue Light"/>
                <a:sym typeface="Bebas Neue Light"/>
              </a:rPr>
              <a:t>(The Swift Programming Language BOOK)</a:t>
            </a:r>
          </a:p>
        </p:txBody>
      </p:sp>
      <p:pic>
        <p:nvPicPr>
          <p:cNvPr id="164"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65" name="Shape 165"/>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66" name="Shape 166"/>
          <p:cNvSpPr/>
          <p:nvPr/>
        </p:nvSpPr>
        <p:spPr>
          <a:xfrm>
            <a:off x="645334" y="4857748"/>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“El concepto de los valores optionales No existe en C o en Objective-C. Lo más cercano a este concepto en objective-c is la posibilidad de devolver </a:t>
            </a:r>
            <a:r>
              <a:rPr>
                <a:solidFill>
                  <a:schemeClr val="accent6">
                    <a:satOff val="24555"/>
                    <a:lumOff val="22232"/>
                  </a:schemeClr>
                </a:solidFill>
              </a:rPr>
              <a:t>nil</a:t>
            </a:r>
            <a:r>
              <a:t> en un método que de otra forma retornaría un objeto, donde </a:t>
            </a:r>
            <a:r>
              <a:rPr>
                <a:solidFill>
                  <a:schemeClr val="accent6">
                    <a:satOff val="24555"/>
                    <a:lumOff val="22232"/>
                  </a:schemeClr>
                </a:solidFill>
              </a:rPr>
              <a:t>nil</a:t>
            </a:r>
            <a:r>
              <a:t> representa la ausencia de un objecto valido </a:t>
            </a:r>
            <a:br/>
            <a:r>
              <a:rPr>
                <a:latin typeface="Bebas Neue Light"/>
                <a:ea typeface="Bebas Neue Light"/>
                <a:cs typeface="Bebas Neue Light"/>
                <a:sym typeface="Bebas Neue Light"/>
              </a:rPr>
              <a:t>(The Swift Programming Language BOOK)</a:t>
            </a:r>
          </a:p>
        </p:txBody>
      </p:sp>
      <p:sp>
        <p:nvSpPr>
          <p:cNvPr id="167" name="Shape 167"/>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69"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70" name="Shape 170"/>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Optionals</a:t>
            </a:r>
          </a:p>
        </p:txBody>
      </p:sp>
      <p:sp>
        <p:nvSpPr>
          <p:cNvPr id="171" name="Shape 171"/>
          <p:cNvSpPr/>
          <p:nvPr/>
        </p:nvSpPr>
        <p:spPr>
          <a:xfrm>
            <a:off x="645334" y="1725543"/>
            <a:ext cx="117141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You use </a:t>
            </a:r>
            <a:r>
              <a:rPr>
                <a:solidFill>
                  <a:schemeClr val="accent5">
                    <a:hueOff val="-444211"/>
                    <a:satOff val="-14915"/>
                    <a:lumOff val="22857"/>
                  </a:schemeClr>
                </a:solidFill>
              </a:rPr>
              <a:t>optionals</a:t>
            </a:r>
            <a:r>
              <a:t> in situations where a value may be absent. An </a:t>
            </a:r>
            <a:r>
              <a:rPr>
                <a:solidFill>
                  <a:schemeClr val="accent5">
                    <a:hueOff val="-444211"/>
                    <a:satOff val="-14915"/>
                    <a:lumOff val="22857"/>
                  </a:schemeClr>
                </a:solidFill>
              </a:rPr>
              <a:t>optional</a:t>
            </a:r>
            <a:r>
              <a:t> says:</a:t>
            </a:r>
          </a:p>
          <a:p>
            <a:pPr algn="l">
              <a:defRPr sz="3500">
                <a:solidFill>
                  <a:srgbClr val="FFFFFF"/>
                </a:solidFill>
                <a:latin typeface="Bebas Neue Regular"/>
                <a:ea typeface="Bebas Neue Regular"/>
                <a:cs typeface="Bebas Neue Regular"/>
                <a:sym typeface="Bebas Neue Regular"/>
              </a:defRPr>
            </a:pPr>
          </a:p>
          <a:p>
            <a:pPr marL="432152" indent="-432152" algn="l">
              <a:buSzPct val="75000"/>
              <a:buChar char="•"/>
              <a:defRPr sz="3500">
                <a:solidFill>
                  <a:srgbClr val="FFFFFF"/>
                </a:solidFill>
                <a:latin typeface="Bebas Neue Regular"/>
                <a:ea typeface="Bebas Neue Regular"/>
                <a:cs typeface="Bebas Neue Regular"/>
                <a:sym typeface="Bebas Neue Regular"/>
              </a:defRPr>
            </a:pPr>
            <a:r>
              <a:t>There is a </a:t>
            </a:r>
            <a:r>
              <a:rPr>
                <a:solidFill>
                  <a:schemeClr val="accent6">
                    <a:satOff val="24555"/>
                    <a:lumOff val="22232"/>
                  </a:schemeClr>
                </a:solidFill>
              </a:rPr>
              <a:t>value</a:t>
            </a:r>
            <a:r>
              <a:t>, and it equals x</a:t>
            </a:r>
          </a:p>
          <a:p>
            <a:pPr algn="l">
              <a:defRPr sz="3500">
                <a:solidFill>
                  <a:srgbClr val="FFFFFF"/>
                </a:solidFill>
                <a:latin typeface="Bebas Neue Regular"/>
                <a:ea typeface="Bebas Neue Regular"/>
                <a:cs typeface="Bebas Neue Regular"/>
                <a:sym typeface="Bebas Neue Regular"/>
              </a:defRPr>
            </a:pPr>
            <a:r>
              <a:t>Or</a:t>
            </a:r>
          </a:p>
          <a:p>
            <a:pPr marL="432152" indent="-432152" algn="l">
              <a:buSzPct val="75000"/>
              <a:buChar char="•"/>
              <a:defRPr sz="3500">
                <a:solidFill>
                  <a:srgbClr val="FFFFFF"/>
                </a:solidFill>
                <a:latin typeface="Bebas Neue Regular"/>
                <a:ea typeface="Bebas Neue Regular"/>
                <a:cs typeface="Bebas Neue Regular"/>
                <a:sym typeface="Bebas Neue Regular"/>
              </a:defRPr>
            </a:pPr>
            <a:r>
              <a:t>There isn’t a value at all (</a:t>
            </a:r>
            <a:r>
              <a:rPr>
                <a:solidFill>
                  <a:schemeClr val="accent6">
                    <a:satOff val="24555"/>
                    <a:lumOff val="22232"/>
                  </a:schemeClr>
                </a:solidFill>
              </a:rPr>
              <a:t>nil</a:t>
            </a:r>
            <a:r>
              <a:t>)</a:t>
            </a:r>
          </a:p>
        </p:txBody>
      </p:sp>
      <p:pic>
        <p:nvPicPr>
          <p:cNvPr id="172"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73" name="Shape 173"/>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74" name="Shape 174"/>
          <p:cNvSpPr/>
          <p:nvPr/>
        </p:nvSpPr>
        <p:spPr>
          <a:xfrm>
            <a:off x="645334" y="4790021"/>
            <a:ext cx="11714132"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solidFill>
                  <a:srgbClr val="FFFFFF"/>
                </a:solidFill>
                <a:latin typeface="Bebas Neue Regular"/>
                <a:ea typeface="Bebas Neue Regular"/>
                <a:cs typeface="Bebas Neue Regular"/>
                <a:sym typeface="Bebas Neue Regular"/>
              </a:defRPr>
            </a:pPr>
            <a:r>
              <a:t>usaremos </a:t>
            </a:r>
            <a:r>
              <a:rPr>
                <a:solidFill>
                  <a:schemeClr val="accent5">
                    <a:hueOff val="-444211"/>
                    <a:satOff val="-14915"/>
                    <a:lumOff val="22857"/>
                  </a:schemeClr>
                </a:solidFill>
              </a:rPr>
              <a:t>opcionales</a:t>
            </a:r>
            <a:r>
              <a:t> en situaciones en las cuales el valor puede estar ausente. los </a:t>
            </a:r>
            <a:r>
              <a:rPr>
                <a:solidFill>
                  <a:schemeClr val="accent5">
                    <a:hueOff val="-444211"/>
                    <a:satOff val="-14915"/>
                    <a:lumOff val="22857"/>
                  </a:schemeClr>
                </a:solidFill>
              </a:rPr>
              <a:t>opcionales</a:t>
            </a:r>
            <a:r>
              <a:t> nos dicen:</a:t>
            </a:r>
          </a:p>
          <a:p>
            <a:pPr algn="l">
              <a:defRPr sz="3500">
                <a:solidFill>
                  <a:srgbClr val="FFFFFF"/>
                </a:solidFill>
                <a:latin typeface="Bebas Neue Regular"/>
                <a:ea typeface="Bebas Neue Regular"/>
                <a:cs typeface="Bebas Neue Regular"/>
                <a:sym typeface="Bebas Neue Regular"/>
              </a:defRPr>
            </a:pPr>
          </a:p>
          <a:p>
            <a:pPr marL="432152" indent="-432152" algn="l">
              <a:buSzPct val="75000"/>
              <a:buChar char="•"/>
              <a:defRPr sz="3500">
                <a:solidFill>
                  <a:srgbClr val="FFFFFF"/>
                </a:solidFill>
                <a:latin typeface="Bebas Neue Regular"/>
                <a:ea typeface="Bebas Neue Regular"/>
                <a:cs typeface="Bebas Neue Regular"/>
                <a:sym typeface="Bebas Neue Regular"/>
              </a:defRPr>
            </a:pPr>
            <a:r>
              <a:t>Existe un valor y el valor es … X</a:t>
            </a:r>
          </a:p>
          <a:p>
            <a:pPr algn="l">
              <a:defRPr sz="3500">
                <a:solidFill>
                  <a:srgbClr val="FFFFFF"/>
                </a:solidFill>
                <a:latin typeface="Bebas Neue Regular"/>
                <a:ea typeface="Bebas Neue Regular"/>
                <a:cs typeface="Bebas Neue Regular"/>
                <a:sym typeface="Bebas Neue Regular"/>
              </a:defRPr>
            </a:pPr>
            <a:r>
              <a:t>ó</a:t>
            </a:r>
          </a:p>
          <a:p>
            <a:pPr marL="432152" indent="-432152" algn="l">
              <a:buSzPct val="75000"/>
              <a:buChar char="•"/>
              <a:defRPr sz="3500">
                <a:solidFill>
                  <a:srgbClr val="FFFFFF"/>
                </a:solidFill>
                <a:latin typeface="Bebas Neue Regular"/>
                <a:ea typeface="Bebas Neue Regular"/>
                <a:cs typeface="Bebas Neue Regular"/>
                <a:sym typeface="Bebas Neue Regular"/>
              </a:defRPr>
            </a:pPr>
            <a:r>
              <a:t>No hay ningún valor (</a:t>
            </a:r>
            <a:r>
              <a:rPr>
                <a:solidFill>
                  <a:schemeClr val="accent6">
                    <a:satOff val="24555"/>
                    <a:lumOff val="22232"/>
                  </a:schemeClr>
                </a:solidFill>
              </a:rPr>
              <a:t>nil</a:t>
            </a:r>
            <a:r>
              <a:t>)</a:t>
            </a:r>
          </a:p>
        </p:txBody>
      </p:sp>
      <p:sp>
        <p:nvSpPr>
          <p:cNvPr id="175" name="Shape 175"/>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02041"/>
        </a:solidFill>
      </p:bgPr>
    </p:bg>
    <p:spTree>
      <p:nvGrpSpPr>
        <p:cNvPr id="1" name=""/>
        <p:cNvGrpSpPr/>
        <p:nvPr/>
      </p:nvGrpSpPr>
      <p:grpSpPr>
        <a:xfrm>
          <a:off x="0" y="0"/>
          <a:ext cx="0" cy="0"/>
          <a:chOff x="0" y="0"/>
          <a:chExt cx="0" cy="0"/>
        </a:xfrm>
      </p:grpSpPr>
      <p:pic>
        <p:nvPicPr>
          <p:cNvPr id="177" name="pasted-image.tiff"/>
          <p:cNvPicPr>
            <a:picLocks noChangeAspect="1"/>
          </p:cNvPicPr>
          <p:nvPr/>
        </p:nvPicPr>
        <p:blipFill>
          <a:blip r:embed="rId2">
            <a:extLst/>
          </a:blip>
          <a:stretch>
            <a:fillRect/>
          </a:stretch>
        </p:blipFill>
        <p:spPr>
          <a:xfrm>
            <a:off x="893285" y="8806437"/>
            <a:ext cx="857188" cy="721843"/>
          </a:xfrm>
          <a:prstGeom prst="rect">
            <a:avLst/>
          </a:prstGeom>
          <a:ln w="12700">
            <a:miter lim="400000"/>
          </a:ln>
        </p:spPr>
      </p:pic>
      <p:sp>
        <p:nvSpPr>
          <p:cNvPr id="178" name="Shape 178"/>
          <p:cNvSpPr/>
          <p:nvPr/>
        </p:nvSpPr>
        <p:spPr>
          <a:xfrm>
            <a:off x="645334" y="235863"/>
            <a:ext cx="10741811" cy="927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500">
                <a:solidFill>
                  <a:srgbClr val="FE0A4E"/>
                </a:solidFill>
                <a:latin typeface="DIN Condensed"/>
                <a:ea typeface="DIN Condensed"/>
                <a:cs typeface="DIN Condensed"/>
                <a:sym typeface="DIN Condensed"/>
              </a:defRPr>
            </a:lvl1pPr>
          </a:lstStyle>
          <a:p>
            <a:pPr/>
            <a:r>
              <a:t>Optionals</a:t>
            </a:r>
          </a:p>
        </p:txBody>
      </p:sp>
      <p:sp>
        <p:nvSpPr>
          <p:cNvPr id="179" name="Shape 179"/>
          <p:cNvSpPr/>
          <p:nvPr/>
        </p:nvSpPr>
        <p:spPr>
          <a:xfrm>
            <a:off x="17557" y="2354468"/>
            <a:ext cx="12832750" cy="441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tabLst>
                <a:tab pos="330200" algn="l"/>
              </a:tabLst>
              <a:defRPr sz="5800">
                <a:solidFill>
                  <a:srgbClr val="DE38A6"/>
                </a:solidFill>
                <a:latin typeface="Menlo"/>
                <a:ea typeface="Menlo"/>
                <a:cs typeface="Menlo"/>
                <a:sym typeface="Menlo"/>
              </a:defRPr>
            </a:pPr>
            <a:r>
              <a:t>var</a:t>
            </a:r>
            <a:r>
              <a:rPr>
                <a:solidFill>
                  <a:srgbClr val="FFFFFF"/>
                </a:solidFill>
              </a:rPr>
              <a:t> x:</a:t>
            </a:r>
            <a:r>
              <a:rPr>
                <a:solidFill>
                  <a:srgbClr val="00B1FF"/>
                </a:solidFill>
              </a:rPr>
              <a:t>Int</a:t>
            </a:r>
            <a:r>
              <a:rPr>
                <a:solidFill>
                  <a:srgbClr val="FFFFFF"/>
                </a:solidFill>
              </a:rPr>
              <a:t>? </a:t>
            </a:r>
            <a:r>
              <a:rPr>
                <a:solidFill>
                  <a:schemeClr val="accent2">
                    <a:hueOff val="-2473793"/>
                    <a:satOff val="-50209"/>
                    <a:lumOff val="23543"/>
                  </a:schemeClr>
                </a:solidFill>
              </a:rPr>
              <a:t>//&lt;= Optional</a:t>
            </a:r>
            <a:endParaRPr>
              <a:solidFill>
                <a:schemeClr val="accent2">
                  <a:hueOff val="-2473793"/>
                  <a:satOff val="-50209"/>
                  <a:lumOff val="23543"/>
                </a:schemeClr>
              </a:solidFill>
            </a:endParaRPr>
          </a:p>
          <a:p>
            <a:pPr algn="l" defTabSz="457200">
              <a:tabLst>
                <a:tab pos="330200" algn="l"/>
              </a:tabLst>
              <a:defRPr sz="5800">
                <a:solidFill>
                  <a:srgbClr val="DE38A6"/>
                </a:solidFill>
                <a:latin typeface="Menlo"/>
                <a:ea typeface="Menlo"/>
                <a:cs typeface="Menlo"/>
                <a:sym typeface="Menlo"/>
              </a:defRPr>
            </a:pPr>
            <a:r>
              <a:t>var</a:t>
            </a:r>
            <a:r>
              <a:rPr>
                <a:solidFill>
                  <a:srgbClr val="FFFFFF"/>
                </a:solidFill>
              </a:rPr>
              <a:t> y:</a:t>
            </a:r>
            <a:r>
              <a:rPr>
                <a:solidFill>
                  <a:srgbClr val="00B1FF"/>
                </a:solidFill>
              </a:rPr>
              <a:t>Int</a:t>
            </a:r>
            <a:r>
              <a:rPr>
                <a:solidFill>
                  <a:srgbClr val="FFFFFF"/>
                </a:solidFill>
              </a:rPr>
              <a:t> = </a:t>
            </a:r>
            <a:r>
              <a:rPr>
                <a:solidFill>
                  <a:srgbClr val="8B87FF"/>
                </a:solidFill>
              </a:rPr>
              <a:t>5</a:t>
            </a:r>
            <a:r>
              <a:rPr>
                <a:solidFill>
                  <a:srgbClr val="FFFFFF"/>
                </a:solidFill>
              </a:rPr>
              <a:t> </a:t>
            </a:r>
            <a:r>
              <a:rPr>
                <a:solidFill>
                  <a:schemeClr val="accent2">
                    <a:hueOff val="-2473793"/>
                    <a:satOff val="-50209"/>
                    <a:lumOff val="23543"/>
                  </a:schemeClr>
                </a:solidFill>
              </a:rPr>
              <a:t>//Non Optional</a:t>
            </a:r>
            <a:endParaRPr>
              <a:solidFill>
                <a:schemeClr val="accent2">
                  <a:hueOff val="-2473793"/>
                  <a:satOff val="-50209"/>
                  <a:lumOff val="23543"/>
                </a:schemeClr>
              </a:solidFill>
            </a:endParaRPr>
          </a:p>
          <a:p>
            <a:pPr algn="l" defTabSz="457200">
              <a:tabLst>
                <a:tab pos="330200" algn="l"/>
              </a:tabLst>
              <a:defRPr sz="5800">
                <a:solidFill>
                  <a:srgbClr val="DE38A6"/>
                </a:solidFill>
                <a:latin typeface="Menlo"/>
                <a:ea typeface="Menlo"/>
                <a:cs typeface="Menlo"/>
                <a:sym typeface="Menlo"/>
              </a:defRPr>
            </a:pPr>
            <a:r>
              <a:t>var</a:t>
            </a:r>
            <a:r>
              <a:rPr>
                <a:solidFill>
                  <a:srgbClr val="FFFFFF"/>
                </a:solidFill>
              </a:rPr>
              <a:t> z:</a:t>
            </a:r>
            <a:r>
              <a:rPr>
                <a:solidFill>
                  <a:srgbClr val="00B1FF"/>
                </a:solidFill>
              </a:rPr>
              <a:t>Int</a:t>
            </a:r>
            <a:r>
              <a:rPr>
                <a:solidFill>
                  <a:srgbClr val="FFFFFF"/>
                </a:solidFill>
              </a:rPr>
              <a:t> = </a:t>
            </a:r>
            <a:r>
              <a:rPr>
                <a:solidFill>
                  <a:srgbClr val="8B87FF"/>
                </a:solidFill>
              </a:rPr>
              <a:t>0</a:t>
            </a:r>
            <a:r>
              <a:t> </a:t>
            </a:r>
            <a:r>
              <a:rPr>
                <a:solidFill>
                  <a:schemeClr val="accent2">
                    <a:hueOff val="-2473793"/>
                    <a:satOff val="-50209"/>
                    <a:lumOff val="23543"/>
                  </a:schemeClr>
                </a:solidFill>
              </a:rPr>
              <a:t>//Non Optional</a:t>
            </a:r>
            <a:endParaRPr>
              <a:solidFill>
                <a:schemeClr val="accent2">
                  <a:hueOff val="-2473793"/>
                  <a:satOff val="-50209"/>
                  <a:lumOff val="23543"/>
                </a:schemeClr>
              </a:solidFill>
            </a:endParaRPr>
          </a:p>
          <a:p>
            <a:pPr algn="l" defTabSz="457200">
              <a:tabLst>
                <a:tab pos="330200" algn="l"/>
              </a:tabLst>
              <a:defRPr sz="5800">
                <a:solidFill>
                  <a:schemeClr val="accent2">
                    <a:hueOff val="-2473793"/>
                    <a:satOff val="-50209"/>
                    <a:lumOff val="23543"/>
                  </a:schemeClr>
                </a:solidFill>
                <a:latin typeface="Menlo"/>
                <a:ea typeface="Menlo"/>
                <a:cs typeface="Menlo"/>
                <a:sym typeface="Menlo"/>
              </a:defRPr>
            </a:pPr>
          </a:p>
        </p:txBody>
      </p:sp>
      <p:pic>
        <p:nvPicPr>
          <p:cNvPr id="180" name="pasted-image.tiff"/>
          <p:cNvPicPr>
            <a:picLocks noChangeAspect="1"/>
          </p:cNvPicPr>
          <p:nvPr/>
        </p:nvPicPr>
        <p:blipFill>
          <a:blip r:embed="rId3">
            <a:extLst/>
          </a:blip>
          <a:stretch>
            <a:fillRect/>
          </a:stretch>
        </p:blipFill>
        <p:spPr>
          <a:xfrm>
            <a:off x="127432" y="8891186"/>
            <a:ext cx="647506" cy="639097"/>
          </a:xfrm>
          <a:prstGeom prst="rect">
            <a:avLst/>
          </a:prstGeom>
          <a:ln w="12700">
            <a:miter lim="400000"/>
          </a:ln>
        </p:spPr>
      </p:pic>
      <p:sp>
        <p:nvSpPr>
          <p:cNvPr id="181" name="Shape 181"/>
          <p:cNvSpPr/>
          <p:nvPr/>
        </p:nvSpPr>
        <p:spPr>
          <a:xfrm>
            <a:off x="1868820" y="8937684"/>
            <a:ext cx="3537299" cy="546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Caracas Swift Meetup</a:t>
            </a:r>
          </a:p>
        </p:txBody>
      </p:sp>
      <p:sp>
        <p:nvSpPr>
          <p:cNvPr id="182" name="Shape 182"/>
          <p:cNvSpPr/>
          <p:nvPr/>
        </p:nvSpPr>
        <p:spPr>
          <a:xfrm>
            <a:off x="10341123" y="243184"/>
            <a:ext cx="2468373" cy="546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FFFF"/>
                </a:solidFill>
                <a:latin typeface="DIN Condensed"/>
                <a:ea typeface="DIN Condensed"/>
                <a:cs typeface="DIN Condensed"/>
                <a:sym typeface="DIN Condensed"/>
              </a:defRPr>
            </a:lvl1pPr>
          </a:lstStyle>
          <a:p>
            <a:pPr/>
            <a:r>
              <a:t>#ccsSwiftMeetup</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