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14" autoAdjust="0"/>
  </p:normalViewPr>
  <p:slideViewPr>
    <p:cSldViewPr snapToGrid="0">
      <p:cViewPr varScale="1">
        <p:scale>
          <a:sx n="120" d="100"/>
          <a:sy n="120" d="100"/>
        </p:scale>
        <p:origin x="17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EB37-EB55-44A3-B6D8-83E1DB5A6134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75E1-CD61-4FA3-AE37-66832F73F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"Box2D/Box2D/Box2D.h"</a:t>
            </a:r>
          </a:p>
          <a:p>
            <a:endParaRPr lang="en-US" dirty="0"/>
          </a:p>
          <a:p>
            <a:r>
              <a:rPr lang="en-US" dirty="0"/>
              <a:t>#ifdef _DEBUG</a:t>
            </a:r>
          </a:p>
          <a:p>
            <a:r>
              <a:rPr lang="en-US" dirty="0"/>
              <a:t>  #pragma comment( lib, "Box2D/libx86/Debug/Box2D.lib" )</a:t>
            </a:r>
          </a:p>
          <a:p>
            <a:r>
              <a:rPr lang="en-US" dirty="0"/>
              <a:t>#else</a:t>
            </a:r>
          </a:p>
          <a:p>
            <a:r>
              <a:rPr lang="en-US" dirty="0"/>
              <a:t>  #pragma comment( lib, "Box2D/libx86/Release/Box2D.lib" )</a:t>
            </a:r>
          </a:p>
          <a:p>
            <a:r>
              <a:rPr lang="en-US" dirty="0"/>
              <a:t>#endif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75E1-CD61-4FA3-AE37-66832F73F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#define GRAVITY_X 0.0f</a:t>
            </a:r>
          </a:p>
          <a:p>
            <a:r>
              <a:rPr lang="en-US" dirty="0"/>
              <a:t>#define GRAVITY_Y -7.0f</a:t>
            </a:r>
          </a:p>
          <a:p>
            <a:endParaRPr lang="en-US" dirty="0"/>
          </a:p>
          <a:p>
            <a:r>
              <a:rPr lang="en-US" dirty="0"/>
              <a:t>class b2World;</a:t>
            </a:r>
          </a:p>
          <a:p>
            <a:r>
              <a:rPr lang="en-US" dirty="0"/>
              <a:t>class b2Body;</a:t>
            </a:r>
          </a:p>
          <a:p>
            <a:r>
              <a:rPr lang="en-US" dirty="0"/>
              <a:t>b2World* world;</a:t>
            </a:r>
          </a:p>
          <a:p>
            <a:endParaRPr lang="en-US" dirty="0"/>
          </a:p>
          <a:p>
            <a:r>
              <a:rPr lang="en-US" dirty="0"/>
              <a:t>world = NULL;</a:t>
            </a:r>
          </a:p>
          <a:p>
            <a:r>
              <a:rPr lang="en-US" dirty="0"/>
              <a:t>world = new b2World(b2Vec2(GRAVITY_X, -GRAVITY_Y));</a:t>
            </a:r>
          </a:p>
          <a:p>
            <a:endParaRPr lang="en-US" dirty="0"/>
          </a:p>
          <a:p>
            <a:r>
              <a:rPr lang="en-US" dirty="0"/>
              <a:t>delete world;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75E1-CD61-4FA3-AE37-66832F73F3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world-&gt;Step(1.0f / 60.0f, 6, 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75E1-CD61-4FA3-AE37-66832F73F3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#define PIXELS_PER_METER 50.0f // if touched change METER_PER_PIXEL too</a:t>
            </a:r>
          </a:p>
          <a:p>
            <a:r>
              <a:rPr lang="en-US" dirty="0"/>
              <a:t>#define METER_PER_PIXEL 0.02f // this is 1 / PIXELS_PER_METER !</a:t>
            </a:r>
          </a:p>
          <a:p>
            <a:endParaRPr lang="en-US" dirty="0"/>
          </a:p>
          <a:p>
            <a:r>
              <a:rPr lang="en-US" dirty="0"/>
              <a:t>#define METERS_TO_PIXELS(m) ((int) floor(PIXELS_PER_METER * m))</a:t>
            </a:r>
          </a:p>
          <a:p>
            <a:r>
              <a:rPr lang="en-US" dirty="0"/>
              <a:t>#define PIXEL_TO_METERS(p)  ((float) METER_PER_PIXEL * 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big static circle as "ground" in the middle of the screen</a:t>
            </a:r>
          </a:p>
          <a:p>
            <a:r>
              <a:rPr lang="en-US" dirty="0"/>
              <a:t>int x = SCREEN_WIDTH / 2;</a:t>
            </a:r>
          </a:p>
          <a:p>
            <a:r>
              <a:rPr lang="en-US" dirty="0"/>
              <a:t>int y = SCREEN_HEIGHT / 1.5f;</a:t>
            </a:r>
          </a:p>
          <a:p>
            <a:r>
              <a:rPr lang="en-US" dirty="0"/>
              <a:t>int diameter = SCREEN_WIDTH / 2;</a:t>
            </a:r>
          </a:p>
          <a:p>
            <a:endParaRPr lang="en-US" dirty="0"/>
          </a:p>
          <a:p>
            <a:r>
              <a:rPr lang="en-US" dirty="0"/>
              <a:t>b2BodyDef body;</a:t>
            </a:r>
          </a:p>
          <a:p>
            <a:r>
              <a:rPr lang="en-US" dirty="0" err="1"/>
              <a:t>body.type</a:t>
            </a:r>
            <a:r>
              <a:rPr lang="en-US" dirty="0"/>
              <a:t> = b2_staticBody;</a:t>
            </a:r>
          </a:p>
          <a:p>
            <a:r>
              <a:rPr lang="en-US" dirty="0" err="1"/>
              <a:t>body.position.Set</a:t>
            </a:r>
            <a:r>
              <a:rPr lang="en-US" dirty="0"/>
              <a:t>(PIXEL_TO_METERS(x), PIXEL_TO_METERS(y));</a:t>
            </a:r>
          </a:p>
          <a:p>
            <a:endParaRPr lang="en-US" dirty="0"/>
          </a:p>
          <a:p>
            <a:r>
              <a:rPr lang="en-US" dirty="0"/>
              <a:t>b2Body* b = world-&gt;</a:t>
            </a:r>
            <a:r>
              <a:rPr lang="en-US" dirty="0" err="1"/>
              <a:t>CreateBody</a:t>
            </a:r>
            <a:r>
              <a:rPr lang="en-US" dirty="0"/>
              <a:t>(&amp;body);</a:t>
            </a:r>
          </a:p>
          <a:p>
            <a:endParaRPr lang="en-US" dirty="0"/>
          </a:p>
          <a:p>
            <a:r>
              <a:rPr lang="en-US" dirty="0"/>
              <a:t>b2CircleShape shape;</a:t>
            </a:r>
          </a:p>
          <a:p>
            <a:r>
              <a:rPr lang="en-US" dirty="0" err="1"/>
              <a:t>shape.m_radius</a:t>
            </a:r>
            <a:r>
              <a:rPr lang="en-US" dirty="0"/>
              <a:t> = PIXEL_TO_METERS(diameter) * 0.5f;</a:t>
            </a:r>
          </a:p>
          <a:p>
            <a:endParaRPr lang="en-US" dirty="0"/>
          </a:p>
          <a:p>
            <a:r>
              <a:rPr lang="en-US" dirty="0"/>
              <a:t>b2FixtureDef fixture;</a:t>
            </a:r>
          </a:p>
          <a:p>
            <a:r>
              <a:rPr lang="en-US" dirty="0" err="1"/>
              <a:t>fixture.shape</a:t>
            </a:r>
            <a:r>
              <a:rPr lang="en-US" dirty="0"/>
              <a:t> = &amp;shape;</a:t>
            </a:r>
          </a:p>
          <a:p>
            <a:r>
              <a:rPr lang="en-US" dirty="0"/>
              <a:t>b-&gt;</a:t>
            </a:r>
            <a:r>
              <a:rPr lang="en-US" dirty="0" err="1"/>
              <a:t>CreateFixture</a:t>
            </a:r>
            <a:r>
              <a:rPr lang="en-US" dirty="0"/>
              <a:t>(&amp;fixture);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75E1-CD61-4FA3-AE37-66832F73F3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if(App-&gt;input-&gt;</a:t>
            </a:r>
            <a:r>
              <a:rPr lang="en-US" dirty="0" err="1"/>
              <a:t>GetKey</a:t>
            </a:r>
            <a:r>
              <a:rPr lang="en-US" dirty="0"/>
              <a:t>(SDL_SCANCODE_1) == KEY_DOWN)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b2BodyDef body;</a:t>
            </a:r>
          </a:p>
          <a:p>
            <a:r>
              <a:rPr lang="en-US" dirty="0" err="1"/>
              <a:t>body.type</a:t>
            </a:r>
            <a:r>
              <a:rPr lang="en-US" dirty="0"/>
              <a:t> = b2_dynamicBody;</a:t>
            </a:r>
          </a:p>
          <a:p>
            <a:r>
              <a:rPr lang="en-US" dirty="0"/>
              <a:t>float radius = PIXEL_TO_METERS(25);</a:t>
            </a:r>
          </a:p>
          <a:p>
            <a:r>
              <a:rPr lang="en-US" dirty="0" err="1"/>
              <a:t>body.position.Set</a:t>
            </a:r>
            <a:r>
              <a:rPr lang="en-US" dirty="0"/>
              <a:t>(PIXEL_TO_METERS(App-&gt;input-&gt;</a:t>
            </a:r>
            <a:r>
              <a:rPr lang="en-US" dirty="0" err="1"/>
              <a:t>GetMouseX</a:t>
            </a:r>
            <a:r>
              <a:rPr lang="en-US" dirty="0"/>
              <a:t>()), PIXEL_TO_METERS(App-&gt;input-&gt;</a:t>
            </a:r>
            <a:r>
              <a:rPr lang="en-US" dirty="0" err="1"/>
              <a:t>GetMouseY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b2Body* b = world-&gt;</a:t>
            </a:r>
            <a:r>
              <a:rPr lang="en-US" dirty="0" err="1"/>
              <a:t>CreateBody</a:t>
            </a:r>
            <a:r>
              <a:rPr lang="en-US" dirty="0"/>
              <a:t>(&amp;body);</a:t>
            </a:r>
          </a:p>
          <a:p>
            <a:endParaRPr lang="en-US" dirty="0"/>
          </a:p>
          <a:p>
            <a:r>
              <a:rPr lang="en-US" dirty="0"/>
              <a:t>b2CircleShape shape;</a:t>
            </a:r>
          </a:p>
          <a:p>
            <a:r>
              <a:rPr lang="en-US" dirty="0" err="1"/>
              <a:t>shape.m_radius</a:t>
            </a:r>
            <a:r>
              <a:rPr lang="en-US" dirty="0"/>
              <a:t> = radius;</a:t>
            </a:r>
          </a:p>
          <a:p>
            <a:r>
              <a:rPr lang="en-US" dirty="0"/>
              <a:t>b2FixtureDef fixture;</a:t>
            </a:r>
          </a:p>
          <a:p>
            <a:r>
              <a:rPr lang="en-US" dirty="0" err="1"/>
              <a:t>fixture.shape</a:t>
            </a:r>
            <a:r>
              <a:rPr lang="en-US" dirty="0"/>
              <a:t> = &amp;shape;</a:t>
            </a:r>
          </a:p>
          <a:p>
            <a:endParaRPr lang="en-US" dirty="0"/>
          </a:p>
          <a:p>
            <a:r>
              <a:rPr lang="en-US" dirty="0"/>
              <a:t>b-&gt;</a:t>
            </a:r>
            <a:r>
              <a:rPr lang="en-US" dirty="0" err="1"/>
              <a:t>CreateFixture</a:t>
            </a:r>
            <a:r>
              <a:rPr lang="en-US" dirty="0"/>
              <a:t>(&amp;fixture);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75E1-CD61-4FA3-AE37-66832F73F3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37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06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7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3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0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0" y="143548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02733"/>
            <a:ext cx="9601196" cy="705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71104"/>
            <a:ext cx="9601196" cy="4304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98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5E30F-7288-479E-B234-B3BDDFE7294F}" type="datetimeFigureOut">
              <a:rPr lang="en-US" smtClean="0"/>
              <a:t>2021-09-21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95288-4039-4379-ABCD-164F72BAA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ox2d/wiki/FAQ" TargetMode="External"/><Relationship Id="rId2" Type="http://schemas.openxmlformats.org/officeDocument/2006/relationships/hyperlink" Target="https://box2d.org/document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iIZqOioRh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D6D-A392-444B-AF55-FF271FDAE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iron" panose="02000607000000020002" pitchFamily="2" charset="0"/>
              </a:rPr>
              <a:t>Physics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99FD-3CB9-48F7-824C-A001108A1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iron" panose="02000607000000020002" pitchFamily="2" charset="0"/>
              </a:rPr>
              <a:t>CITM</a:t>
            </a:r>
          </a:p>
          <a:p>
            <a:endParaRPr lang="en-US" dirty="0">
              <a:latin typeface="Aniron" panose="02000607000000020002" pitchFamily="2" charset="0"/>
            </a:endParaRPr>
          </a:p>
          <a:p>
            <a:r>
              <a:rPr lang="en-US" dirty="0">
                <a:latin typeface="Aniron" panose="02000607000000020002" pitchFamily="2" charset="0"/>
              </a:rPr>
              <a:t>Box2d - Intro</a:t>
            </a:r>
          </a:p>
        </p:txBody>
      </p:sp>
    </p:spTree>
    <p:extLst>
      <p:ext uri="{BB962C8B-B14F-4D97-AF65-F5344CB8AC3E}">
        <p14:creationId xmlns:p14="http://schemas.microsoft.com/office/powerpoint/2010/main" val="16053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F663-297D-42A0-944E-DA1E17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961C-096A-4C70-B80A-2442A8AF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free allocated memory when no longer necessary, even if OS is expected to manage/clean memory at program termination.</a:t>
            </a:r>
          </a:p>
          <a:p>
            <a:endParaRPr lang="en-US" dirty="0"/>
          </a:p>
          <a:p>
            <a:r>
              <a:rPr lang="en-US" dirty="0"/>
              <a:t>Why? </a:t>
            </a:r>
            <a:r>
              <a:rPr lang="en-US" dirty="0">
                <a:sym typeface="Wingdings" panose="05000000000000000000" pitchFamily="2" charset="2"/>
              </a:rPr>
              <a:t> r/</a:t>
            </a:r>
            <a:r>
              <a:rPr lang="en-US" dirty="0" err="1">
                <a:sym typeface="Wingdings" panose="05000000000000000000" pitchFamily="2" charset="2"/>
              </a:rPr>
              <a:t>itrunsdoom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dirty="0"/>
              <a:t>Box2D has its own heap memory management: USE ITS FUNCTIONS, DO NOT USE C++’s NEW/MALLOC, DELETE/FREE.</a:t>
            </a:r>
          </a:p>
          <a:p>
            <a:pPr lvl="1"/>
            <a:r>
              <a:rPr lang="en-US" dirty="0"/>
              <a:t>Otherwise, WORLD will not be aware of the malloc-ed objects.</a:t>
            </a:r>
          </a:p>
          <a:p>
            <a:pPr lvl="1"/>
            <a:r>
              <a:rPr lang="en-US" dirty="0"/>
              <a:t>world-&gt;</a:t>
            </a:r>
            <a:r>
              <a:rPr lang="en-US" dirty="0" err="1"/>
              <a:t>DestroyBody</a:t>
            </a:r>
            <a:r>
              <a:rPr lang="en-US" dirty="0"/>
              <a:t>(b2Body*);</a:t>
            </a:r>
          </a:p>
        </p:txBody>
      </p:sp>
    </p:spTree>
    <p:extLst>
      <p:ext uri="{BB962C8B-B14F-4D97-AF65-F5344CB8AC3E}">
        <p14:creationId xmlns:p14="http://schemas.microsoft.com/office/powerpoint/2010/main" val="81333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23E-3B98-481B-B48C-15EB4BA5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F8D8-AB9A-4914-BD67-A03DA770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Game/solution.exe (press space to spawn dynamic circle)</a:t>
            </a:r>
          </a:p>
        </p:txBody>
      </p:sp>
    </p:spTree>
    <p:extLst>
      <p:ext uri="{BB962C8B-B14F-4D97-AF65-F5344CB8AC3E}">
        <p14:creationId xmlns:p14="http://schemas.microsoft.com/office/powerpoint/2010/main" val="25960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8E00-C13D-4B0D-BDCF-8364FA17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ADD2-51C5-405D-932B-A1C42BDD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Include Box2D header and library</a:t>
            </a:r>
          </a:p>
          <a:p>
            <a:endParaRPr lang="en-US" dirty="0"/>
          </a:p>
          <a:p>
            <a:r>
              <a:rPr lang="en-US" dirty="0"/>
              <a:t>All files are already inside the folder Box2D</a:t>
            </a:r>
          </a:p>
          <a:p>
            <a:r>
              <a:rPr lang="en-US" dirty="0"/>
              <a:t>You should include the debug and/or release library</a:t>
            </a:r>
          </a:p>
          <a:p>
            <a:r>
              <a:rPr lang="en-US" dirty="0"/>
              <a:t>The macro </a:t>
            </a:r>
            <a:r>
              <a:rPr lang="en-US" b="1" dirty="0"/>
              <a:t>_DEBUG </a:t>
            </a:r>
            <a:r>
              <a:rPr lang="en-US" dirty="0"/>
              <a:t>is defined if we are in Debug mode</a:t>
            </a:r>
          </a:p>
          <a:p>
            <a:r>
              <a:rPr lang="en-US" dirty="0"/>
              <a:t>Use #ifdef to include one lib or the other</a:t>
            </a:r>
          </a:p>
        </p:txBody>
      </p:sp>
    </p:spTree>
    <p:extLst>
      <p:ext uri="{BB962C8B-B14F-4D97-AF65-F5344CB8AC3E}">
        <p14:creationId xmlns:p14="http://schemas.microsoft.com/office/powerpoint/2010/main" val="254620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B07A-CD8C-4021-8742-806F1B8E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2051-BAB0-4C21-9AE7-C57C2E4E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dirty="0"/>
              <a:t>Create a private variable for the world. You need to send it a default gravity.</a:t>
            </a:r>
          </a:p>
          <a:p>
            <a:pPr marL="0" indent="0" algn="ctr">
              <a:buNone/>
            </a:pPr>
            <a:r>
              <a:rPr lang="en-US" dirty="0"/>
              <a:t>You need </a:t>
            </a:r>
            <a:r>
              <a:rPr lang="en-US" dirty="0" err="1"/>
              <a:t>init</a:t>
            </a:r>
            <a:r>
              <a:rPr lang="en-US" dirty="0"/>
              <a:t> the world in Start(). Remember to destroy the world.</a:t>
            </a:r>
          </a:p>
          <a:p>
            <a:endParaRPr lang="en-US" dirty="0"/>
          </a:p>
          <a:p>
            <a:r>
              <a:rPr lang="en-US" dirty="0"/>
              <a:t>Look in the documentation how to create the world.</a:t>
            </a:r>
          </a:p>
          <a:p>
            <a:r>
              <a:rPr lang="en-US" dirty="0"/>
              <a:t>Create on Start()</a:t>
            </a:r>
          </a:p>
          <a:p>
            <a:r>
              <a:rPr lang="en-US" dirty="0"/>
              <a:t>Destroy on </a:t>
            </a:r>
            <a:r>
              <a:rPr lang="en-US" dirty="0" err="1"/>
              <a:t>CleanUp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065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3229-BCF4-4A2F-8BFD-85E32BB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8EE5-0D11-467F-896D-86A45043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Update the simulation (</a:t>
            </a:r>
            <a:r>
              <a:rPr lang="en-US" b="1" i="1" dirty="0"/>
              <a:t>step </a:t>
            </a:r>
            <a:r>
              <a:rPr lang="en-US" i="1" dirty="0"/>
              <a:t>the world)</a:t>
            </a:r>
          </a:p>
          <a:p>
            <a:endParaRPr lang="en-US" dirty="0"/>
          </a:p>
          <a:p>
            <a:r>
              <a:rPr lang="en-US" dirty="0"/>
              <a:t>Look in the documentation how to step the world.</a:t>
            </a:r>
          </a:p>
          <a:p>
            <a:r>
              <a:rPr lang="en-US" dirty="0"/>
              <a:t>For velocity and iteration use 8 and 3.</a:t>
            </a:r>
          </a:p>
          <a:p>
            <a:r>
              <a:rPr lang="en-US" dirty="0"/>
              <a:t>Later we will experiment with other values to see the effect.</a:t>
            </a:r>
          </a:p>
        </p:txBody>
      </p:sp>
    </p:spTree>
    <p:extLst>
      <p:ext uri="{BB962C8B-B14F-4D97-AF65-F5344CB8AC3E}">
        <p14:creationId xmlns:p14="http://schemas.microsoft.com/office/powerpoint/2010/main" val="371515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6B9-7AD6-45EA-BD09-E59739D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83FE-822E-4075-A786-E76C6FAC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0" indent="0" algn="ctr">
              <a:buNone/>
            </a:pPr>
            <a:r>
              <a:rPr lang="en-US" dirty="0"/>
              <a:t>Create a big static circle as </a:t>
            </a:r>
            <a:r>
              <a:rPr lang="en-US" b="1" dirty="0"/>
              <a:t>ground</a:t>
            </a:r>
          </a:p>
          <a:p>
            <a:endParaRPr lang="en-US" dirty="0"/>
          </a:p>
          <a:p>
            <a:r>
              <a:rPr lang="en-US" dirty="0"/>
              <a:t>Create a hardcoded static big circle in the middle.</a:t>
            </a:r>
          </a:p>
          <a:p>
            <a:r>
              <a:rPr lang="en-US" dirty="0"/>
              <a:t>Check documentation on how to create circles. We want a big circle!</a:t>
            </a:r>
          </a:p>
          <a:p>
            <a:r>
              <a:rPr lang="en-US" dirty="0"/>
              <a:t>Try different radius to meet the solution.exe</a:t>
            </a:r>
          </a:p>
          <a:p>
            <a:r>
              <a:rPr lang="en-US" dirty="0"/>
              <a:t>Create the macros METER_TO_PIXEL and PIXEL_TO_METER</a:t>
            </a:r>
          </a:p>
          <a:p>
            <a:r>
              <a:rPr lang="en-US" dirty="0"/>
              <a:t>Now uncomment the </a:t>
            </a:r>
            <a:r>
              <a:rPr lang="en-US" i="1" dirty="0"/>
              <a:t>Bonus Code </a:t>
            </a:r>
            <a:r>
              <a:rPr lang="en-US" dirty="0"/>
              <a:t>in </a:t>
            </a:r>
            <a:r>
              <a:rPr lang="en-US" b="1" dirty="0" err="1"/>
              <a:t>PostUpdate</a:t>
            </a:r>
            <a:r>
              <a:rPr lang="en-US" b="1" dirty="0"/>
              <a:t>()</a:t>
            </a:r>
            <a:endParaRPr lang="en-US" dirty="0"/>
          </a:p>
          <a:p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0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4011-9210-4261-A2B5-301D9298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5CBC-3DA6-4490-AFB9-E9078810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0" indent="0" algn="ctr">
              <a:buNone/>
            </a:pPr>
            <a:r>
              <a:rPr lang="en-US" dirty="0"/>
              <a:t>On space bar press, create a circle on mouse position.</a:t>
            </a:r>
          </a:p>
          <a:p>
            <a:pPr marL="0" indent="0" algn="ctr">
              <a:buNone/>
            </a:pPr>
            <a:r>
              <a:rPr lang="en-US" dirty="0"/>
              <a:t>You need to transform the position / radius</a:t>
            </a:r>
          </a:p>
          <a:p>
            <a:endParaRPr lang="en-US" i="1" dirty="0"/>
          </a:p>
          <a:p>
            <a:r>
              <a:rPr lang="en-US" dirty="0"/>
              <a:t>You will need to use again the METER_TO_PIXEL macros.</a:t>
            </a:r>
          </a:p>
          <a:p>
            <a:r>
              <a:rPr lang="en-US" dirty="0"/>
              <a:t>For mouse use </a:t>
            </a:r>
            <a:r>
              <a:rPr lang="en-US" dirty="0" err="1"/>
              <a:t>GetMouseX</a:t>
            </a:r>
            <a:r>
              <a:rPr lang="en-US" dirty="0"/>
              <a:t>/Y() methods from input module.</a:t>
            </a:r>
          </a:p>
          <a:p>
            <a:r>
              <a:rPr lang="en-US" dirty="0"/>
              <a:t>Experiment with different values to try mimic solution provided.</a:t>
            </a:r>
          </a:p>
        </p:txBody>
      </p:sp>
    </p:spTree>
    <p:extLst>
      <p:ext uri="{BB962C8B-B14F-4D97-AF65-F5344CB8AC3E}">
        <p14:creationId xmlns:p14="http://schemas.microsoft.com/office/powerpoint/2010/main" val="244446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CEEF-C4D1-4AC1-BA05-9C71F0A9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AAD1-70E4-4EC2-9CAA-8027C5DA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random radius for generated circles.</a:t>
            </a:r>
          </a:p>
          <a:p>
            <a:r>
              <a:rPr lang="en-US" dirty="0"/>
              <a:t>Try creating a box under the big circle as bottom ground.</a:t>
            </a:r>
          </a:p>
        </p:txBody>
      </p:sp>
    </p:spTree>
    <p:extLst>
      <p:ext uri="{BB962C8B-B14F-4D97-AF65-F5344CB8AC3E}">
        <p14:creationId xmlns:p14="http://schemas.microsoft.com/office/powerpoint/2010/main" val="29621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8C68-D180-4148-B065-79023E4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77EA-5BFB-4AFC-845B-331496CC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Documentation:</a:t>
            </a:r>
          </a:p>
          <a:p>
            <a:pPr lvl="1"/>
            <a:r>
              <a:rPr lang="en-US" dirty="0">
                <a:hlinkClick r:id="rId2"/>
              </a:rPr>
              <a:t>https://box2d.org/documentation/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https://code.google.com/p/box2d/wiki/FAQ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Play with the testbed:</a:t>
            </a:r>
          </a:p>
          <a:p>
            <a:pPr lvl="1"/>
            <a:r>
              <a:rPr lang="en-US" dirty="0">
                <a:hlinkClick r:id="rId4"/>
              </a:rPr>
              <a:t>https://www.youtube.com/watch?v=FiIZqOioRhQ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Most of data and functions starts with “</a:t>
            </a:r>
            <a:r>
              <a:rPr lang="en-US" b="1" dirty="0"/>
              <a:t>b2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3DDE-DEF1-43A2-BABD-8F3698B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Box2D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CA2D-17BE-48DD-87A9-C4E37AA7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Box2D handles </a:t>
            </a:r>
            <a:r>
              <a:rPr lang="en-US" b="1" dirty="0"/>
              <a:t>rigid bodies </a:t>
            </a:r>
            <a:r>
              <a:rPr lang="en-US" dirty="0"/>
              <a:t>for collision detection and simulation.</a:t>
            </a:r>
          </a:p>
          <a:p>
            <a:endParaRPr lang="fr-FR" b="1" dirty="0"/>
          </a:p>
          <a:p>
            <a:r>
              <a:rPr lang="fr-FR" b="1" dirty="0"/>
              <a:t>Shape</a:t>
            </a:r>
            <a:r>
              <a:rPr lang="fr-FR" dirty="0"/>
              <a:t>: </a:t>
            </a:r>
            <a:r>
              <a:rPr lang="fr-FR" dirty="0" err="1"/>
              <a:t>circle</a:t>
            </a:r>
            <a:r>
              <a:rPr lang="fr-FR" dirty="0"/>
              <a:t>, rectangle/box, </a:t>
            </a:r>
            <a:r>
              <a:rPr lang="fr-FR" dirty="0" err="1"/>
              <a:t>convex</a:t>
            </a:r>
            <a:r>
              <a:rPr lang="fr-FR" i="1" dirty="0"/>
              <a:t> </a:t>
            </a:r>
            <a:r>
              <a:rPr lang="fr-FR" dirty="0" err="1"/>
              <a:t>polygon</a:t>
            </a:r>
            <a:r>
              <a:rPr lang="fr-FR" dirty="0"/>
              <a:t>.</a:t>
            </a:r>
          </a:p>
          <a:p>
            <a:r>
              <a:rPr lang="en-US" b="1" dirty="0"/>
              <a:t>Body</a:t>
            </a:r>
            <a:r>
              <a:rPr lang="en-US" dirty="0"/>
              <a:t>: A point in space that will be simulated.</a:t>
            </a:r>
          </a:p>
          <a:p>
            <a:r>
              <a:rPr lang="en-US" b="1" dirty="0"/>
              <a:t>Fixture</a:t>
            </a:r>
            <a:r>
              <a:rPr lang="en-US" dirty="0"/>
              <a:t>: Binds a shape to a body, giving it mass.</a:t>
            </a:r>
          </a:p>
          <a:p>
            <a:pPr lvl="1"/>
            <a:r>
              <a:rPr lang="en-US" dirty="0"/>
              <a:t>A body can have multiple fixtures.</a:t>
            </a:r>
          </a:p>
        </p:txBody>
      </p:sp>
    </p:spTree>
    <p:extLst>
      <p:ext uri="{BB962C8B-B14F-4D97-AF65-F5344CB8AC3E}">
        <p14:creationId xmlns:p14="http://schemas.microsoft.com/office/powerpoint/2010/main" val="311331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A601-E39B-43F2-8A62-617CB277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E04-9067-412C-8F71-532A05D5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create a </a:t>
            </a:r>
            <a:r>
              <a:rPr lang="en-US" b="1" dirty="0"/>
              <a:t>b2World</a:t>
            </a:r>
          </a:p>
          <a:p>
            <a:r>
              <a:rPr lang="en-US" dirty="0"/>
              <a:t>A physics world is a collection of bodies, fixtures, and constraints that interact together.</a:t>
            </a:r>
          </a:p>
          <a:p>
            <a:r>
              <a:rPr lang="en-US" dirty="0"/>
              <a:t>The world has a (constant) gravity.</a:t>
            </a:r>
          </a:p>
          <a:p>
            <a:r>
              <a:rPr lang="en-US" dirty="0"/>
              <a:t>Box2D supports the creation of multiple worlds.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7D709-7C39-4FAD-A7D7-71DA34210E6D}"/>
              </a:ext>
            </a:extLst>
          </p:cNvPr>
          <p:cNvSpPr txBox="1"/>
          <p:nvPr/>
        </p:nvSpPr>
        <p:spPr>
          <a:xfrm>
            <a:off x="3724274" y="4524375"/>
            <a:ext cx="474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b2Vec2 gravity(0.0f, -10.0f);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b2World world(gravity);</a:t>
            </a:r>
          </a:p>
        </p:txBody>
      </p:sp>
    </p:spTree>
    <p:extLst>
      <p:ext uri="{BB962C8B-B14F-4D97-AF65-F5344CB8AC3E}">
        <p14:creationId xmlns:p14="http://schemas.microsoft.com/office/powerpoint/2010/main" val="2212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A234-EA55-495D-B4A7-2F6BB2A6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633B-02D7-41B5-B252-E752E0C3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step / update the physics world calculates positions and rotations.</a:t>
            </a:r>
          </a:p>
          <a:p>
            <a:r>
              <a:rPr lang="en-US" dirty="0"/>
              <a:t>We pick a time step, e.g. 1/60 of a second.</a:t>
            </a:r>
          </a:p>
          <a:p>
            <a:pPr lvl="1"/>
            <a:r>
              <a:rPr lang="en-US" dirty="0"/>
              <a:t>This would only be true for a game running at perfect 60 fps. </a:t>
            </a:r>
          </a:p>
          <a:p>
            <a:pPr lvl="1"/>
            <a:r>
              <a:rPr lang="en-US" dirty="0"/>
              <a:t>Variable fps or sub-stepping should be implemented manually.</a:t>
            </a:r>
          </a:p>
          <a:p>
            <a:r>
              <a:rPr lang="en-US" dirty="0"/>
              <a:t>We pick velocity and iteration for the constraint solver (8 and 3 are good).</a:t>
            </a:r>
          </a:p>
          <a:p>
            <a:r>
              <a:rPr lang="en-US" dirty="0"/>
              <a:t>We could call several times “Step” in lower frame rate (minimize tunneling).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A6BDF-2A0F-4591-AA4F-C55B42139ACB}"/>
              </a:ext>
            </a:extLst>
          </p:cNvPr>
          <p:cNvSpPr txBox="1"/>
          <p:nvPr/>
        </p:nvSpPr>
        <p:spPr>
          <a:xfrm>
            <a:off x="3809999" y="510223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world-&gt;Step(1.0f / 60.0f, 8, 3);</a:t>
            </a:r>
          </a:p>
        </p:txBody>
      </p:sp>
    </p:spTree>
    <p:extLst>
      <p:ext uri="{BB962C8B-B14F-4D97-AF65-F5344CB8AC3E}">
        <p14:creationId xmlns:p14="http://schemas.microsoft.com/office/powerpoint/2010/main" val="236131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2603-139F-4108-8931-E5B9997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3587-4E12-44D7-A793-9FF753EA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Box2d uses meters-kilograms-second (MKS) and radians for rotation.</a:t>
            </a:r>
          </a:p>
          <a:p>
            <a:endParaRPr lang="en-US" dirty="0"/>
          </a:p>
          <a:p>
            <a:r>
              <a:rPr lang="en-US" dirty="0"/>
              <a:t>Performs optimal for dynamic bodies between </a:t>
            </a:r>
            <a:r>
              <a:rPr lang="en-US" b="1" dirty="0"/>
              <a:t>0.1</a:t>
            </a:r>
            <a:r>
              <a:rPr lang="en-US" dirty="0"/>
              <a:t> and </a:t>
            </a:r>
            <a:r>
              <a:rPr lang="en-US" b="1" dirty="0"/>
              <a:t>10</a:t>
            </a:r>
            <a:r>
              <a:rPr lang="en-US" dirty="0"/>
              <a:t> meters.</a:t>
            </a:r>
          </a:p>
          <a:p>
            <a:pPr lvl="1"/>
            <a:r>
              <a:rPr lang="en-US" dirty="0"/>
              <a:t>For static</a:t>
            </a:r>
            <a:r>
              <a:rPr lang="en-US" i="1" dirty="0"/>
              <a:t> </a:t>
            </a:r>
            <a:r>
              <a:rPr lang="en-US" dirty="0"/>
              <a:t>bodies, up to </a:t>
            </a:r>
            <a:r>
              <a:rPr lang="en-US" b="1" dirty="0"/>
              <a:t>50 </a:t>
            </a:r>
            <a:r>
              <a:rPr lang="en-US" dirty="0"/>
              <a:t>meters.</a:t>
            </a:r>
          </a:p>
          <a:p>
            <a:endParaRPr lang="en-US" dirty="0"/>
          </a:p>
          <a:p>
            <a:r>
              <a:rPr lang="en-US" dirty="0"/>
              <a:t>We need a formula to transform pixels to meters.</a:t>
            </a:r>
          </a:p>
          <a:p>
            <a:pPr lvl="1"/>
            <a:r>
              <a:rPr lang="en-US" dirty="0"/>
              <a:t>How many pixels will be considered a meter in the simulation world?</a:t>
            </a:r>
          </a:p>
          <a:p>
            <a:pPr lvl="1"/>
            <a:r>
              <a:rPr lang="en-US" dirty="0"/>
              <a:t>Remember that pixels are expressed with </a:t>
            </a:r>
            <a:r>
              <a:rPr lang="en-US" b="1" dirty="0"/>
              <a:t>int </a:t>
            </a:r>
            <a:r>
              <a:rPr lang="en-US" dirty="0"/>
              <a:t>and meters in </a:t>
            </a:r>
            <a:r>
              <a:rPr lang="en-US" b="1" dirty="0"/>
              <a:t>float</a:t>
            </a:r>
          </a:p>
          <a:p>
            <a:pPr lvl="1"/>
            <a:r>
              <a:rPr lang="en-US" dirty="0"/>
              <a:t>Create a macro (#define) to translate from one to the other.</a:t>
            </a:r>
          </a:p>
        </p:txBody>
      </p:sp>
    </p:spTree>
    <p:extLst>
      <p:ext uri="{BB962C8B-B14F-4D97-AF65-F5344CB8AC3E}">
        <p14:creationId xmlns:p14="http://schemas.microsoft.com/office/powerpoint/2010/main" val="7187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1CDC-DAA8-40D1-B64C-CC21B79E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9388-7D1F-4115-860F-C097C2F9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create a </a:t>
            </a:r>
            <a:r>
              <a:rPr lang="en-US" dirty="0" err="1"/>
              <a:t>bodyDef</a:t>
            </a:r>
            <a:r>
              <a:rPr lang="en-US" dirty="0"/>
              <a:t> and fill it with information.</a:t>
            </a:r>
          </a:p>
          <a:p>
            <a:r>
              <a:rPr lang="en-US" dirty="0"/>
              <a:t>For now, only body type and position are relevant (shapes come later).</a:t>
            </a:r>
          </a:p>
          <a:p>
            <a:pPr lvl="1"/>
            <a:r>
              <a:rPr lang="en-US" dirty="0"/>
              <a:t>Bodies can be </a:t>
            </a:r>
            <a:r>
              <a:rPr lang="en-US" i="1" dirty="0"/>
              <a:t>static</a:t>
            </a:r>
            <a:r>
              <a:rPr lang="en-US" dirty="0"/>
              <a:t>, </a:t>
            </a:r>
            <a:r>
              <a:rPr lang="en-US" i="1" dirty="0"/>
              <a:t>dynamic </a:t>
            </a:r>
            <a:r>
              <a:rPr lang="en-US" dirty="0"/>
              <a:t>and </a:t>
            </a:r>
            <a:r>
              <a:rPr lang="en-US" i="1" dirty="0"/>
              <a:t>kinematic.</a:t>
            </a:r>
          </a:p>
          <a:p>
            <a:pPr lvl="1"/>
            <a:r>
              <a:rPr lang="en-US" dirty="0"/>
              <a:t>Remember to translate from pixels to meters!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CC927-D996-43E0-8DF8-60E5024A059A}"/>
              </a:ext>
            </a:extLst>
          </p:cNvPr>
          <p:cNvSpPr txBox="1"/>
          <p:nvPr/>
        </p:nvSpPr>
        <p:spPr>
          <a:xfrm>
            <a:off x="1957387" y="3723485"/>
            <a:ext cx="8277223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b2BodyDef </a:t>
            </a:r>
            <a:r>
              <a:rPr lang="en-US" dirty="0" err="1">
                <a:latin typeface="Consolas" panose="020B0609020204030204" pitchFamily="49" charset="0"/>
              </a:rPr>
              <a:t>body_def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body_def.type</a:t>
            </a:r>
            <a:r>
              <a:rPr lang="en-US" dirty="0">
                <a:latin typeface="Consolas" panose="020B0609020204030204" pitchFamily="49" charset="0"/>
              </a:rPr>
              <a:t> = b2_staticBody; // or b2_dynamicBody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body_def.position.Set</a:t>
            </a:r>
            <a:r>
              <a:rPr lang="en-US" dirty="0">
                <a:latin typeface="Consolas" panose="020B0609020204030204" pitchFamily="49" charset="0"/>
              </a:rPr>
              <a:t>(PIXEL_TO_METERS(x), PIXEL_TO_METERS(y));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b2Body* body = world-&gt;</a:t>
            </a:r>
            <a:r>
              <a:rPr lang="en-US" dirty="0" err="1">
                <a:latin typeface="Consolas" panose="020B0609020204030204" pitchFamily="49" charset="0"/>
              </a:rPr>
              <a:t>CreateBody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body_def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160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C6A-4BFF-4ADC-A936-7BBF0B75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fixtures: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782A-E1DD-4569-8B26-483EBDE8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create a shape.</a:t>
            </a:r>
          </a:p>
          <a:p>
            <a:r>
              <a:rPr lang="en-US" dirty="0"/>
              <a:t>We have plenty of classes for that: b2PolygonShape, b2CircleShape, etc...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94FF4-7DB8-4F07-B2D3-E514A824A18B}"/>
              </a:ext>
            </a:extLst>
          </p:cNvPr>
          <p:cNvSpPr txBox="1"/>
          <p:nvPr/>
        </p:nvSpPr>
        <p:spPr>
          <a:xfrm>
            <a:off x="2926554" y="3571874"/>
            <a:ext cx="6338889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b2CircleShape shape;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shape.m_radius</a:t>
            </a:r>
            <a:r>
              <a:rPr lang="en-US" dirty="0">
                <a:latin typeface="Consolas" panose="020B0609020204030204" pitchFamily="49" charset="0"/>
              </a:rPr>
              <a:t> = PIXEL_TO_METERS(radius);</a:t>
            </a:r>
          </a:p>
        </p:txBody>
      </p:sp>
    </p:spTree>
    <p:extLst>
      <p:ext uri="{BB962C8B-B14F-4D97-AF65-F5344CB8AC3E}">
        <p14:creationId xmlns:p14="http://schemas.microsoft.com/office/powerpoint/2010/main" val="320719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0B45-5A9D-4879-8CFA-3A90199F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2DA9-A85C-4D71-A24C-7722AD3B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simplest form, a fixture is a container for the shape.</a:t>
            </a:r>
          </a:p>
          <a:p>
            <a:r>
              <a:rPr lang="en-US" dirty="0"/>
              <a:t>Later, we can play with values like density and friction.</a:t>
            </a:r>
          </a:p>
          <a:p>
            <a:r>
              <a:rPr lang="en-US" dirty="0"/>
              <a:t>Static bodies are considered to have zero mass.</a:t>
            </a:r>
          </a:p>
          <a:p>
            <a:r>
              <a:rPr lang="en-US" dirty="0"/>
              <a:t>Shape and fixture data are copied by Box2D, so we can discard them.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BBE11-4C20-4AAE-9108-4175AEC43930}"/>
              </a:ext>
            </a:extLst>
          </p:cNvPr>
          <p:cNvSpPr txBox="1"/>
          <p:nvPr/>
        </p:nvSpPr>
        <p:spPr>
          <a:xfrm>
            <a:off x="3224211" y="4171950"/>
            <a:ext cx="5743575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b2FixtureDef fixture;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fixture.shape</a:t>
            </a:r>
            <a:r>
              <a:rPr lang="en-US" dirty="0">
                <a:latin typeface="Consolas" panose="020B0609020204030204" pitchFamily="49" charset="0"/>
              </a:rPr>
              <a:t> = &amp;shape;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body-&gt;</a:t>
            </a:r>
            <a:r>
              <a:rPr lang="en-US" dirty="0" err="1">
                <a:latin typeface="Consolas" panose="020B0609020204030204" pitchFamily="49" charset="0"/>
              </a:rPr>
              <a:t>CreateFixture</a:t>
            </a:r>
            <a:r>
              <a:rPr lang="en-US" dirty="0">
                <a:latin typeface="Consolas" panose="020B0609020204030204" pitchFamily="49" charset="0"/>
              </a:rPr>
              <a:t>(&amp;fixture);</a:t>
            </a:r>
          </a:p>
        </p:txBody>
      </p:sp>
    </p:spTree>
    <p:extLst>
      <p:ext uri="{BB962C8B-B14F-4D97-AF65-F5344CB8AC3E}">
        <p14:creationId xmlns:p14="http://schemas.microsoft.com/office/powerpoint/2010/main" val="144126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577</TotalTime>
  <Words>1364</Words>
  <Application>Microsoft Office PowerPoint</Application>
  <PresentationFormat>Widescreen</PresentationFormat>
  <Paragraphs>187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Aniron</vt:lpstr>
      <vt:lpstr>Arial</vt:lpstr>
      <vt:lpstr>Calibri</vt:lpstr>
      <vt:lpstr>Consolas</vt:lpstr>
      <vt:lpstr>Garamond</vt:lpstr>
      <vt:lpstr>Wingdings</vt:lpstr>
      <vt:lpstr>Organic</vt:lpstr>
      <vt:lpstr>Physics II</vt:lpstr>
      <vt:lpstr>Documentation</vt:lpstr>
      <vt:lpstr>Intro to Box2D</vt:lpstr>
      <vt:lpstr>Creating a world</vt:lpstr>
      <vt:lpstr>Simulating the world</vt:lpstr>
      <vt:lpstr>Units</vt:lpstr>
      <vt:lpstr>Creating bodies</vt:lpstr>
      <vt:lpstr>Creating fixtures: shapes</vt:lpstr>
      <vt:lpstr>Creating fixtures</vt:lpstr>
      <vt:lpstr>Memory management</vt:lpstr>
      <vt:lpstr>Classwork</vt:lpstr>
      <vt:lpstr>TODO 1</vt:lpstr>
      <vt:lpstr>TODO 2</vt:lpstr>
      <vt:lpstr>TODO 3</vt:lpstr>
      <vt:lpstr>TODO 4</vt:lpstr>
      <vt:lpstr>TODO 5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II</dc:title>
  <dc:creator>David de la Torre Sangrà</dc:creator>
  <cp:lastModifiedBy>Propietario</cp:lastModifiedBy>
  <cp:revision>88</cp:revision>
  <dcterms:created xsi:type="dcterms:W3CDTF">2020-09-24T15:02:42Z</dcterms:created>
  <dcterms:modified xsi:type="dcterms:W3CDTF">2021-09-21T18:42:30Z</dcterms:modified>
</cp:coreProperties>
</file>