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68" autoAdjust="0"/>
  </p:normalViewPr>
  <p:slideViewPr>
    <p:cSldViewPr snapToGrid="0" showGuides="1">
      <p:cViewPr>
        <p:scale>
          <a:sx n="66" d="100"/>
          <a:sy n="66" d="100"/>
        </p:scale>
        <p:origin x="1640" y="6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C483-6CCB-4131-92CE-B155DC116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250DC92-06FF-4C1D-A1F3-12B11E123C10}">
      <dgm:prSet phldrT="[文本]"/>
      <dgm:spPr/>
      <dgm:t>
        <a:bodyPr/>
        <a:lstStyle/>
        <a:p>
          <a:r>
            <a:rPr lang="en-US" altLang="zh-CN" dirty="0" smtClean="0"/>
            <a:t>Step 1: define a set of function</a:t>
          </a:r>
          <a:endParaRPr lang="zh-CN" altLang="en-US" dirty="0"/>
        </a:p>
      </dgm:t>
    </dgm:pt>
    <dgm:pt modelId="{012F8A69-1E9E-4675-8503-F3D64C5644EC}" type="par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46A075D9-F59C-481A-B6FF-7F0B70D7B561}" type="sibTrans" cxnId="{59AB095C-84AA-479E-9CA5-7B45340FC75B}">
      <dgm:prSet/>
      <dgm:spPr/>
      <dgm:t>
        <a:bodyPr/>
        <a:lstStyle/>
        <a:p>
          <a:endParaRPr lang="zh-CN" altLang="en-US"/>
        </a:p>
      </dgm:t>
    </dgm:pt>
    <dgm:pt modelId="{03FFD055-0DFA-40BB-B0A9-D1153FEDBA48}">
      <dgm:prSet phldrT="[文本]"/>
      <dgm:spPr/>
      <dgm:t>
        <a:bodyPr/>
        <a:lstStyle/>
        <a:p>
          <a:r>
            <a:rPr lang="en-US" altLang="zh-CN" dirty="0" smtClean="0"/>
            <a:t>Step2: goodness of function</a:t>
          </a:r>
          <a:endParaRPr lang="zh-CN" altLang="en-US" dirty="0"/>
        </a:p>
      </dgm:t>
    </dgm:pt>
    <dgm:pt modelId="{D968E79E-90FD-4692-9A14-E61BC076D6A8}" type="par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15CAC7C6-238D-41F9-9B8A-A50A9D6E3201}" type="sibTrans" cxnId="{E7ABF9D9-8631-4BA2-9684-2373559B5189}">
      <dgm:prSet/>
      <dgm:spPr/>
      <dgm:t>
        <a:bodyPr/>
        <a:lstStyle/>
        <a:p>
          <a:endParaRPr lang="zh-CN" altLang="en-US"/>
        </a:p>
      </dgm:t>
    </dgm:pt>
    <dgm:pt modelId="{77C6FF6F-4451-455B-B56D-5C4CDE0B43C0}">
      <dgm:prSet phldrT="[文本]"/>
      <dgm:spPr/>
      <dgm:t>
        <a:bodyPr/>
        <a:lstStyle/>
        <a:p>
          <a:r>
            <a:rPr lang="en-US" altLang="zh-CN" dirty="0" smtClean="0"/>
            <a:t>Step3: pick the best function</a:t>
          </a:r>
          <a:endParaRPr lang="zh-CN" altLang="en-US" dirty="0"/>
        </a:p>
      </dgm:t>
    </dgm:pt>
    <dgm:pt modelId="{63773227-9689-460D-B645-D25975C9B48D}" type="par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23B7E8F-E915-4052-9D4B-2C3980179F9C}" type="sibTrans" cxnId="{EE031AEB-7D4A-45C1-9748-E09945D21A93}">
      <dgm:prSet/>
      <dgm:spPr/>
      <dgm:t>
        <a:bodyPr/>
        <a:lstStyle/>
        <a:p>
          <a:endParaRPr lang="zh-CN" altLang="en-US"/>
        </a:p>
      </dgm:t>
    </dgm:pt>
    <dgm:pt modelId="{CB685F99-069B-41D6-85D6-03ABD9247508}" type="pres">
      <dgm:prSet presAssocID="{0DABC483-6CCB-4131-92CE-B155DC1161BD}" presName="Name0" presStyleCnt="0">
        <dgm:presLayoutVars>
          <dgm:dir/>
          <dgm:resizeHandles val="exact"/>
        </dgm:presLayoutVars>
      </dgm:prSet>
      <dgm:spPr/>
    </dgm:pt>
    <dgm:pt modelId="{640BF06D-35AB-4024-966C-558468907B00}" type="pres">
      <dgm:prSet presAssocID="{6250DC92-06FF-4C1D-A1F3-12B11E123C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DAA30A-0A22-4B53-A9CA-C64094CE0A6E}" type="pres">
      <dgm:prSet presAssocID="{46A075D9-F59C-481A-B6FF-7F0B70D7B561}" presName="sibTrans" presStyleLbl="sibTrans2D1" presStyleIdx="0" presStyleCnt="2"/>
      <dgm:spPr/>
    </dgm:pt>
    <dgm:pt modelId="{D174E3C4-21A2-4DB9-8F33-0D93471859FD}" type="pres">
      <dgm:prSet presAssocID="{46A075D9-F59C-481A-B6FF-7F0B70D7B561}" presName="connectorText" presStyleLbl="sibTrans2D1" presStyleIdx="0" presStyleCnt="2"/>
      <dgm:spPr/>
    </dgm:pt>
    <dgm:pt modelId="{DD9A4AAA-58FC-46F2-A556-862CE184BE9B}" type="pres">
      <dgm:prSet presAssocID="{03FFD055-0DFA-40BB-B0A9-D1153FEDBA4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F898AB-88F9-4DB3-9945-7A3B22833704}" type="pres">
      <dgm:prSet presAssocID="{15CAC7C6-238D-41F9-9B8A-A50A9D6E3201}" presName="sibTrans" presStyleLbl="sibTrans2D1" presStyleIdx="1" presStyleCnt="2"/>
      <dgm:spPr/>
    </dgm:pt>
    <dgm:pt modelId="{B5336D87-A8D8-4C6C-B7CE-A8829A6FD828}" type="pres">
      <dgm:prSet presAssocID="{15CAC7C6-238D-41F9-9B8A-A50A9D6E3201}" presName="connectorText" presStyleLbl="sibTrans2D1" presStyleIdx="1" presStyleCnt="2"/>
      <dgm:spPr/>
    </dgm:pt>
    <dgm:pt modelId="{44053261-1961-40B0-8300-1EEFB39A542D}" type="pres">
      <dgm:prSet presAssocID="{77C6FF6F-4451-455B-B56D-5C4CDE0B43C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6745D6-F364-4B67-8C24-BD6C9CC8C7D5}" type="presOf" srcId="{46A075D9-F59C-481A-B6FF-7F0B70D7B561}" destId="{88DAA30A-0A22-4B53-A9CA-C64094CE0A6E}" srcOrd="0" destOrd="0" presId="urn:microsoft.com/office/officeart/2005/8/layout/process1"/>
    <dgm:cxn modelId="{E7ABF9D9-8631-4BA2-9684-2373559B5189}" srcId="{0DABC483-6CCB-4131-92CE-B155DC1161BD}" destId="{03FFD055-0DFA-40BB-B0A9-D1153FEDBA48}" srcOrd="1" destOrd="0" parTransId="{D968E79E-90FD-4692-9A14-E61BC076D6A8}" sibTransId="{15CAC7C6-238D-41F9-9B8A-A50A9D6E3201}"/>
    <dgm:cxn modelId="{EE031AEB-7D4A-45C1-9748-E09945D21A93}" srcId="{0DABC483-6CCB-4131-92CE-B155DC1161BD}" destId="{77C6FF6F-4451-455B-B56D-5C4CDE0B43C0}" srcOrd="2" destOrd="0" parTransId="{63773227-9689-460D-B645-D25975C9B48D}" sibTransId="{C23B7E8F-E915-4052-9D4B-2C3980179F9C}"/>
    <dgm:cxn modelId="{E56A5FC6-8A66-4C9C-B255-1FCC322257F4}" type="presOf" srcId="{6250DC92-06FF-4C1D-A1F3-12B11E123C10}" destId="{640BF06D-35AB-4024-966C-558468907B00}" srcOrd="0" destOrd="0" presId="urn:microsoft.com/office/officeart/2005/8/layout/process1"/>
    <dgm:cxn modelId="{24A1E75D-0DE9-4E7D-863C-B66949DCD717}" type="presOf" srcId="{15CAC7C6-238D-41F9-9B8A-A50A9D6E3201}" destId="{B5336D87-A8D8-4C6C-B7CE-A8829A6FD828}" srcOrd="1" destOrd="0" presId="urn:microsoft.com/office/officeart/2005/8/layout/process1"/>
    <dgm:cxn modelId="{59AB095C-84AA-479E-9CA5-7B45340FC75B}" srcId="{0DABC483-6CCB-4131-92CE-B155DC1161BD}" destId="{6250DC92-06FF-4C1D-A1F3-12B11E123C10}" srcOrd="0" destOrd="0" parTransId="{012F8A69-1E9E-4675-8503-F3D64C5644EC}" sibTransId="{46A075D9-F59C-481A-B6FF-7F0B70D7B561}"/>
    <dgm:cxn modelId="{10C2D16A-4348-42A9-A30D-F85CDFEC0FDB}" type="presOf" srcId="{46A075D9-F59C-481A-B6FF-7F0B70D7B561}" destId="{D174E3C4-21A2-4DB9-8F33-0D93471859FD}" srcOrd="1" destOrd="0" presId="urn:microsoft.com/office/officeart/2005/8/layout/process1"/>
    <dgm:cxn modelId="{92565F03-8F1E-4179-BE6E-4C8753965DBF}" type="presOf" srcId="{77C6FF6F-4451-455B-B56D-5C4CDE0B43C0}" destId="{44053261-1961-40B0-8300-1EEFB39A542D}" srcOrd="0" destOrd="0" presId="urn:microsoft.com/office/officeart/2005/8/layout/process1"/>
    <dgm:cxn modelId="{E3B982CB-FAF0-4F14-AAB9-8BBBB886C177}" type="presOf" srcId="{0DABC483-6CCB-4131-92CE-B155DC1161BD}" destId="{CB685F99-069B-41D6-85D6-03ABD9247508}" srcOrd="0" destOrd="0" presId="urn:microsoft.com/office/officeart/2005/8/layout/process1"/>
    <dgm:cxn modelId="{508ACAD9-ECF8-4D66-8540-22C81B712424}" type="presOf" srcId="{15CAC7C6-238D-41F9-9B8A-A50A9D6E3201}" destId="{57F898AB-88F9-4DB3-9945-7A3B22833704}" srcOrd="0" destOrd="0" presId="urn:microsoft.com/office/officeart/2005/8/layout/process1"/>
    <dgm:cxn modelId="{7A72476B-1CB0-4C36-9A4F-78DC1180E916}" type="presOf" srcId="{03FFD055-0DFA-40BB-B0A9-D1153FEDBA48}" destId="{DD9A4AAA-58FC-46F2-A556-862CE184BE9B}" srcOrd="0" destOrd="0" presId="urn:microsoft.com/office/officeart/2005/8/layout/process1"/>
    <dgm:cxn modelId="{C6FCD3EE-87BC-423C-9CE5-BCE82954FB7D}" type="presParOf" srcId="{CB685F99-069B-41D6-85D6-03ABD9247508}" destId="{640BF06D-35AB-4024-966C-558468907B00}" srcOrd="0" destOrd="0" presId="urn:microsoft.com/office/officeart/2005/8/layout/process1"/>
    <dgm:cxn modelId="{7F8A8AAC-DC0E-4CA6-94A8-0D420B8AE43B}" type="presParOf" srcId="{CB685F99-069B-41D6-85D6-03ABD9247508}" destId="{88DAA30A-0A22-4B53-A9CA-C64094CE0A6E}" srcOrd="1" destOrd="0" presId="urn:microsoft.com/office/officeart/2005/8/layout/process1"/>
    <dgm:cxn modelId="{A19A0024-EDA2-4E96-ACDD-7FA05404C526}" type="presParOf" srcId="{88DAA30A-0A22-4B53-A9CA-C64094CE0A6E}" destId="{D174E3C4-21A2-4DB9-8F33-0D93471859FD}" srcOrd="0" destOrd="0" presId="urn:microsoft.com/office/officeart/2005/8/layout/process1"/>
    <dgm:cxn modelId="{45E4ED3E-41AA-45B2-97AF-F3F4C1E18E87}" type="presParOf" srcId="{CB685F99-069B-41D6-85D6-03ABD9247508}" destId="{DD9A4AAA-58FC-46F2-A556-862CE184BE9B}" srcOrd="2" destOrd="0" presId="urn:microsoft.com/office/officeart/2005/8/layout/process1"/>
    <dgm:cxn modelId="{D1E942D5-10A9-4A26-B78E-D88152260755}" type="presParOf" srcId="{CB685F99-069B-41D6-85D6-03ABD9247508}" destId="{57F898AB-88F9-4DB3-9945-7A3B22833704}" srcOrd="3" destOrd="0" presId="urn:microsoft.com/office/officeart/2005/8/layout/process1"/>
    <dgm:cxn modelId="{8BDB7B10-AE03-4E66-8D0B-64F1235618D1}" type="presParOf" srcId="{57F898AB-88F9-4DB3-9945-7A3B22833704}" destId="{B5336D87-A8D8-4C6C-B7CE-A8829A6FD828}" srcOrd="0" destOrd="0" presId="urn:microsoft.com/office/officeart/2005/8/layout/process1"/>
    <dgm:cxn modelId="{12A21E99-5447-4F81-BF29-2FAD221685FB}" type="presParOf" srcId="{CB685F99-069B-41D6-85D6-03ABD9247508}" destId="{44053261-1961-40B0-8300-1EEFB39A5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65DE6-01D9-4222-9AA5-EDFC6EB449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021DF54-6C2A-4E96-8073-01E3F03A5B9A}">
      <dgm:prSet phldrT="[文本]"/>
      <dgm:spPr/>
      <dgm:t>
        <a:bodyPr/>
        <a:lstStyle/>
        <a:p>
          <a:r>
            <a:rPr lang="en-US" b="1" dirty="0" smtClean="0"/>
            <a:t>Linear</a:t>
          </a:r>
          <a:r>
            <a:rPr lang="en-US" dirty="0" smtClean="0"/>
            <a:t> regression</a:t>
          </a:r>
          <a:endParaRPr lang="zh-CN" altLang="en-US" dirty="0"/>
        </a:p>
      </dgm:t>
    </dgm:pt>
    <dgm:pt modelId="{23313883-BC37-4996-8494-44EFF9741363}" type="parTrans" cxnId="{3E994971-517A-4755-81BF-D26ED4E330EF}">
      <dgm:prSet/>
      <dgm:spPr/>
      <dgm:t>
        <a:bodyPr/>
        <a:lstStyle/>
        <a:p>
          <a:endParaRPr lang="zh-CN" altLang="en-US"/>
        </a:p>
      </dgm:t>
    </dgm:pt>
    <dgm:pt modelId="{9DE470C1-A742-4FFF-85A5-78E56D400066}" type="sibTrans" cxnId="{3E994971-517A-4755-81BF-D26ED4E330EF}">
      <dgm:prSet/>
      <dgm:spPr/>
      <dgm:t>
        <a:bodyPr/>
        <a:lstStyle/>
        <a:p>
          <a:endParaRPr lang="zh-CN" altLang="en-US"/>
        </a:p>
      </dgm:t>
    </dgm:pt>
    <dgm:pt modelId="{96C9FF05-2311-44F0-AFE8-18C74485589A}">
      <dgm:prSet phldrT="[文本]"/>
      <dgm:spPr/>
      <dgm:t>
        <a:bodyPr/>
        <a:lstStyle/>
        <a:p>
          <a:r>
            <a:rPr lang="en-US" altLang="zh-CN" dirty="0" smtClean="0"/>
            <a:t>Trivial</a:t>
          </a:r>
          <a:endParaRPr lang="zh-CN" altLang="en-US" dirty="0"/>
        </a:p>
      </dgm:t>
    </dgm:pt>
    <dgm:pt modelId="{53576779-850F-4B3F-BC00-2A463C416D8B}" type="parTrans" cxnId="{33A7974D-FC77-4CEF-8F29-A5BE97D39CDE}">
      <dgm:prSet/>
      <dgm:spPr/>
      <dgm:t>
        <a:bodyPr/>
        <a:lstStyle/>
        <a:p>
          <a:endParaRPr lang="zh-CN" altLang="en-US"/>
        </a:p>
      </dgm:t>
    </dgm:pt>
    <dgm:pt modelId="{669CC3C4-FE44-459D-8D1F-2599DA6D39F8}" type="sibTrans" cxnId="{33A7974D-FC77-4CEF-8F29-A5BE97D39CDE}">
      <dgm:prSet/>
      <dgm:spPr/>
      <dgm:t>
        <a:bodyPr/>
        <a:lstStyle/>
        <a:p>
          <a:endParaRPr lang="zh-CN" altLang="en-US"/>
        </a:p>
      </dgm:t>
    </dgm:pt>
    <dgm:pt modelId="{AD2DEF18-1A11-43CD-97D1-F614831A64F9}">
      <dgm:prSet phldrT="[文本]"/>
      <dgm:spPr/>
      <dgm:t>
        <a:bodyPr/>
        <a:lstStyle/>
        <a:p>
          <a:r>
            <a:rPr lang="en-US" dirty="0" smtClean="0"/>
            <a:t>Use </a:t>
          </a:r>
          <a:r>
            <a:rPr lang="en-US" b="1" dirty="0" smtClean="0"/>
            <a:t>Deep Learning </a:t>
          </a:r>
          <a:r>
            <a:rPr lang="en-US" dirty="0" smtClean="0"/>
            <a:t>to solve </a:t>
          </a:r>
          <a:r>
            <a:rPr lang="en-US" b="1" dirty="0" smtClean="0"/>
            <a:t>nonlinear</a:t>
          </a:r>
          <a:r>
            <a:rPr lang="en-US" dirty="0" smtClean="0"/>
            <a:t> regression</a:t>
          </a:r>
        </a:p>
      </dgm:t>
    </dgm:pt>
    <dgm:pt modelId="{3C224A41-AE2D-45DC-9A4E-554998B43966}" type="parTrans" cxnId="{4096BC37-7AA1-49B3-ACE8-755733629242}">
      <dgm:prSet/>
      <dgm:spPr/>
      <dgm:t>
        <a:bodyPr/>
        <a:lstStyle/>
        <a:p>
          <a:endParaRPr lang="zh-CN" altLang="en-US"/>
        </a:p>
      </dgm:t>
    </dgm:pt>
    <dgm:pt modelId="{D8AE89E7-8DA1-4DC2-A54A-251CC7DB13ED}" type="sibTrans" cxnId="{4096BC37-7AA1-49B3-ACE8-755733629242}">
      <dgm:prSet/>
      <dgm:spPr/>
      <dgm:t>
        <a:bodyPr/>
        <a:lstStyle/>
        <a:p>
          <a:endParaRPr lang="zh-CN" altLang="en-US"/>
        </a:p>
      </dgm:t>
    </dgm:pt>
    <dgm:pt modelId="{237C3899-CA7F-40D1-9EC2-FCE96C5CFF00}">
      <dgm:prSet phldrT="[文本]"/>
      <dgm:spPr/>
      <dgm:t>
        <a:bodyPr/>
        <a:lstStyle/>
        <a:p>
          <a:r>
            <a:rPr lang="en-US" altLang="zh-CN" dirty="0" smtClean="0"/>
            <a:t>Powerful Tool</a:t>
          </a:r>
          <a:endParaRPr lang="zh-CN" altLang="en-US" dirty="0"/>
        </a:p>
      </dgm:t>
    </dgm:pt>
    <dgm:pt modelId="{E7D924D9-DD76-4B42-B55B-57B6F72BF87A}" type="parTrans" cxnId="{67D57ACF-80C0-4838-8919-CA20194D3C0A}">
      <dgm:prSet/>
      <dgm:spPr/>
      <dgm:t>
        <a:bodyPr/>
        <a:lstStyle/>
        <a:p>
          <a:endParaRPr lang="zh-CN" altLang="en-US"/>
        </a:p>
      </dgm:t>
    </dgm:pt>
    <dgm:pt modelId="{39823230-6039-4231-85D7-AB5A67FAC80F}" type="sibTrans" cxnId="{67D57ACF-80C0-4838-8919-CA20194D3C0A}">
      <dgm:prSet/>
      <dgm:spPr/>
      <dgm:t>
        <a:bodyPr/>
        <a:lstStyle/>
        <a:p>
          <a:endParaRPr lang="zh-CN" altLang="en-US"/>
        </a:p>
      </dgm:t>
    </dgm:pt>
    <dgm:pt modelId="{08645EA8-D5B5-4729-A939-7DB1B158AE85}" type="pres">
      <dgm:prSet presAssocID="{64065DE6-01D9-4222-9AA5-EDFC6EB44980}" presName="linear" presStyleCnt="0">
        <dgm:presLayoutVars>
          <dgm:animLvl val="lvl"/>
          <dgm:resizeHandles val="exact"/>
        </dgm:presLayoutVars>
      </dgm:prSet>
      <dgm:spPr/>
    </dgm:pt>
    <dgm:pt modelId="{E698442C-919F-49F2-A06C-E52DF248158D}" type="pres">
      <dgm:prSet presAssocID="{A021DF54-6C2A-4E96-8073-01E3F03A5B9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CD479E-4685-454A-BBC9-14997AFDDFB6}" type="pres">
      <dgm:prSet presAssocID="{A021DF54-6C2A-4E96-8073-01E3F03A5B9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538B95-116C-4D47-825C-9AD9C68FE5C7}" type="pres">
      <dgm:prSet presAssocID="{AD2DEF18-1A11-43CD-97D1-F614831A64F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B5AFD5-FFCC-42F7-8A23-BC9D25B66062}" type="pres">
      <dgm:prSet presAssocID="{AD2DEF18-1A11-43CD-97D1-F614831A64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98280E2-2456-4BF3-A25E-24821B32185F}" type="presOf" srcId="{237C3899-CA7F-40D1-9EC2-FCE96C5CFF00}" destId="{E1B5AFD5-FFCC-42F7-8A23-BC9D25B66062}" srcOrd="0" destOrd="0" presId="urn:microsoft.com/office/officeart/2005/8/layout/vList2"/>
    <dgm:cxn modelId="{BCAF2EDD-6A80-49B6-83A8-DD615072C790}" type="presOf" srcId="{AD2DEF18-1A11-43CD-97D1-F614831A64F9}" destId="{AC538B95-116C-4D47-825C-9AD9C68FE5C7}" srcOrd="0" destOrd="0" presId="urn:microsoft.com/office/officeart/2005/8/layout/vList2"/>
    <dgm:cxn modelId="{86D3CFC5-8EB8-4C9D-8365-F6AB8742A19F}" type="presOf" srcId="{64065DE6-01D9-4222-9AA5-EDFC6EB44980}" destId="{08645EA8-D5B5-4729-A939-7DB1B158AE85}" srcOrd="0" destOrd="0" presId="urn:microsoft.com/office/officeart/2005/8/layout/vList2"/>
    <dgm:cxn modelId="{33A7974D-FC77-4CEF-8F29-A5BE97D39CDE}" srcId="{A021DF54-6C2A-4E96-8073-01E3F03A5B9A}" destId="{96C9FF05-2311-44F0-AFE8-18C74485589A}" srcOrd="0" destOrd="0" parTransId="{53576779-850F-4B3F-BC00-2A463C416D8B}" sibTransId="{669CC3C4-FE44-459D-8D1F-2599DA6D39F8}"/>
    <dgm:cxn modelId="{67D57ACF-80C0-4838-8919-CA20194D3C0A}" srcId="{AD2DEF18-1A11-43CD-97D1-F614831A64F9}" destId="{237C3899-CA7F-40D1-9EC2-FCE96C5CFF00}" srcOrd="0" destOrd="0" parTransId="{E7D924D9-DD76-4B42-B55B-57B6F72BF87A}" sibTransId="{39823230-6039-4231-85D7-AB5A67FAC80F}"/>
    <dgm:cxn modelId="{16397634-E7C5-4E92-A07B-83FD6994D625}" type="presOf" srcId="{A021DF54-6C2A-4E96-8073-01E3F03A5B9A}" destId="{E698442C-919F-49F2-A06C-E52DF248158D}" srcOrd="0" destOrd="0" presId="urn:microsoft.com/office/officeart/2005/8/layout/vList2"/>
    <dgm:cxn modelId="{F574EEE4-186D-42C2-9947-B7F95CBFE3AA}" type="presOf" srcId="{96C9FF05-2311-44F0-AFE8-18C74485589A}" destId="{1DCD479E-4685-454A-BBC9-14997AFDDFB6}" srcOrd="0" destOrd="0" presId="urn:microsoft.com/office/officeart/2005/8/layout/vList2"/>
    <dgm:cxn modelId="{4096BC37-7AA1-49B3-ACE8-755733629242}" srcId="{64065DE6-01D9-4222-9AA5-EDFC6EB44980}" destId="{AD2DEF18-1A11-43CD-97D1-F614831A64F9}" srcOrd="1" destOrd="0" parTransId="{3C224A41-AE2D-45DC-9A4E-554998B43966}" sibTransId="{D8AE89E7-8DA1-4DC2-A54A-251CC7DB13ED}"/>
    <dgm:cxn modelId="{3E994971-517A-4755-81BF-D26ED4E330EF}" srcId="{64065DE6-01D9-4222-9AA5-EDFC6EB44980}" destId="{A021DF54-6C2A-4E96-8073-01E3F03A5B9A}" srcOrd="0" destOrd="0" parTransId="{23313883-BC37-4996-8494-44EFF9741363}" sibTransId="{9DE470C1-A742-4FFF-85A5-78E56D400066}"/>
    <dgm:cxn modelId="{E1AA3BD7-9CF6-47A1-9B73-DC2F8BD93C44}" type="presParOf" srcId="{08645EA8-D5B5-4729-A939-7DB1B158AE85}" destId="{E698442C-919F-49F2-A06C-E52DF248158D}" srcOrd="0" destOrd="0" presId="urn:microsoft.com/office/officeart/2005/8/layout/vList2"/>
    <dgm:cxn modelId="{9E5A248D-10DD-477D-B60F-F5ECCB535153}" type="presParOf" srcId="{08645EA8-D5B5-4729-A939-7DB1B158AE85}" destId="{1DCD479E-4685-454A-BBC9-14997AFDDFB6}" srcOrd="1" destOrd="0" presId="urn:microsoft.com/office/officeart/2005/8/layout/vList2"/>
    <dgm:cxn modelId="{64F892E7-37C8-43C6-A84B-1E368E6BD38E}" type="presParOf" srcId="{08645EA8-D5B5-4729-A939-7DB1B158AE85}" destId="{AC538B95-116C-4D47-825C-9AD9C68FE5C7}" srcOrd="2" destOrd="0" presId="urn:microsoft.com/office/officeart/2005/8/layout/vList2"/>
    <dgm:cxn modelId="{C31531A6-D963-4C19-B504-F27A4F4B4993}" type="presParOf" srcId="{08645EA8-D5B5-4729-A939-7DB1B158AE85}" destId="{E1B5AFD5-FFCC-42F7-8A23-BC9D25B6606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BF06D-35AB-4024-966C-558468907B00}">
      <dsp:nvSpPr>
        <dsp:cNvPr id="0" name=""/>
        <dsp:cNvSpPr/>
      </dsp:nvSpPr>
      <dsp:spPr>
        <a:xfrm>
          <a:off x="8378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 1: define a set of function</a:t>
          </a:r>
          <a:endParaRPr lang="zh-CN" altLang="en-US" sz="2800" kern="1200" dirty="0"/>
        </a:p>
      </dsp:txBody>
      <dsp:txXfrm>
        <a:off x="52388" y="1376759"/>
        <a:ext cx="2416348" cy="1414601"/>
      </dsp:txXfrm>
    </dsp:sp>
    <dsp:sp modelId="{88DAA30A-0A22-4B53-A9CA-C64094CE0A6E}">
      <dsp:nvSpPr>
        <dsp:cNvPr id="0" name=""/>
        <dsp:cNvSpPr/>
      </dsp:nvSpPr>
      <dsp:spPr>
        <a:xfrm>
          <a:off x="2763184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2763184" y="1897735"/>
        <a:ext cx="371648" cy="372649"/>
      </dsp:txXfrm>
    </dsp:sp>
    <dsp:sp modelId="{DD9A4AAA-58FC-46F2-A556-862CE184BE9B}">
      <dsp:nvSpPr>
        <dsp:cNvPr id="0" name=""/>
        <dsp:cNvSpPr/>
      </dsp:nvSpPr>
      <dsp:spPr>
        <a:xfrm>
          <a:off x="3514494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Step2: goodness of function</a:t>
          </a:r>
          <a:endParaRPr lang="zh-CN" altLang="en-US" sz="2800" kern="1200" dirty="0"/>
        </a:p>
      </dsp:txBody>
      <dsp:txXfrm>
        <a:off x="3558504" y="1376759"/>
        <a:ext cx="2416348" cy="1414601"/>
      </dsp:txXfrm>
    </dsp:sp>
    <dsp:sp modelId="{57F898AB-88F9-4DB3-9945-7A3B22833704}">
      <dsp:nvSpPr>
        <dsp:cNvPr id="0" name=""/>
        <dsp:cNvSpPr/>
      </dsp:nvSpPr>
      <dsp:spPr>
        <a:xfrm>
          <a:off x="6269300" y="1773518"/>
          <a:ext cx="530926" cy="6210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6269300" y="1897735"/>
        <a:ext cx="371648" cy="372649"/>
      </dsp:txXfrm>
    </dsp:sp>
    <dsp:sp modelId="{44053261-1961-40B0-8300-1EEFB39A542D}">
      <dsp:nvSpPr>
        <dsp:cNvPr id="0" name=""/>
        <dsp:cNvSpPr/>
      </dsp:nvSpPr>
      <dsp:spPr>
        <a:xfrm>
          <a:off x="7020610" y="1332749"/>
          <a:ext cx="2504368" cy="1502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Step3: pick the best function</a:t>
          </a:r>
          <a:endParaRPr lang="zh-CN" altLang="en-US" sz="2800" kern="1200" dirty="0"/>
        </a:p>
      </dsp:txBody>
      <dsp:txXfrm>
        <a:off x="7064620" y="1376759"/>
        <a:ext cx="2416348" cy="1414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8442C-919F-49F2-A06C-E52DF248158D}">
      <dsp:nvSpPr>
        <dsp:cNvPr id="0" name=""/>
        <dsp:cNvSpPr/>
      </dsp:nvSpPr>
      <dsp:spPr>
        <a:xfrm>
          <a:off x="0" y="18488"/>
          <a:ext cx="10420149" cy="16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b="1" kern="1200" dirty="0" smtClean="0"/>
            <a:t>Linear</a:t>
          </a:r>
          <a:r>
            <a:rPr lang="en-US" sz="4100" kern="1200" dirty="0" smtClean="0"/>
            <a:t> regression</a:t>
          </a:r>
          <a:endParaRPr lang="zh-CN" altLang="en-US" sz="4100" kern="1200" dirty="0"/>
        </a:p>
      </dsp:txBody>
      <dsp:txXfrm>
        <a:off x="79508" y="97996"/>
        <a:ext cx="10261133" cy="1469715"/>
      </dsp:txXfrm>
    </dsp:sp>
    <dsp:sp modelId="{1DCD479E-4685-454A-BBC9-14997AFDDFB6}">
      <dsp:nvSpPr>
        <dsp:cNvPr id="0" name=""/>
        <dsp:cNvSpPr/>
      </dsp:nvSpPr>
      <dsp:spPr>
        <a:xfrm>
          <a:off x="0" y="1647220"/>
          <a:ext cx="10420149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84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Trivial</a:t>
          </a:r>
          <a:endParaRPr lang="zh-CN" altLang="en-US" sz="3200" kern="1200" dirty="0"/>
        </a:p>
      </dsp:txBody>
      <dsp:txXfrm>
        <a:off x="0" y="1647220"/>
        <a:ext cx="10420149" cy="678960"/>
      </dsp:txXfrm>
    </dsp:sp>
    <dsp:sp modelId="{AC538B95-116C-4D47-825C-9AD9C68FE5C7}">
      <dsp:nvSpPr>
        <dsp:cNvPr id="0" name=""/>
        <dsp:cNvSpPr/>
      </dsp:nvSpPr>
      <dsp:spPr>
        <a:xfrm>
          <a:off x="0" y="2326180"/>
          <a:ext cx="10420149" cy="16287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Use </a:t>
          </a:r>
          <a:r>
            <a:rPr lang="en-US" sz="4100" b="1" kern="1200" dirty="0" smtClean="0"/>
            <a:t>Deep Learning </a:t>
          </a:r>
          <a:r>
            <a:rPr lang="en-US" sz="4100" kern="1200" dirty="0" smtClean="0"/>
            <a:t>to solve </a:t>
          </a:r>
          <a:r>
            <a:rPr lang="en-US" sz="4100" b="1" kern="1200" dirty="0" smtClean="0"/>
            <a:t>nonlinear</a:t>
          </a:r>
          <a:r>
            <a:rPr lang="en-US" sz="4100" kern="1200" dirty="0" smtClean="0"/>
            <a:t> regression</a:t>
          </a:r>
        </a:p>
      </dsp:txBody>
      <dsp:txXfrm>
        <a:off x="79508" y="2405688"/>
        <a:ext cx="10261133" cy="1469715"/>
      </dsp:txXfrm>
    </dsp:sp>
    <dsp:sp modelId="{E1B5AFD5-FFCC-42F7-8A23-BC9D25B66062}">
      <dsp:nvSpPr>
        <dsp:cNvPr id="0" name=""/>
        <dsp:cNvSpPr/>
      </dsp:nvSpPr>
      <dsp:spPr>
        <a:xfrm>
          <a:off x="0" y="3954911"/>
          <a:ext cx="10420149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84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3200" kern="1200" dirty="0" smtClean="0"/>
            <a:t>Powerful Tool</a:t>
          </a:r>
          <a:endParaRPr lang="zh-CN" altLang="en-US" sz="3200" kern="1200" dirty="0"/>
        </a:p>
      </dsp:txBody>
      <dsp:txXfrm>
        <a:off x="0" y="3954911"/>
        <a:ext cx="10420149" cy="67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3F86-E9E7-4D65-8FCC-21DA925C46D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8517-44D6-4A3C-9CF2-FFBC85941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机器学习到底在做什么 可以做什么？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机器学习一般是怎么样“学”的</a:t>
            </a:r>
            <a:endParaRPr lang="en-US" dirty="0" smtClean="0"/>
          </a:p>
          <a:p>
            <a:r>
              <a:rPr lang="en-US" dirty="0" smtClean="0"/>
              <a:t>Suppose we are tackling</a:t>
            </a:r>
            <a:r>
              <a:rPr lang="en-US" baseline="0" dirty="0" smtClean="0"/>
              <a:t> with am image recognition task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总结一下就是分三步</a:t>
            </a:r>
            <a:r>
              <a:rPr lang="en-US" altLang="zh-CN" dirty="0" smtClean="0"/>
              <a:t>: </a:t>
            </a:r>
            <a:r>
              <a:rPr lang="zh-CN" altLang="en-US" dirty="0" smtClean="0"/>
              <a:t>所有可能的模型，定义什么样的模型是一个好模型， 想办法找到最好的那个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不同性质场景对应不同的方法</a:t>
            </a:r>
            <a:endParaRPr lang="en-US" altLang="zh-CN" dirty="0" smtClean="0"/>
          </a:p>
          <a:p>
            <a:r>
              <a:rPr lang="zh-CN" altLang="en-US" dirty="0" smtClean="0"/>
              <a:t>不同的任务对应不同的算法</a:t>
            </a:r>
            <a:endParaRPr lang="en-US" altLang="zh-CN" dirty="0" smtClean="0"/>
          </a:p>
          <a:p>
            <a:r>
              <a:rPr lang="zh-CN" altLang="en-US" dirty="0" smtClean="0"/>
              <a:t>每种回归、分类或是结构性表达都可以用线性模型、非线性模型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8517-44D6-4A3C-9CF2-FFBC85941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0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4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27D93-69D0-4F5A-91A9-88F3761D836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A9C3-0689-4D7C-93F1-4995901CA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Machine Learning and the Applications in Motion Planning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Machine Learning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Looking for a Function</a:t>
                </a:r>
                <a:endParaRPr 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Playing Go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 smtClean="0"/>
                  <a:t> “5-5” (next move)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Control a Robot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 smtClean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 smtClean="0"/>
                  <a:t> (next control signals)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41" y="1454598"/>
            <a:ext cx="2581910" cy="1974402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631914" y="3783027"/>
            <a:ext cx="5790726" cy="2242253"/>
            <a:chOff x="3546314" y="4389770"/>
            <a:chExt cx="5790726" cy="224225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6314" y="4389770"/>
              <a:ext cx="2242094" cy="153478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8" t="42673" r="12429" b="17077"/>
            <a:stretch/>
          </p:blipFill>
          <p:spPr>
            <a:xfrm>
              <a:off x="7157719" y="5024120"/>
              <a:ext cx="2179321" cy="1607903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688840" y="5024120"/>
              <a:ext cx="843280" cy="670560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直接箭头连接符 9"/>
            <p:cNvCxnSpPr>
              <a:stCxn id="7" idx="3"/>
            </p:cNvCxnSpPr>
            <p:nvPr/>
          </p:nvCxnSpPr>
          <p:spPr>
            <a:xfrm>
              <a:off x="5532120" y="5359400"/>
              <a:ext cx="1544320" cy="40862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Machine Learning</a:t>
            </a:r>
            <a:endParaRPr 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303758" y="3495592"/>
            <a:ext cx="1982184" cy="993817"/>
            <a:chOff x="1303758" y="3495592"/>
            <a:chExt cx="1982184" cy="993817"/>
          </a:xfrm>
        </p:grpSpPr>
        <p:sp>
          <p:nvSpPr>
            <p:cNvPr id="6" name="矩形 5"/>
            <p:cNvSpPr/>
            <p:nvPr/>
          </p:nvSpPr>
          <p:spPr>
            <a:xfrm>
              <a:off x="1303758" y="3495592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33543" y="3577001"/>
              <a:ext cx="17226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Goodness of function f</a:t>
              </a:r>
              <a:endParaRPr lang="en-US" sz="2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838200" y="1817001"/>
            <a:ext cx="10515600" cy="436552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7503979" y="1817001"/>
            <a:ext cx="5899" cy="4351338"/>
          </a:xfrm>
          <a:prstGeom prst="lin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矩形 13"/>
          <p:cNvSpPr/>
          <p:nvPr/>
        </p:nvSpPr>
        <p:spPr>
          <a:xfrm>
            <a:off x="5571615" y="1773794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1734" y="1773622"/>
            <a:ext cx="202085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Testing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144415" y="3113497"/>
            <a:ext cx="5554244" cy="1758637"/>
            <a:chOff x="2144415" y="3113497"/>
            <a:chExt cx="5554244" cy="1758637"/>
          </a:xfrm>
        </p:grpSpPr>
        <p:sp>
          <p:nvSpPr>
            <p:cNvPr id="22" name="下箭头 21"/>
            <p:cNvSpPr/>
            <p:nvPr/>
          </p:nvSpPr>
          <p:spPr>
            <a:xfrm>
              <a:off x="2147365" y="3113497"/>
              <a:ext cx="76692" cy="35986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上箭头 22"/>
            <p:cNvSpPr/>
            <p:nvPr/>
          </p:nvSpPr>
          <p:spPr>
            <a:xfrm>
              <a:off x="2144415" y="451101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右箭头 23"/>
            <p:cNvSpPr/>
            <p:nvPr/>
          </p:nvSpPr>
          <p:spPr>
            <a:xfrm>
              <a:off x="3344936" y="3898110"/>
              <a:ext cx="4353723" cy="9438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altLang="zh-CN" sz="2400" dirty="0" smtClean="0"/>
                    <a:t>ick the “Best” Function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249" y="3414755"/>
                  <a:ext cx="360794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53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8374461" y="3517195"/>
            <a:ext cx="2117867" cy="993817"/>
            <a:chOff x="8374461" y="3517195"/>
            <a:chExt cx="2117867" cy="993817"/>
          </a:xfrm>
        </p:grpSpPr>
        <p:sp>
          <p:nvSpPr>
            <p:cNvPr id="28" name="矩形 27"/>
            <p:cNvSpPr/>
            <p:nvPr/>
          </p:nvSpPr>
          <p:spPr>
            <a:xfrm>
              <a:off x="8374461" y="3517195"/>
              <a:ext cx="1982184" cy="9938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Using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717" y="3714471"/>
                  <a:ext cx="172261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67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1303758" y="1999881"/>
            <a:ext cx="6010456" cy="3985239"/>
            <a:chOff x="1303758" y="1999881"/>
            <a:chExt cx="6010456" cy="3985239"/>
          </a:xfrm>
        </p:grpSpPr>
        <p:grpSp>
          <p:nvGrpSpPr>
            <p:cNvPr id="33" name="组合 32"/>
            <p:cNvGrpSpPr/>
            <p:nvPr/>
          </p:nvGrpSpPr>
          <p:grpSpPr>
            <a:xfrm>
              <a:off x="1303758" y="1999881"/>
              <a:ext cx="5919482" cy="3985239"/>
              <a:chOff x="1303758" y="1999881"/>
              <a:chExt cx="5919482" cy="398523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303758" y="1999881"/>
                <a:ext cx="3185650" cy="3985239"/>
                <a:chOff x="1303758" y="1999881"/>
                <a:chExt cx="3185650" cy="3985239"/>
              </a:xfrm>
            </p:grpSpPr>
            <p:sp>
              <p:nvSpPr>
                <p:cNvPr id="7" name="流程图: 磁盘 6"/>
                <p:cNvSpPr/>
                <p:nvPr/>
              </p:nvSpPr>
              <p:spPr>
                <a:xfrm>
                  <a:off x="1303758" y="4893738"/>
                  <a:ext cx="1982184" cy="1091382"/>
                </a:xfrm>
                <a:prstGeom prst="flowChartMagneticDisk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33137" y="5154123"/>
                  <a:ext cx="14630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Training Data</a:t>
                  </a:r>
                  <a:endParaRPr lang="en-US" sz="2400" dirty="0"/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1303758" y="1999881"/>
                  <a:ext cx="3185650" cy="1091382"/>
                  <a:chOff x="1303758" y="1999881"/>
                  <a:chExt cx="3185650" cy="1091382"/>
                </a:xfrm>
              </p:grpSpPr>
              <p:sp>
                <p:nvSpPr>
                  <p:cNvPr id="4" name="流程图: 磁盘 3"/>
                  <p:cNvSpPr/>
                  <p:nvPr/>
                </p:nvSpPr>
                <p:spPr>
                  <a:xfrm>
                    <a:off x="1303758" y="1999881"/>
                    <a:ext cx="1982184" cy="1091382"/>
                  </a:xfrm>
                  <a:prstGeom prst="flowChartMagneticDisk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1693114" y="2260266"/>
                    <a:ext cx="146304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/>
                      <a:t>A set of function</a:t>
                    </a:r>
                    <a:endParaRPr lang="en-US" sz="2400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481276" y="2021342"/>
                    <a:ext cx="1008132" cy="47784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Model</a:t>
                    </a:r>
                  </a:p>
                </p:txBody>
              </p:sp>
            </p:grpSp>
          </p:grpSp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82"/>
              <a:stretch/>
            </p:blipFill>
            <p:spPr>
              <a:xfrm>
                <a:off x="3711510" y="4219574"/>
                <a:ext cx="3511730" cy="1168017"/>
              </a:xfrm>
              <a:prstGeom prst="rect">
                <a:avLst/>
              </a:prstGeom>
            </p:spPr>
          </p:pic>
        </p:grpSp>
        <p:sp>
          <p:nvSpPr>
            <p:cNvPr id="34" name="文本框 33"/>
            <p:cNvSpPr txBox="1"/>
            <p:nvPr/>
          </p:nvSpPr>
          <p:spPr>
            <a:xfrm>
              <a:off x="3566681" y="5523455"/>
              <a:ext cx="3747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“monkey”     “cat”       “dog”</a:t>
              </a:r>
              <a:endParaRPr 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13643" y="4553883"/>
            <a:ext cx="1263715" cy="1260691"/>
            <a:chOff x="8713643" y="4553883"/>
            <a:chExt cx="1263715" cy="126069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3643" y="4855675"/>
              <a:ext cx="1263715" cy="958899"/>
            </a:xfrm>
            <a:prstGeom prst="rect">
              <a:avLst/>
            </a:prstGeom>
          </p:spPr>
        </p:pic>
        <p:sp>
          <p:nvSpPr>
            <p:cNvPr id="38" name="上箭头 37"/>
            <p:cNvSpPr/>
            <p:nvPr/>
          </p:nvSpPr>
          <p:spPr>
            <a:xfrm>
              <a:off x="9307154" y="4553883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962147" y="2675764"/>
            <a:ext cx="880882" cy="811140"/>
            <a:chOff x="8962147" y="2675764"/>
            <a:chExt cx="880882" cy="811140"/>
          </a:xfrm>
        </p:grpSpPr>
        <p:sp>
          <p:nvSpPr>
            <p:cNvPr id="37" name="矩形 36"/>
            <p:cNvSpPr/>
            <p:nvPr/>
          </p:nvSpPr>
          <p:spPr>
            <a:xfrm>
              <a:off x="8962147" y="2675764"/>
              <a:ext cx="880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“cat” </a:t>
              </a:r>
            </a:p>
          </p:txBody>
        </p:sp>
        <p:sp>
          <p:nvSpPr>
            <p:cNvPr id="39" name="上箭头 38"/>
            <p:cNvSpPr/>
            <p:nvPr/>
          </p:nvSpPr>
          <p:spPr>
            <a:xfrm>
              <a:off x="9307154" y="3125782"/>
              <a:ext cx="76692" cy="361122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4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301" y="1825625"/>
            <a:ext cx="10515600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is very simple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066043"/>
              </p:ext>
            </p:extLst>
          </p:nvPr>
        </p:nvGraphicFramePr>
        <p:xfrm>
          <a:off x="1333254" y="1825625"/>
          <a:ext cx="9533358" cy="416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15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0BF06D-35AB-4024-966C-558468907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40BF06D-35AB-4024-966C-558468907B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DAA30A-0A22-4B53-A9CA-C64094CE0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8DAA30A-0A22-4B53-A9CA-C64094CE0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9A4AAA-58FC-46F2-A556-862CE184B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D9A4AAA-58FC-46F2-A556-862CE184B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F898AB-88F9-4DB3-9945-7A3B22833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57F898AB-88F9-4DB3-9945-7A3B22833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053261-1961-40B0-8300-1EEFB39A5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44053261-1961-40B0-8300-1EEFB39A5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10515600" cy="1325563"/>
          </a:xfrm>
        </p:spPr>
        <p:txBody>
          <a:bodyPr/>
          <a:lstStyle/>
          <a:p>
            <a:r>
              <a:rPr lang="en-US" dirty="0" smtClean="0"/>
              <a:t>Learning Map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25" y="1276350"/>
            <a:ext cx="10064750" cy="54274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2"/>
          <a:stretch/>
        </p:blipFill>
        <p:spPr>
          <a:xfrm>
            <a:off x="4301774" y="450800"/>
            <a:ext cx="6826601" cy="8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3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egression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87972057"/>
              </p:ext>
            </p:extLst>
          </p:nvPr>
        </p:nvGraphicFramePr>
        <p:xfrm>
          <a:off x="933651" y="1690688"/>
          <a:ext cx="10420149" cy="465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49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Step 1: Model</a:t>
                </a:r>
              </a:p>
              <a:p>
                <a:pPr lvl="1"/>
                <a:r>
                  <a:rPr lang="en-US" dirty="0" smtClean="0"/>
                  <a:t>Linear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weights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bias</a:t>
                </a:r>
              </a:p>
              <a:p>
                <a:r>
                  <a:rPr lang="en-US" dirty="0" smtClean="0"/>
                  <a:t>Step 2: Goodness of Function</a:t>
                </a:r>
              </a:p>
              <a:p>
                <a:pPr lvl="1"/>
                <a:r>
                  <a:rPr lang="en-US" dirty="0" smtClean="0"/>
                  <a:t>L</a:t>
                </a:r>
                <a:r>
                  <a:rPr lang="en-US" altLang="zh-CN" dirty="0" smtClean="0"/>
                  <a:t>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Input: a function, output: how bad it is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: ground truth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Step3: Best Function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流程图: 磁盘 3"/>
          <p:cNvSpPr/>
          <p:nvPr/>
        </p:nvSpPr>
        <p:spPr>
          <a:xfrm>
            <a:off x="3382815" y="1540319"/>
            <a:ext cx="1982184" cy="10913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743295" y="1806651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set of function</a:t>
            </a:r>
            <a:endParaRPr lang="en-US" sz="2400" dirty="0"/>
          </a:p>
        </p:txBody>
      </p:sp>
      <p:sp>
        <p:nvSpPr>
          <p:cNvPr id="6" name="流程图: 磁盘 5"/>
          <p:cNvSpPr/>
          <p:nvPr/>
        </p:nvSpPr>
        <p:spPr>
          <a:xfrm>
            <a:off x="7983690" y="4118699"/>
            <a:ext cx="1982184" cy="10913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8332320" y="4355226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522392" y="3127288"/>
            <a:ext cx="2122835" cy="99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652178" y="3208697"/>
                <a:ext cx="18871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:Goodness of function f</a:t>
                </a:r>
                <a:endParaRPr 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78" y="3208697"/>
                <a:ext cx="1887172" cy="830997"/>
              </a:xfrm>
              <a:prstGeom prst="rect">
                <a:avLst/>
              </a:prstGeom>
              <a:blipFill>
                <a:blip r:embed="rId4"/>
                <a:stretch>
                  <a:fillRect l="-483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6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Step 1: Model</a:t>
                </a:r>
              </a:p>
              <a:p>
                <a:pPr lvl="1"/>
                <a:r>
                  <a:rPr lang="en-US" dirty="0" smtClean="0"/>
                  <a:t>Linear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weights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 bias</a:t>
                </a:r>
              </a:p>
              <a:p>
                <a:r>
                  <a:rPr lang="en-US" dirty="0" smtClean="0"/>
                  <a:t>Step 2: Goodness of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Step3: Best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+∑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573028" y="4177364"/>
            <a:ext cx="1771048" cy="1046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Gradient Descent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248</Words>
  <Application>Microsoft Office PowerPoint</Application>
  <PresentationFormat>宽屏</PresentationFormat>
  <Paragraphs>67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Introduction to Machine Learning and the Applications in Motion Planning</vt:lpstr>
      <vt:lpstr>Machine Learning ≈ Looking for a Function</vt:lpstr>
      <vt:lpstr>Framework of Machine Learning</vt:lpstr>
      <vt:lpstr>Machine Learning is very simple</vt:lpstr>
      <vt:lpstr>Learning Map</vt:lpstr>
      <vt:lpstr>Regression Problem</vt:lpstr>
      <vt:lpstr>Linear Regression</vt:lpstr>
      <vt:lpstr>Linear Regression</vt:lpstr>
    </vt:vector>
  </TitlesOfParts>
  <Company>Momenta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席 晨阳</dc:creator>
  <cp:lastModifiedBy>席 晨阳</cp:lastModifiedBy>
  <cp:revision>15</cp:revision>
  <dcterms:created xsi:type="dcterms:W3CDTF">2019-11-19T10:51:47Z</dcterms:created>
  <dcterms:modified xsi:type="dcterms:W3CDTF">2019-11-19T13:14:17Z</dcterms:modified>
</cp:coreProperties>
</file>