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7" r:id="rId3"/>
    <p:sldId id="260" r:id="rId4"/>
    <p:sldId id="259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7" r:id="rId13"/>
    <p:sldId id="272" r:id="rId14"/>
    <p:sldId id="266" r:id="rId15"/>
    <p:sldId id="268" r:id="rId16"/>
    <p:sldId id="276" r:id="rId17"/>
    <p:sldId id="270" r:id="rId18"/>
    <p:sldId id="273" r:id="rId19"/>
    <p:sldId id="271" r:id="rId20"/>
    <p:sldId id="274" r:id="rId21"/>
    <p:sldId id="275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68" autoAdjust="0"/>
  </p:normalViewPr>
  <p:slideViewPr>
    <p:cSldViewPr snapToGrid="0" showGuides="1">
      <p:cViewPr>
        <p:scale>
          <a:sx n="100" d="100"/>
          <a:sy n="100" d="100"/>
        </p:scale>
        <p:origin x="404" y="-1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BC483-6CCB-4131-92CE-B155DC1161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250DC92-06FF-4C1D-A1F3-12B11E123C10}">
      <dgm:prSet phldrT="[文本]"/>
      <dgm:spPr/>
      <dgm:t>
        <a:bodyPr/>
        <a:lstStyle/>
        <a:p>
          <a:r>
            <a:rPr lang="en-US" altLang="zh-CN" dirty="0" smtClean="0"/>
            <a:t>Step 1: define a set of function</a:t>
          </a:r>
          <a:endParaRPr lang="zh-CN" altLang="en-US" dirty="0"/>
        </a:p>
      </dgm:t>
    </dgm:pt>
    <dgm:pt modelId="{012F8A69-1E9E-4675-8503-F3D64C5644EC}" type="parTrans" cxnId="{59AB095C-84AA-479E-9CA5-7B45340FC75B}">
      <dgm:prSet/>
      <dgm:spPr/>
      <dgm:t>
        <a:bodyPr/>
        <a:lstStyle/>
        <a:p>
          <a:endParaRPr lang="zh-CN" altLang="en-US"/>
        </a:p>
      </dgm:t>
    </dgm:pt>
    <dgm:pt modelId="{46A075D9-F59C-481A-B6FF-7F0B70D7B561}" type="sibTrans" cxnId="{59AB095C-84AA-479E-9CA5-7B45340FC75B}">
      <dgm:prSet/>
      <dgm:spPr/>
      <dgm:t>
        <a:bodyPr/>
        <a:lstStyle/>
        <a:p>
          <a:endParaRPr lang="zh-CN" altLang="en-US"/>
        </a:p>
      </dgm:t>
    </dgm:pt>
    <dgm:pt modelId="{03FFD055-0DFA-40BB-B0A9-D1153FEDBA48}">
      <dgm:prSet phldrT="[文本]"/>
      <dgm:spPr/>
      <dgm:t>
        <a:bodyPr/>
        <a:lstStyle/>
        <a:p>
          <a:r>
            <a:rPr lang="en-US" altLang="zh-CN" dirty="0" smtClean="0"/>
            <a:t>Step2: goodness of function</a:t>
          </a:r>
          <a:endParaRPr lang="zh-CN" altLang="en-US" dirty="0"/>
        </a:p>
      </dgm:t>
    </dgm:pt>
    <dgm:pt modelId="{D968E79E-90FD-4692-9A14-E61BC076D6A8}" type="parTrans" cxnId="{E7ABF9D9-8631-4BA2-9684-2373559B5189}">
      <dgm:prSet/>
      <dgm:spPr/>
      <dgm:t>
        <a:bodyPr/>
        <a:lstStyle/>
        <a:p>
          <a:endParaRPr lang="zh-CN" altLang="en-US"/>
        </a:p>
      </dgm:t>
    </dgm:pt>
    <dgm:pt modelId="{15CAC7C6-238D-41F9-9B8A-A50A9D6E3201}" type="sibTrans" cxnId="{E7ABF9D9-8631-4BA2-9684-2373559B5189}">
      <dgm:prSet/>
      <dgm:spPr/>
      <dgm:t>
        <a:bodyPr/>
        <a:lstStyle/>
        <a:p>
          <a:endParaRPr lang="zh-CN" altLang="en-US"/>
        </a:p>
      </dgm:t>
    </dgm:pt>
    <dgm:pt modelId="{77C6FF6F-4451-455B-B56D-5C4CDE0B43C0}">
      <dgm:prSet phldrT="[文本]"/>
      <dgm:spPr/>
      <dgm:t>
        <a:bodyPr/>
        <a:lstStyle/>
        <a:p>
          <a:r>
            <a:rPr lang="en-US" altLang="zh-CN" dirty="0" smtClean="0"/>
            <a:t>Step3: pick the best function</a:t>
          </a:r>
          <a:endParaRPr lang="zh-CN" altLang="en-US" dirty="0"/>
        </a:p>
      </dgm:t>
    </dgm:pt>
    <dgm:pt modelId="{63773227-9689-460D-B645-D25975C9B48D}" type="parTrans" cxnId="{EE031AEB-7D4A-45C1-9748-E09945D21A93}">
      <dgm:prSet/>
      <dgm:spPr/>
      <dgm:t>
        <a:bodyPr/>
        <a:lstStyle/>
        <a:p>
          <a:endParaRPr lang="zh-CN" altLang="en-US"/>
        </a:p>
      </dgm:t>
    </dgm:pt>
    <dgm:pt modelId="{C23B7E8F-E915-4052-9D4B-2C3980179F9C}" type="sibTrans" cxnId="{EE031AEB-7D4A-45C1-9748-E09945D21A93}">
      <dgm:prSet/>
      <dgm:spPr/>
      <dgm:t>
        <a:bodyPr/>
        <a:lstStyle/>
        <a:p>
          <a:endParaRPr lang="zh-CN" altLang="en-US"/>
        </a:p>
      </dgm:t>
    </dgm:pt>
    <dgm:pt modelId="{CB685F99-069B-41D6-85D6-03ABD9247508}" type="pres">
      <dgm:prSet presAssocID="{0DABC483-6CCB-4131-92CE-B155DC1161BD}" presName="Name0" presStyleCnt="0">
        <dgm:presLayoutVars>
          <dgm:dir/>
          <dgm:resizeHandles val="exact"/>
        </dgm:presLayoutVars>
      </dgm:prSet>
      <dgm:spPr/>
    </dgm:pt>
    <dgm:pt modelId="{640BF06D-35AB-4024-966C-558468907B00}" type="pres">
      <dgm:prSet presAssocID="{6250DC92-06FF-4C1D-A1F3-12B11E123C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DAA30A-0A22-4B53-A9CA-C64094CE0A6E}" type="pres">
      <dgm:prSet presAssocID="{46A075D9-F59C-481A-B6FF-7F0B70D7B561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174E3C4-21A2-4DB9-8F33-0D93471859FD}" type="pres">
      <dgm:prSet presAssocID="{46A075D9-F59C-481A-B6FF-7F0B70D7B561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DD9A4AAA-58FC-46F2-A556-862CE184BE9B}" type="pres">
      <dgm:prSet presAssocID="{03FFD055-0DFA-40BB-B0A9-D1153FEDBA4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F898AB-88F9-4DB3-9945-7A3B22833704}" type="pres">
      <dgm:prSet presAssocID="{15CAC7C6-238D-41F9-9B8A-A50A9D6E320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5336D87-A8D8-4C6C-B7CE-A8829A6FD828}" type="pres">
      <dgm:prSet presAssocID="{15CAC7C6-238D-41F9-9B8A-A50A9D6E320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4053261-1961-40B0-8300-1EEFB39A542D}" type="pres">
      <dgm:prSet presAssocID="{77C6FF6F-4451-455B-B56D-5C4CDE0B43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AB095C-84AA-479E-9CA5-7B45340FC75B}" srcId="{0DABC483-6CCB-4131-92CE-B155DC1161BD}" destId="{6250DC92-06FF-4C1D-A1F3-12B11E123C10}" srcOrd="0" destOrd="0" parTransId="{012F8A69-1E9E-4675-8503-F3D64C5644EC}" sibTransId="{46A075D9-F59C-481A-B6FF-7F0B70D7B561}"/>
    <dgm:cxn modelId="{7A72476B-1CB0-4C36-9A4F-78DC1180E916}" type="presOf" srcId="{03FFD055-0DFA-40BB-B0A9-D1153FEDBA48}" destId="{DD9A4AAA-58FC-46F2-A556-862CE184BE9B}" srcOrd="0" destOrd="0" presId="urn:microsoft.com/office/officeart/2005/8/layout/process1"/>
    <dgm:cxn modelId="{926745D6-F364-4B67-8C24-BD6C9CC8C7D5}" type="presOf" srcId="{46A075D9-F59C-481A-B6FF-7F0B70D7B561}" destId="{88DAA30A-0A22-4B53-A9CA-C64094CE0A6E}" srcOrd="0" destOrd="0" presId="urn:microsoft.com/office/officeart/2005/8/layout/process1"/>
    <dgm:cxn modelId="{EE031AEB-7D4A-45C1-9748-E09945D21A93}" srcId="{0DABC483-6CCB-4131-92CE-B155DC1161BD}" destId="{77C6FF6F-4451-455B-B56D-5C4CDE0B43C0}" srcOrd="2" destOrd="0" parTransId="{63773227-9689-460D-B645-D25975C9B48D}" sibTransId="{C23B7E8F-E915-4052-9D4B-2C3980179F9C}"/>
    <dgm:cxn modelId="{E7ABF9D9-8631-4BA2-9684-2373559B5189}" srcId="{0DABC483-6CCB-4131-92CE-B155DC1161BD}" destId="{03FFD055-0DFA-40BB-B0A9-D1153FEDBA48}" srcOrd="1" destOrd="0" parTransId="{D968E79E-90FD-4692-9A14-E61BC076D6A8}" sibTransId="{15CAC7C6-238D-41F9-9B8A-A50A9D6E3201}"/>
    <dgm:cxn modelId="{E56A5FC6-8A66-4C9C-B255-1FCC322257F4}" type="presOf" srcId="{6250DC92-06FF-4C1D-A1F3-12B11E123C10}" destId="{640BF06D-35AB-4024-966C-558468907B00}" srcOrd="0" destOrd="0" presId="urn:microsoft.com/office/officeart/2005/8/layout/process1"/>
    <dgm:cxn modelId="{92565F03-8F1E-4179-BE6E-4C8753965DBF}" type="presOf" srcId="{77C6FF6F-4451-455B-B56D-5C4CDE0B43C0}" destId="{44053261-1961-40B0-8300-1EEFB39A542D}" srcOrd="0" destOrd="0" presId="urn:microsoft.com/office/officeart/2005/8/layout/process1"/>
    <dgm:cxn modelId="{508ACAD9-ECF8-4D66-8540-22C81B712424}" type="presOf" srcId="{15CAC7C6-238D-41F9-9B8A-A50A9D6E3201}" destId="{57F898AB-88F9-4DB3-9945-7A3B22833704}" srcOrd="0" destOrd="0" presId="urn:microsoft.com/office/officeart/2005/8/layout/process1"/>
    <dgm:cxn modelId="{E3B982CB-FAF0-4F14-AAB9-8BBBB886C177}" type="presOf" srcId="{0DABC483-6CCB-4131-92CE-B155DC1161BD}" destId="{CB685F99-069B-41D6-85D6-03ABD9247508}" srcOrd="0" destOrd="0" presId="urn:microsoft.com/office/officeart/2005/8/layout/process1"/>
    <dgm:cxn modelId="{24A1E75D-0DE9-4E7D-863C-B66949DCD717}" type="presOf" srcId="{15CAC7C6-238D-41F9-9B8A-A50A9D6E3201}" destId="{B5336D87-A8D8-4C6C-B7CE-A8829A6FD828}" srcOrd="1" destOrd="0" presId="urn:microsoft.com/office/officeart/2005/8/layout/process1"/>
    <dgm:cxn modelId="{10C2D16A-4348-42A9-A30D-F85CDFEC0FDB}" type="presOf" srcId="{46A075D9-F59C-481A-B6FF-7F0B70D7B561}" destId="{D174E3C4-21A2-4DB9-8F33-0D93471859FD}" srcOrd="1" destOrd="0" presId="urn:microsoft.com/office/officeart/2005/8/layout/process1"/>
    <dgm:cxn modelId="{C6FCD3EE-87BC-423C-9CE5-BCE82954FB7D}" type="presParOf" srcId="{CB685F99-069B-41D6-85D6-03ABD9247508}" destId="{640BF06D-35AB-4024-966C-558468907B00}" srcOrd="0" destOrd="0" presId="urn:microsoft.com/office/officeart/2005/8/layout/process1"/>
    <dgm:cxn modelId="{7F8A8AAC-DC0E-4CA6-94A8-0D420B8AE43B}" type="presParOf" srcId="{CB685F99-069B-41D6-85D6-03ABD9247508}" destId="{88DAA30A-0A22-4B53-A9CA-C64094CE0A6E}" srcOrd="1" destOrd="0" presId="urn:microsoft.com/office/officeart/2005/8/layout/process1"/>
    <dgm:cxn modelId="{A19A0024-EDA2-4E96-ACDD-7FA05404C526}" type="presParOf" srcId="{88DAA30A-0A22-4B53-A9CA-C64094CE0A6E}" destId="{D174E3C4-21A2-4DB9-8F33-0D93471859FD}" srcOrd="0" destOrd="0" presId="urn:microsoft.com/office/officeart/2005/8/layout/process1"/>
    <dgm:cxn modelId="{45E4ED3E-41AA-45B2-97AF-F3F4C1E18E87}" type="presParOf" srcId="{CB685F99-069B-41D6-85D6-03ABD9247508}" destId="{DD9A4AAA-58FC-46F2-A556-862CE184BE9B}" srcOrd="2" destOrd="0" presId="urn:microsoft.com/office/officeart/2005/8/layout/process1"/>
    <dgm:cxn modelId="{D1E942D5-10A9-4A26-B78E-D88152260755}" type="presParOf" srcId="{CB685F99-069B-41D6-85D6-03ABD9247508}" destId="{57F898AB-88F9-4DB3-9945-7A3B22833704}" srcOrd="3" destOrd="0" presId="urn:microsoft.com/office/officeart/2005/8/layout/process1"/>
    <dgm:cxn modelId="{8BDB7B10-AE03-4E66-8D0B-64F1235618D1}" type="presParOf" srcId="{57F898AB-88F9-4DB3-9945-7A3B22833704}" destId="{B5336D87-A8D8-4C6C-B7CE-A8829A6FD828}" srcOrd="0" destOrd="0" presId="urn:microsoft.com/office/officeart/2005/8/layout/process1"/>
    <dgm:cxn modelId="{12A21E99-5447-4F81-BF29-2FAD221685FB}" type="presParOf" srcId="{CB685F99-069B-41D6-85D6-03ABD9247508}" destId="{44053261-1961-40B0-8300-1EEFB39A542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065DE6-01D9-4222-9AA5-EDFC6EB449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021DF54-6C2A-4E96-8073-01E3F03A5B9A}">
      <dgm:prSet phldrT="[文本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Linear</a:t>
          </a:r>
          <a:r>
            <a:rPr lang="en-US" dirty="0" smtClean="0"/>
            <a:t> regression</a:t>
          </a:r>
          <a:endParaRPr lang="zh-CN" altLang="en-US" dirty="0"/>
        </a:p>
      </dgm:t>
    </dgm:pt>
    <dgm:pt modelId="{23313883-BC37-4996-8494-44EFF9741363}" type="parTrans" cxnId="{3E994971-517A-4755-81BF-D26ED4E330EF}">
      <dgm:prSet/>
      <dgm:spPr/>
      <dgm:t>
        <a:bodyPr/>
        <a:lstStyle/>
        <a:p>
          <a:endParaRPr lang="zh-CN" altLang="en-US"/>
        </a:p>
      </dgm:t>
    </dgm:pt>
    <dgm:pt modelId="{9DE470C1-A742-4FFF-85A5-78E56D400066}" type="sibTrans" cxnId="{3E994971-517A-4755-81BF-D26ED4E330EF}">
      <dgm:prSet/>
      <dgm:spPr/>
      <dgm:t>
        <a:bodyPr/>
        <a:lstStyle/>
        <a:p>
          <a:endParaRPr lang="zh-CN" altLang="en-US"/>
        </a:p>
      </dgm:t>
    </dgm:pt>
    <dgm:pt modelId="{96C9FF05-2311-44F0-AFE8-18C74485589A}">
      <dgm:prSet phldrT="[文本]"/>
      <dgm:spPr/>
      <dgm:t>
        <a:bodyPr/>
        <a:lstStyle/>
        <a:p>
          <a:r>
            <a:rPr lang="en-US" altLang="zh-CN" dirty="0" smtClean="0"/>
            <a:t>Trivial</a:t>
          </a:r>
          <a:endParaRPr lang="zh-CN" altLang="en-US" dirty="0"/>
        </a:p>
      </dgm:t>
    </dgm:pt>
    <dgm:pt modelId="{53576779-850F-4B3F-BC00-2A463C416D8B}" type="parTrans" cxnId="{33A7974D-FC77-4CEF-8F29-A5BE97D39CDE}">
      <dgm:prSet/>
      <dgm:spPr/>
      <dgm:t>
        <a:bodyPr/>
        <a:lstStyle/>
        <a:p>
          <a:endParaRPr lang="zh-CN" altLang="en-US"/>
        </a:p>
      </dgm:t>
    </dgm:pt>
    <dgm:pt modelId="{669CC3C4-FE44-459D-8D1F-2599DA6D39F8}" type="sibTrans" cxnId="{33A7974D-FC77-4CEF-8F29-A5BE97D39CDE}">
      <dgm:prSet/>
      <dgm:spPr/>
      <dgm:t>
        <a:bodyPr/>
        <a:lstStyle/>
        <a:p>
          <a:endParaRPr lang="zh-CN" altLang="en-US"/>
        </a:p>
      </dgm:t>
    </dgm:pt>
    <dgm:pt modelId="{AD2DEF18-1A11-43CD-97D1-F614831A64F9}">
      <dgm:prSet phldrT="[文本]"/>
      <dgm:spPr/>
      <dgm:t>
        <a:bodyPr/>
        <a:lstStyle/>
        <a:p>
          <a:r>
            <a:rPr lang="en-US" dirty="0" smtClean="0"/>
            <a:t>Use </a:t>
          </a:r>
          <a:r>
            <a:rPr lang="en-US" b="1" dirty="0" smtClean="0">
              <a:solidFill>
                <a:srgbClr val="FF0000"/>
              </a:solidFill>
            </a:rPr>
            <a:t>Deep Learning</a:t>
          </a:r>
          <a:r>
            <a:rPr lang="en-US" b="1" dirty="0" smtClean="0"/>
            <a:t> </a:t>
          </a:r>
          <a:r>
            <a:rPr lang="en-US" dirty="0" smtClean="0"/>
            <a:t>to solve </a:t>
          </a:r>
          <a:r>
            <a:rPr lang="en-US" b="1" dirty="0" smtClean="0">
              <a:solidFill>
                <a:srgbClr val="FF0000"/>
              </a:solidFill>
            </a:rPr>
            <a:t>nonlinear</a:t>
          </a:r>
          <a:r>
            <a:rPr lang="en-US" dirty="0" smtClean="0"/>
            <a:t> regression</a:t>
          </a:r>
        </a:p>
      </dgm:t>
    </dgm:pt>
    <dgm:pt modelId="{3C224A41-AE2D-45DC-9A4E-554998B43966}" type="parTrans" cxnId="{4096BC37-7AA1-49B3-ACE8-755733629242}">
      <dgm:prSet/>
      <dgm:spPr/>
      <dgm:t>
        <a:bodyPr/>
        <a:lstStyle/>
        <a:p>
          <a:endParaRPr lang="zh-CN" altLang="en-US"/>
        </a:p>
      </dgm:t>
    </dgm:pt>
    <dgm:pt modelId="{D8AE89E7-8DA1-4DC2-A54A-251CC7DB13ED}" type="sibTrans" cxnId="{4096BC37-7AA1-49B3-ACE8-755733629242}">
      <dgm:prSet/>
      <dgm:spPr/>
      <dgm:t>
        <a:bodyPr/>
        <a:lstStyle/>
        <a:p>
          <a:endParaRPr lang="zh-CN" altLang="en-US"/>
        </a:p>
      </dgm:t>
    </dgm:pt>
    <dgm:pt modelId="{237C3899-CA7F-40D1-9EC2-FCE96C5CFF00}">
      <dgm:prSet phldrT="[文本]"/>
      <dgm:spPr/>
      <dgm:t>
        <a:bodyPr/>
        <a:lstStyle/>
        <a:p>
          <a:r>
            <a:rPr lang="en-US" altLang="zh-CN" dirty="0" smtClean="0"/>
            <a:t>Powerful Tool</a:t>
          </a:r>
          <a:endParaRPr lang="zh-CN" altLang="en-US" dirty="0"/>
        </a:p>
      </dgm:t>
    </dgm:pt>
    <dgm:pt modelId="{E7D924D9-DD76-4B42-B55B-57B6F72BF87A}" type="parTrans" cxnId="{67D57ACF-80C0-4838-8919-CA20194D3C0A}">
      <dgm:prSet/>
      <dgm:spPr/>
      <dgm:t>
        <a:bodyPr/>
        <a:lstStyle/>
        <a:p>
          <a:endParaRPr lang="zh-CN" altLang="en-US"/>
        </a:p>
      </dgm:t>
    </dgm:pt>
    <dgm:pt modelId="{39823230-6039-4231-85D7-AB5A67FAC80F}" type="sibTrans" cxnId="{67D57ACF-80C0-4838-8919-CA20194D3C0A}">
      <dgm:prSet/>
      <dgm:spPr/>
      <dgm:t>
        <a:bodyPr/>
        <a:lstStyle/>
        <a:p>
          <a:endParaRPr lang="zh-CN" altLang="en-US"/>
        </a:p>
      </dgm:t>
    </dgm:pt>
    <dgm:pt modelId="{08645EA8-D5B5-4729-A939-7DB1B158AE85}" type="pres">
      <dgm:prSet presAssocID="{64065DE6-01D9-4222-9AA5-EDFC6EB449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698442C-919F-49F2-A06C-E52DF248158D}" type="pres">
      <dgm:prSet presAssocID="{A021DF54-6C2A-4E96-8073-01E3F03A5B9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CD479E-4685-454A-BBC9-14997AFDDFB6}" type="pres">
      <dgm:prSet presAssocID="{A021DF54-6C2A-4E96-8073-01E3F03A5B9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538B95-116C-4D47-825C-9AD9C68FE5C7}" type="pres">
      <dgm:prSet presAssocID="{AD2DEF18-1A11-43CD-97D1-F614831A64F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B5AFD5-FFCC-42F7-8A23-BC9D25B66062}" type="pres">
      <dgm:prSet presAssocID="{AD2DEF18-1A11-43CD-97D1-F614831A64F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8280E2-2456-4BF3-A25E-24821B32185F}" type="presOf" srcId="{237C3899-CA7F-40D1-9EC2-FCE96C5CFF00}" destId="{E1B5AFD5-FFCC-42F7-8A23-BC9D25B66062}" srcOrd="0" destOrd="0" presId="urn:microsoft.com/office/officeart/2005/8/layout/vList2"/>
    <dgm:cxn modelId="{BCAF2EDD-6A80-49B6-83A8-DD615072C790}" type="presOf" srcId="{AD2DEF18-1A11-43CD-97D1-F614831A64F9}" destId="{AC538B95-116C-4D47-825C-9AD9C68FE5C7}" srcOrd="0" destOrd="0" presId="urn:microsoft.com/office/officeart/2005/8/layout/vList2"/>
    <dgm:cxn modelId="{86D3CFC5-8EB8-4C9D-8365-F6AB8742A19F}" type="presOf" srcId="{64065DE6-01D9-4222-9AA5-EDFC6EB44980}" destId="{08645EA8-D5B5-4729-A939-7DB1B158AE85}" srcOrd="0" destOrd="0" presId="urn:microsoft.com/office/officeart/2005/8/layout/vList2"/>
    <dgm:cxn modelId="{33A7974D-FC77-4CEF-8F29-A5BE97D39CDE}" srcId="{A021DF54-6C2A-4E96-8073-01E3F03A5B9A}" destId="{96C9FF05-2311-44F0-AFE8-18C74485589A}" srcOrd="0" destOrd="0" parTransId="{53576779-850F-4B3F-BC00-2A463C416D8B}" sibTransId="{669CC3C4-FE44-459D-8D1F-2599DA6D39F8}"/>
    <dgm:cxn modelId="{67D57ACF-80C0-4838-8919-CA20194D3C0A}" srcId="{AD2DEF18-1A11-43CD-97D1-F614831A64F9}" destId="{237C3899-CA7F-40D1-9EC2-FCE96C5CFF00}" srcOrd="0" destOrd="0" parTransId="{E7D924D9-DD76-4B42-B55B-57B6F72BF87A}" sibTransId="{39823230-6039-4231-85D7-AB5A67FAC80F}"/>
    <dgm:cxn modelId="{16397634-E7C5-4E92-A07B-83FD6994D625}" type="presOf" srcId="{A021DF54-6C2A-4E96-8073-01E3F03A5B9A}" destId="{E698442C-919F-49F2-A06C-E52DF248158D}" srcOrd="0" destOrd="0" presId="urn:microsoft.com/office/officeart/2005/8/layout/vList2"/>
    <dgm:cxn modelId="{F574EEE4-186D-42C2-9947-B7F95CBFE3AA}" type="presOf" srcId="{96C9FF05-2311-44F0-AFE8-18C74485589A}" destId="{1DCD479E-4685-454A-BBC9-14997AFDDFB6}" srcOrd="0" destOrd="0" presId="urn:microsoft.com/office/officeart/2005/8/layout/vList2"/>
    <dgm:cxn modelId="{4096BC37-7AA1-49B3-ACE8-755733629242}" srcId="{64065DE6-01D9-4222-9AA5-EDFC6EB44980}" destId="{AD2DEF18-1A11-43CD-97D1-F614831A64F9}" srcOrd="1" destOrd="0" parTransId="{3C224A41-AE2D-45DC-9A4E-554998B43966}" sibTransId="{D8AE89E7-8DA1-4DC2-A54A-251CC7DB13ED}"/>
    <dgm:cxn modelId="{3E994971-517A-4755-81BF-D26ED4E330EF}" srcId="{64065DE6-01D9-4222-9AA5-EDFC6EB44980}" destId="{A021DF54-6C2A-4E96-8073-01E3F03A5B9A}" srcOrd="0" destOrd="0" parTransId="{23313883-BC37-4996-8494-44EFF9741363}" sibTransId="{9DE470C1-A742-4FFF-85A5-78E56D400066}"/>
    <dgm:cxn modelId="{E1AA3BD7-9CF6-47A1-9B73-DC2F8BD93C44}" type="presParOf" srcId="{08645EA8-D5B5-4729-A939-7DB1B158AE85}" destId="{E698442C-919F-49F2-A06C-E52DF248158D}" srcOrd="0" destOrd="0" presId="urn:microsoft.com/office/officeart/2005/8/layout/vList2"/>
    <dgm:cxn modelId="{9E5A248D-10DD-477D-B60F-F5ECCB535153}" type="presParOf" srcId="{08645EA8-D5B5-4729-A939-7DB1B158AE85}" destId="{1DCD479E-4685-454A-BBC9-14997AFDDFB6}" srcOrd="1" destOrd="0" presId="urn:microsoft.com/office/officeart/2005/8/layout/vList2"/>
    <dgm:cxn modelId="{64F892E7-37C8-43C6-A84B-1E368E6BD38E}" type="presParOf" srcId="{08645EA8-D5B5-4729-A939-7DB1B158AE85}" destId="{AC538B95-116C-4D47-825C-9AD9C68FE5C7}" srcOrd="2" destOrd="0" presId="urn:microsoft.com/office/officeart/2005/8/layout/vList2"/>
    <dgm:cxn modelId="{C31531A6-D963-4C19-B504-F27A4F4B4993}" type="presParOf" srcId="{08645EA8-D5B5-4729-A939-7DB1B158AE85}" destId="{E1B5AFD5-FFCC-42F7-8A23-BC9D25B6606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ABC483-6CCB-4131-92CE-B155DC1161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250DC92-06FF-4C1D-A1F3-12B11E123C10}">
      <dgm:prSet phldrT="[文本]"/>
      <dgm:spPr/>
      <dgm:t>
        <a:bodyPr/>
        <a:lstStyle/>
        <a:p>
          <a:r>
            <a:rPr lang="en-US" altLang="zh-CN" dirty="0" smtClean="0"/>
            <a:t>Step 1: define a set of function</a:t>
          </a:r>
          <a:endParaRPr lang="zh-CN" altLang="en-US" dirty="0"/>
        </a:p>
      </dgm:t>
    </dgm:pt>
    <dgm:pt modelId="{012F8A69-1E9E-4675-8503-F3D64C5644EC}" type="parTrans" cxnId="{59AB095C-84AA-479E-9CA5-7B45340FC75B}">
      <dgm:prSet/>
      <dgm:spPr/>
      <dgm:t>
        <a:bodyPr/>
        <a:lstStyle/>
        <a:p>
          <a:endParaRPr lang="zh-CN" altLang="en-US"/>
        </a:p>
      </dgm:t>
    </dgm:pt>
    <dgm:pt modelId="{46A075D9-F59C-481A-B6FF-7F0B70D7B561}" type="sibTrans" cxnId="{59AB095C-84AA-479E-9CA5-7B45340FC75B}">
      <dgm:prSet/>
      <dgm:spPr/>
      <dgm:t>
        <a:bodyPr/>
        <a:lstStyle/>
        <a:p>
          <a:endParaRPr lang="zh-CN" altLang="en-US"/>
        </a:p>
      </dgm:t>
    </dgm:pt>
    <dgm:pt modelId="{03FFD055-0DFA-40BB-B0A9-D1153FEDBA48}">
      <dgm:prSet phldrT="[文本]"/>
      <dgm:spPr>
        <a:solidFill>
          <a:schemeClr val="accent1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Step2: goodness of function</a:t>
          </a:r>
          <a:endParaRPr lang="zh-CN" altLang="en-US" dirty="0">
            <a:solidFill>
              <a:schemeClr val="accent5">
                <a:lumMod val="40000"/>
                <a:lumOff val="60000"/>
              </a:schemeClr>
            </a:solidFill>
          </a:endParaRPr>
        </a:p>
      </dgm:t>
    </dgm:pt>
    <dgm:pt modelId="{D968E79E-90FD-4692-9A14-E61BC076D6A8}" type="parTrans" cxnId="{E7ABF9D9-8631-4BA2-9684-2373559B5189}">
      <dgm:prSet/>
      <dgm:spPr/>
      <dgm:t>
        <a:bodyPr/>
        <a:lstStyle/>
        <a:p>
          <a:endParaRPr lang="zh-CN" altLang="en-US"/>
        </a:p>
      </dgm:t>
    </dgm:pt>
    <dgm:pt modelId="{15CAC7C6-238D-41F9-9B8A-A50A9D6E3201}" type="sibTrans" cxnId="{E7ABF9D9-8631-4BA2-9684-2373559B5189}">
      <dgm:prSet/>
      <dgm:spPr/>
      <dgm:t>
        <a:bodyPr/>
        <a:lstStyle/>
        <a:p>
          <a:endParaRPr lang="zh-CN" altLang="en-US"/>
        </a:p>
      </dgm:t>
    </dgm:pt>
    <dgm:pt modelId="{77C6FF6F-4451-455B-B56D-5C4CDE0B43C0}">
      <dgm:prSet phldrT="[文本]"/>
      <dgm:spPr>
        <a:solidFill>
          <a:schemeClr val="accent1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Step3: pick the best function</a:t>
          </a:r>
          <a:endParaRPr lang="zh-CN" altLang="en-US" dirty="0">
            <a:solidFill>
              <a:schemeClr val="accent5">
                <a:lumMod val="40000"/>
                <a:lumOff val="60000"/>
              </a:schemeClr>
            </a:solidFill>
          </a:endParaRPr>
        </a:p>
      </dgm:t>
    </dgm:pt>
    <dgm:pt modelId="{63773227-9689-460D-B645-D25975C9B48D}" type="parTrans" cxnId="{EE031AEB-7D4A-45C1-9748-E09945D21A93}">
      <dgm:prSet/>
      <dgm:spPr/>
      <dgm:t>
        <a:bodyPr/>
        <a:lstStyle/>
        <a:p>
          <a:endParaRPr lang="zh-CN" altLang="en-US"/>
        </a:p>
      </dgm:t>
    </dgm:pt>
    <dgm:pt modelId="{C23B7E8F-E915-4052-9D4B-2C3980179F9C}" type="sibTrans" cxnId="{EE031AEB-7D4A-45C1-9748-E09945D21A93}">
      <dgm:prSet/>
      <dgm:spPr/>
      <dgm:t>
        <a:bodyPr/>
        <a:lstStyle/>
        <a:p>
          <a:endParaRPr lang="zh-CN" altLang="en-US"/>
        </a:p>
      </dgm:t>
    </dgm:pt>
    <dgm:pt modelId="{CB685F99-069B-41D6-85D6-03ABD9247508}" type="pres">
      <dgm:prSet presAssocID="{0DABC483-6CCB-4131-92CE-B155DC1161BD}" presName="Name0" presStyleCnt="0">
        <dgm:presLayoutVars>
          <dgm:dir/>
          <dgm:resizeHandles val="exact"/>
        </dgm:presLayoutVars>
      </dgm:prSet>
      <dgm:spPr/>
    </dgm:pt>
    <dgm:pt modelId="{640BF06D-35AB-4024-966C-558468907B00}" type="pres">
      <dgm:prSet presAssocID="{6250DC92-06FF-4C1D-A1F3-12B11E123C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DAA30A-0A22-4B53-A9CA-C64094CE0A6E}" type="pres">
      <dgm:prSet presAssocID="{46A075D9-F59C-481A-B6FF-7F0B70D7B561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174E3C4-21A2-4DB9-8F33-0D93471859FD}" type="pres">
      <dgm:prSet presAssocID="{46A075D9-F59C-481A-B6FF-7F0B70D7B561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DD9A4AAA-58FC-46F2-A556-862CE184BE9B}" type="pres">
      <dgm:prSet presAssocID="{03FFD055-0DFA-40BB-B0A9-D1153FEDBA4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F898AB-88F9-4DB3-9945-7A3B22833704}" type="pres">
      <dgm:prSet presAssocID="{15CAC7C6-238D-41F9-9B8A-A50A9D6E320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5336D87-A8D8-4C6C-B7CE-A8829A6FD828}" type="pres">
      <dgm:prSet presAssocID="{15CAC7C6-238D-41F9-9B8A-A50A9D6E320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4053261-1961-40B0-8300-1EEFB39A542D}" type="pres">
      <dgm:prSet presAssocID="{77C6FF6F-4451-455B-B56D-5C4CDE0B43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AB095C-84AA-479E-9CA5-7B45340FC75B}" srcId="{0DABC483-6CCB-4131-92CE-B155DC1161BD}" destId="{6250DC92-06FF-4C1D-A1F3-12B11E123C10}" srcOrd="0" destOrd="0" parTransId="{012F8A69-1E9E-4675-8503-F3D64C5644EC}" sibTransId="{46A075D9-F59C-481A-B6FF-7F0B70D7B561}"/>
    <dgm:cxn modelId="{7A72476B-1CB0-4C36-9A4F-78DC1180E916}" type="presOf" srcId="{03FFD055-0DFA-40BB-B0A9-D1153FEDBA48}" destId="{DD9A4AAA-58FC-46F2-A556-862CE184BE9B}" srcOrd="0" destOrd="0" presId="urn:microsoft.com/office/officeart/2005/8/layout/process1"/>
    <dgm:cxn modelId="{926745D6-F364-4B67-8C24-BD6C9CC8C7D5}" type="presOf" srcId="{46A075D9-F59C-481A-B6FF-7F0B70D7B561}" destId="{88DAA30A-0A22-4B53-A9CA-C64094CE0A6E}" srcOrd="0" destOrd="0" presId="urn:microsoft.com/office/officeart/2005/8/layout/process1"/>
    <dgm:cxn modelId="{EE031AEB-7D4A-45C1-9748-E09945D21A93}" srcId="{0DABC483-6CCB-4131-92CE-B155DC1161BD}" destId="{77C6FF6F-4451-455B-B56D-5C4CDE0B43C0}" srcOrd="2" destOrd="0" parTransId="{63773227-9689-460D-B645-D25975C9B48D}" sibTransId="{C23B7E8F-E915-4052-9D4B-2C3980179F9C}"/>
    <dgm:cxn modelId="{E7ABF9D9-8631-4BA2-9684-2373559B5189}" srcId="{0DABC483-6CCB-4131-92CE-B155DC1161BD}" destId="{03FFD055-0DFA-40BB-B0A9-D1153FEDBA48}" srcOrd="1" destOrd="0" parTransId="{D968E79E-90FD-4692-9A14-E61BC076D6A8}" sibTransId="{15CAC7C6-238D-41F9-9B8A-A50A9D6E3201}"/>
    <dgm:cxn modelId="{E56A5FC6-8A66-4C9C-B255-1FCC322257F4}" type="presOf" srcId="{6250DC92-06FF-4C1D-A1F3-12B11E123C10}" destId="{640BF06D-35AB-4024-966C-558468907B00}" srcOrd="0" destOrd="0" presId="urn:microsoft.com/office/officeart/2005/8/layout/process1"/>
    <dgm:cxn modelId="{92565F03-8F1E-4179-BE6E-4C8753965DBF}" type="presOf" srcId="{77C6FF6F-4451-455B-B56D-5C4CDE0B43C0}" destId="{44053261-1961-40B0-8300-1EEFB39A542D}" srcOrd="0" destOrd="0" presId="urn:microsoft.com/office/officeart/2005/8/layout/process1"/>
    <dgm:cxn modelId="{508ACAD9-ECF8-4D66-8540-22C81B712424}" type="presOf" srcId="{15CAC7C6-238D-41F9-9B8A-A50A9D6E3201}" destId="{57F898AB-88F9-4DB3-9945-7A3B22833704}" srcOrd="0" destOrd="0" presId="urn:microsoft.com/office/officeart/2005/8/layout/process1"/>
    <dgm:cxn modelId="{E3B982CB-FAF0-4F14-AAB9-8BBBB886C177}" type="presOf" srcId="{0DABC483-6CCB-4131-92CE-B155DC1161BD}" destId="{CB685F99-069B-41D6-85D6-03ABD9247508}" srcOrd="0" destOrd="0" presId="urn:microsoft.com/office/officeart/2005/8/layout/process1"/>
    <dgm:cxn modelId="{24A1E75D-0DE9-4E7D-863C-B66949DCD717}" type="presOf" srcId="{15CAC7C6-238D-41F9-9B8A-A50A9D6E3201}" destId="{B5336D87-A8D8-4C6C-B7CE-A8829A6FD828}" srcOrd="1" destOrd="0" presId="urn:microsoft.com/office/officeart/2005/8/layout/process1"/>
    <dgm:cxn modelId="{10C2D16A-4348-42A9-A30D-F85CDFEC0FDB}" type="presOf" srcId="{46A075D9-F59C-481A-B6FF-7F0B70D7B561}" destId="{D174E3C4-21A2-4DB9-8F33-0D93471859FD}" srcOrd="1" destOrd="0" presId="urn:microsoft.com/office/officeart/2005/8/layout/process1"/>
    <dgm:cxn modelId="{C6FCD3EE-87BC-423C-9CE5-BCE82954FB7D}" type="presParOf" srcId="{CB685F99-069B-41D6-85D6-03ABD9247508}" destId="{640BF06D-35AB-4024-966C-558468907B00}" srcOrd="0" destOrd="0" presId="urn:microsoft.com/office/officeart/2005/8/layout/process1"/>
    <dgm:cxn modelId="{7F8A8AAC-DC0E-4CA6-94A8-0D420B8AE43B}" type="presParOf" srcId="{CB685F99-069B-41D6-85D6-03ABD9247508}" destId="{88DAA30A-0A22-4B53-A9CA-C64094CE0A6E}" srcOrd="1" destOrd="0" presId="urn:microsoft.com/office/officeart/2005/8/layout/process1"/>
    <dgm:cxn modelId="{A19A0024-EDA2-4E96-ACDD-7FA05404C526}" type="presParOf" srcId="{88DAA30A-0A22-4B53-A9CA-C64094CE0A6E}" destId="{D174E3C4-21A2-4DB9-8F33-0D93471859FD}" srcOrd="0" destOrd="0" presId="urn:microsoft.com/office/officeart/2005/8/layout/process1"/>
    <dgm:cxn modelId="{45E4ED3E-41AA-45B2-97AF-F3F4C1E18E87}" type="presParOf" srcId="{CB685F99-069B-41D6-85D6-03ABD9247508}" destId="{DD9A4AAA-58FC-46F2-A556-862CE184BE9B}" srcOrd="2" destOrd="0" presId="urn:microsoft.com/office/officeart/2005/8/layout/process1"/>
    <dgm:cxn modelId="{D1E942D5-10A9-4A26-B78E-D88152260755}" type="presParOf" srcId="{CB685F99-069B-41D6-85D6-03ABD9247508}" destId="{57F898AB-88F9-4DB3-9945-7A3B22833704}" srcOrd="3" destOrd="0" presId="urn:microsoft.com/office/officeart/2005/8/layout/process1"/>
    <dgm:cxn modelId="{8BDB7B10-AE03-4E66-8D0B-64F1235618D1}" type="presParOf" srcId="{57F898AB-88F9-4DB3-9945-7A3B22833704}" destId="{B5336D87-A8D8-4C6C-B7CE-A8829A6FD828}" srcOrd="0" destOrd="0" presId="urn:microsoft.com/office/officeart/2005/8/layout/process1"/>
    <dgm:cxn modelId="{12A21E99-5447-4F81-BF29-2FAD221685FB}" type="presParOf" srcId="{CB685F99-069B-41D6-85D6-03ABD9247508}" destId="{44053261-1961-40B0-8300-1EEFB39A542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ABC483-6CCB-4131-92CE-B155DC1161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250DC92-06FF-4C1D-A1F3-12B11E123C10}">
      <dgm:prSet phldrT="[文本]"/>
      <dgm:spPr>
        <a:solidFill>
          <a:schemeClr val="accent1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 1: define a set of function</a:t>
          </a:r>
          <a:endParaRPr lang="zh-CN" altLang="en-US" dirty="0">
            <a:solidFill>
              <a:schemeClr val="accent5">
                <a:lumMod val="40000"/>
                <a:lumOff val="60000"/>
              </a:schemeClr>
            </a:solidFill>
          </a:endParaRPr>
        </a:p>
      </dgm:t>
    </dgm:pt>
    <dgm:pt modelId="{012F8A69-1E9E-4675-8503-F3D64C5644EC}" type="parTrans" cxnId="{59AB095C-84AA-479E-9CA5-7B45340FC75B}">
      <dgm:prSet/>
      <dgm:spPr/>
      <dgm:t>
        <a:bodyPr/>
        <a:lstStyle/>
        <a:p>
          <a:endParaRPr lang="zh-CN" altLang="en-US"/>
        </a:p>
      </dgm:t>
    </dgm:pt>
    <dgm:pt modelId="{46A075D9-F59C-481A-B6FF-7F0B70D7B561}" type="sibTrans" cxnId="{59AB095C-84AA-479E-9CA5-7B45340FC75B}">
      <dgm:prSet/>
      <dgm:spPr/>
      <dgm:t>
        <a:bodyPr/>
        <a:lstStyle/>
        <a:p>
          <a:endParaRPr lang="zh-CN" altLang="en-US"/>
        </a:p>
      </dgm:t>
    </dgm:pt>
    <dgm:pt modelId="{03FFD055-0DFA-40BB-B0A9-D1153FEDBA48}">
      <dgm:prSet phldrT="[文本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altLang="zh-CN" dirty="0" smtClean="0"/>
            <a:t>Step2: goodness of function</a:t>
          </a:r>
          <a:endParaRPr lang="zh-CN" altLang="en-US" dirty="0"/>
        </a:p>
      </dgm:t>
    </dgm:pt>
    <dgm:pt modelId="{D968E79E-90FD-4692-9A14-E61BC076D6A8}" type="parTrans" cxnId="{E7ABF9D9-8631-4BA2-9684-2373559B5189}">
      <dgm:prSet/>
      <dgm:spPr/>
      <dgm:t>
        <a:bodyPr/>
        <a:lstStyle/>
        <a:p>
          <a:endParaRPr lang="zh-CN" altLang="en-US"/>
        </a:p>
      </dgm:t>
    </dgm:pt>
    <dgm:pt modelId="{15CAC7C6-238D-41F9-9B8A-A50A9D6E3201}" type="sibTrans" cxnId="{E7ABF9D9-8631-4BA2-9684-2373559B5189}">
      <dgm:prSet/>
      <dgm:spPr/>
      <dgm:t>
        <a:bodyPr/>
        <a:lstStyle/>
        <a:p>
          <a:endParaRPr lang="zh-CN" altLang="en-US"/>
        </a:p>
      </dgm:t>
    </dgm:pt>
    <dgm:pt modelId="{77C6FF6F-4451-455B-B56D-5C4CDE0B43C0}">
      <dgm:prSet phldrT="[文本]"/>
      <dgm:spPr>
        <a:solidFill>
          <a:schemeClr val="accent1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Step3: pick the best function</a:t>
          </a:r>
          <a:endParaRPr lang="zh-CN" altLang="en-US" dirty="0">
            <a:solidFill>
              <a:schemeClr val="accent5">
                <a:lumMod val="40000"/>
                <a:lumOff val="60000"/>
              </a:schemeClr>
            </a:solidFill>
          </a:endParaRPr>
        </a:p>
      </dgm:t>
    </dgm:pt>
    <dgm:pt modelId="{63773227-9689-460D-B645-D25975C9B48D}" type="parTrans" cxnId="{EE031AEB-7D4A-45C1-9748-E09945D21A93}">
      <dgm:prSet/>
      <dgm:spPr/>
      <dgm:t>
        <a:bodyPr/>
        <a:lstStyle/>
        <a:p>
          <a:endParaRPr lang="zh-CN" altLang="en-US"/>
        </a:p>
      </dgm:t>
    </dgm:pt>
    <dgm:pt modelId="{C23B7E8F-E915-4052-9D4B-2C3980179F9C}" type="sibTrans" cxnId="{EE031AEB-7D4A-45C1-9748-E09945D21A93}">
      <dgm:prSet/>
      <dgm:spPr/>
      <dgm:t>
        <a:bodyPr/>
        <a:lstStyle/>
        <a:p>
          <a:endParaRPr lang="zh-CN" altLang="en-US"/>
        </a:p>
      </dgm:t>
    </dgm:pt>
    <dgm:pt modelId="{CB685F99-069B-41D6-85D6-03ABD9247508}" type="pres">
      <dgm:prSet presAssocID="{0DABC483-6CCB-4131-92CE-B155DC1161BD}" presName="Name0" presStyleCnt="0">
        <dgm:presLayoutVars>
          <dgm:dir/>
          <dgm:resizeHandles val="exact"/>
        </dgm:presLayoutVars>
      </dgm:prSet>
      <dgm:spPr/>
    </dgm:pt>
    <dgm:pt modelId="{640BF06D-35AB-4024-966C-558468907B00}" type="pres">
      <dgm:prSet presAssocID="{6250DC92-06FF-4C1D-A1F3-12B11E123C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DAA30A-0A22-4B53-A9CA-C64094CE0A6E}" type="pres">
      <dgm:prSet presAssocID="{46A075D9-F59C-481A-B6FF-7F0B70D7B561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174E3C4-21A2-4DB9-8F33-0D93471859FD}" type="pres">
      <dgm:prSet presAssocID="{46A075D9-F59C-481A-B6FF-7F0B70D7B561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DD9A4AAA-58FC-46F2-A556-862CE184BE9B}" type="pres">
      <dgm:prSet presAssocID="{03FFD055-0DFA-40BB-B0A9-D1153FEDBA4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F898AB-88F9-4DB3-9945-7A3B22833704}" type="pres">
      <dgm:prSet presAssocID="{15CAC7C6-238D-41F9-9B8A-A50A9D6E320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5336D87-A8D8-4C6C-B7CE-A8829A6FD828}" type="pres">
      <dgm:prSet presAssocID="{15CAC7C6-238D-41F9-9B8A-A50A9D6E320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4053261-1961-40B0-8300-1EEFB39A542D}" type="pres">
      <dgm:prSet presAssocID="{77C6FF6F-4451-455B-B56D-5C4CDE0B43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AB095C-84AA-479E-9CA5-7B45340FC75B}" srcId="{0DABC483-6CCB-4131-92CE-B155DC1161BD}" destId="{6250DC92-06FF-4C1D-A1F3-12B11E123C10}" srcOrd="0" destOrd="0" parTransId="{012F8A69-1E9E-4675-8503-F3D64C5644EC}" sibTransId="{46A075D9-F59C-481A-B6FF-7F0B70D7B561}"/>
    <dgm:cxn modelId="{7A72476B-1CB0-4C36-9A4F-78DC1180E916}" type="presOf" srcId="{03FFD055-0DFA-40BB-B0A9-D1153FEDBA48}" destId="{DD9A4AAA-58FC-46F2-A556-862CE184BE9B}" srcOrd="0" destOrd="0" presId="urn:microsoft.com/office/officeart/2005/8/layout/process1"/>
    <dgm:cxn modelId="{926745D6-F364-4B67-8C24-BD6C9CC8C7D5}" type="presOf" srcId="{46A075D9-F59C-481A-B6FF-7F0B70D7B561}" destId="{88DAA30A-0A22-4B53-A9CA-C64094CE0A6E}" srcOrd="0" destOrd="0" presId="urn:microsoft.com/office/officeart/2005/8/layout/process1"/>
    <dgm:cxn modelId="{EE031AEB-7D4A-45C1-9748-E09945D21A93}" srcId="{0DABC483-6CCB-4131-92CE-B155DC1161BD}" destId="{77C6FF6F-4451-455B-B56D-5C4CDE0B43C0}" srcOrd="2" destOrd="0" parTransId="{63773227-9689-460D-B645-D25975C9B48D}" sibTransId="{C23B7E8F-E915-4052-9D4B-2C3980179F9C}"/>
    <dgm:cxn modelId="{E7ABF9D9-8631-4BA2-9684-2373559B5189}" srcId="{0DABC483-6CCB-4131-92CE-B155DC1161BD}" destId="{03FFD055-0DFA-40BB-B0A9-D1153FEDBA48}" srcOrd="1" destOrd="0" parTransId="{D968E79E-90FD-4692-9A14-E61BC076D6A8}" sibTransId="{15CAC7C6-238D-41F9-9B8A-A50A9D6E3201}"/>
    <dgm:cxn modelId="{E56A5FC6-8A66-4C9C-B255-1FCC322257F4}" type="presOf" srcId="{6250DC92-06FF-4C1D-A1F3-12B11E123C10}" destId="{640BF06D-35AB-4024-966C-558468907B00}" srcOrd="0" destOrd="0" presId="urn:microsoft.com/office/officeart/2005/8/layout/process1"/>
    <dgm:cxn modelId="{92565F03-8F1E-4179-BE6E-4C8753965DBF}" type="presOf" srcId="{77C6FF6F-4451-455B-B56D-5C4CDE0B43C0}" destId="{44053261-1961-40B0-8300-1EEFB39A542D}" srcOrd="0" destOrd="0" presId="urn:microsoft.com/office/officeart/2005/8/layout/process1"/>
    <dgm:cxn modelId="{508ACAD9-ECF8-4D66-8540-22C81B712424}" type="presOf" srcId="{15CAC7C6-238D-41F9-9B8A-A50A9D6E3201}" destId="{57F898AB-88F9-4DB3-9945-7A3B22833704}" srcOrd="0" destOrd="0" presId="urn:microsoft.com/office/officeart/2005/8/layout/process1"/>
    <dgm:cxn modelId="{E3B982CB-FAF0-4F14-AAB9-8BBBB886C177}" type="presOf" srcId="{0DABC483-6CCB-4131-92CE-B155DC1161BD}" destId="{CB685F99-069B-41D6-85D6-03ABD9247508}" srcOrd="0" destOrd="0" presId="urn:microsoft.com/office/officeart/2005/8/layout/process1"/>
    <dgm:cxn modelId="{24A1E75D-0DE9-4E7D-863C-B66949DCD717}" type="presOf" srcId="{15CAC7C6-238D-41F9-9B8A-A50A9D6E3201}" destId="{B5336D87-A8D8-4C6C-B7CE-A8829A6FD828}" srcOrd="1" destOrd="0" presId="urn:microsoft.com/office/officeart/2005/8/layout/process1"/>
    <dgm:cxn modelId="{10C2D16A-4348-42A9-A30D-F85CDFEC0FDB}" type="presOf" srcId="{46A075D9-F59C-481A-B6FF-7F0B70D7B561}" destId="{D174E3C4-21A2-4DB9-8F33-0D93471859FD}" srcOrd="1" destOrd="0" presId="urn:microsoft.com/office/officeart/2005/8/layout/process1"/>
    <dgm:cxn modelId="{C6FCD3EE-87BC-423C-9CE5-BCE82954FB7D}" type="presParOf" srcId="{CB685F99-069B-41D6-85D6-03ABD9247508}" destId="{640BF06D-35AB-4024-966C-558468907B00}" srcOrd="0" destOrd="0" presId="urn:microsoft.com/office/officeart/2005/8/layout/process1"/>
    <dgm:cxn modelId="{7F8A8AAC-DC0E-4CA6-94A8-0D420B8AE43B}" type="presParOf" srcId="{CB685F99-069B-41D6-85D6-03ABD9247508}" destId="{88DAA30A-0A22-4B53-A9CA-C64094CE0A6E}" srcOrd="1" destOrd="0" presId="urn:microsoft.com/office/officeart/2005/8/layout/process1"/>
    <dgm:cxn modelId="{A19A0024-EDA2-4E96-ACDD-7FA05404C526}" type="presParOf" srcId="{88DAA30A-0A22-4B53-A9CA-C64094CE0A6E}" destId="{D174E3C4-21A2-4DB9-8F33-0D93471859FD}" srcOrd="0" destOrd="0" presId="urn:microsoft.com/office/officeart/2005/8/layout/process1"/>
    <dgm:cxn modelId="{45E4ED3E-41AA-45B2-97AF-F3F4C1E18E87}" type="presParOf" srcId="{CB685F99-069B-41D6-85D6-03ABD9247508}" destId="{DD9A4AAA-58FC-46F2-A556-862CE184BE9B}" srcOrd="2" destOrd="0" presId="urn:microsoft.com/office/officeart/2005/8/layout/process1"/>
    <dgm:cxn modelId="{D1E942D5-10A9-4A26-B78E-D88152260755}" type="presParOf" srcId="{CB685F99-069B-41D6-85D6-03ABD9247508}" destId="{57F898AB-88F9-4DB3-9945-7A3B22833704}" srcOrd="3" destOrd="0" presId="urn:microsoft.com/office/officeart/2005/8/layout/process1"/>
    <dgm:cxn modelId="{8BDB7B10-AE03-4E66-8D0B-64F1235618D1}" type="presParOf" srcId="{57F898AB-88F9-4DB3-9945-7A3B22833704}" destId="{B5336D87-A8D8-4C6C-B7CE-A8829A6FD828}" srcOrd="0" destOrd="0" presId="urn:microsoft.com/office/officeart/2005/8/layout/process1"/>
    <dgm:cxn modelId="{12A21E99-5447-4F81-BF29-2FAD221685FB}" type="presParOf" srcId="{CB685F99-069B-41D6-85D6-03ABD9247508}" destId="{44053261-1961-40B0-8300-1EEFB39A542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ABC483-6CCB-4131-92CE-B155DC1161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250DC92-06FF-4C1D-A1F3-12B11E123C10}">
      <dgm:prSet phldrT="[文本]"/>
      <dgm:spPr>
        <a:solidFill>
          <a:schemeClr val="accent1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 1: define a set of function</a:t>
          </a:r>
          <a:endParaRPr lang="zh-CN" altLang="en-US" dirty="0">
            <a:solidFill>
              <a:schemeClr val="accent5">
                <a:lumMod val="40000"/>
                <a:lumOff val="60000"/>
              </a:schemeClr>
            </a:solidFill>
          </a:endParaRPr>
        </a:p>
      </dgm:t>
    </dgm:pt>
    <dgm:pt modelId="{012F8A69-1E9E-4675-8503-F3D64C5644EC}" type="parTrans" cxnId="{59AB095C-84AA-479E-9CA5-7B45340FC75B}">
      <dgm:prSet/>
      <dgm:spPr/>
      <dgm:t>
        <a:bodyPr/>
        <a:lstStyle/>
        <a:p>
          <a:endParaRPr lang="zh-CN" altLang="en-US"/>
        </a:p>
      </dgm:t>
    </dgm:pt>
    <dgm:pt modelId="{46A075D9-F59C-481A-B6FF-7F0B70D7B561}" type="sibTrans" cxnId="{59AB095C-84AA-479E-9CA5-7B45340FC75B}">
      <dgm:prSet/>
      <dgm:spPr/>
      <dgm:t>
        <a:bodyPr/>
        <a:lstStyle/>
        <a:p>
          <a:endParaRPr lang="zh-CN" altLang="en-US"/>
        </a:p>
      </dgm:t>
    </dgm:pt>
    <dgm:pt modelId="{03FFD055-0DFA-40BB-B0A9-D1153FEDBA48}">
      <dgm:prSet phldrT="[文本]"/>
      <dgm:spPr>
        <a:solidFill>
          <a:schemeClr val="accent1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Step2: goodness of function</a:t>
          </a:r>
          <a:endParaRPr lang="zh-CN" altLang="en-US" dirty="0">
            <a:solidFill>
              <a:schemeClr val="accent5">
                <a:lumMod val="40000"/>
                <a:lumOff val="60000"/>
              </a:schemeClr>
            </a:solidFill>
          </a:endParaRPr>
        </a:p>
      </dgm:t>
    </dgm:pt>
    <dgm:pt modelId="{D968E79E-90FD-4692-9A14-E61BC076D6A8}" type="parTrans" cxnId="{E7ABF9D9-8631-4BA2-9684-2373559B5189}">
      <dgm:prSet/>
      <dgm:spPr/>
      <dgm:t>
        <a:bodyPr/>
        <a:lstStyle/>
        <a:p>
          <a:endParaRPr lang="zh-CN" altLang="en-US"/>
        </a:p>
      </dgm:t>
    </dgm:pt>
    <dgm:pt modelId="{15CAC7C6-238D-41F9-9B8A-A50A9D6E3201}" type="sibTrans" cxnId="{E7ABF9D9-8631-4BA2-9684-2373559B5189}">
      <dgm:prSet/>
      <dgm:spPr/>
      <dgm:t>
        <a:bodyPr/>
        <a:lstStyle/>
        <a:p>
          <a:endParaRPr lang="zh-CN" altLang="en-US"/>
        </a:p>
      </dgm:t>
    </dgm:pt>
    <dgm:pt modelId="{77C6FF6F-4451-455B-B56D-5C4CDE0B43C0}">
      <dgm:prSet phldrT="[文本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Step3: pick the best function</a:t>
          </a:r>
          <a:endParaRPr lang="zh-CN" altLang="en-US" dirty="0">
            <a:solidFill>
              <a:schemeClr val="bg1"/>
            </a:solidFill>
          </a:endParaRPr>
        </a:p>
      </dgm:t>
    </dgm:pt>
    <dgm:pt modelId="{63773227-9689-460D-B645-D25975C9B48D}" type="parTrans" cxnId="{EE031AEB-7D4A-45C1-9748-E09945D21A93}">
      <dgm:prSet/>
      <dgm:spPr/>
      <dgm:t>
        <a:bodyPr/>
        <a:lstStyle/>
        <a:p>
          <a:endParaRPr lang="zh-CN" altLang="en-US"/>
        </a:p>
      </dgm:t>
    </dgm:pt>
    <dgm:pt modelId="{C23B7E8F-E915-4052-9D4B-2C3980179F9C}" type="sibTrans" cxnId="{EE031AEB-7D4A-45C1-9748-E09945D21A93}">
      <dgm:prSet/>
      <dgm:spPr/>
      <dgm:t>
        <a:bodyPr/>
        <a:lstStyle/>
        <a:p>
          <a:endParaRPr lang="zh-CN" altLang="en-US"/>
        </a:p>
      </dgm:t>
    </dgm:pt>
    <dgm:pt modelId="{CB685F99-069B-41D6-85D6-03ABD9247508}" type="pres">
      <dgm:prSet presAssocID="{0DABC483-6CCB-4131-92CE-B155DC1161BD}" presName="Name0" presStyleCnt="0">
        <dgm:presLayoutVars>
          <dgm:dir/>
          <dgm:resizeHandles val="exact"/>
        </dgm:presLayoutVars>
      </dgm:prSet>
      <dgm:spPr/>
    </dgm:pt>
    <dgm:pt modelId="{640BF06D-35AB-4024-966C-558468907B00}" type="pres">
      <dgm:prSet presAssocID="{6250DC92-06FF-4C1D-A1F3-12B11E123C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DAA30A-0A22-4B53-A9CA-C64094CE0A6E}" type="pres">
      <dgm:prSet presAssocID="{46A075D9-F59C-481A-B6FF-7F0B70D7B561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174E3C4-21A2-4DB9-8F33-0D93471859FD}" type="pres">
      <dgm:prSet presAssocID="{46A075D9-F59C-481A-B6FF-7F0B70D7B561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DD9A4AAA-58FC-46F2-A556-862CE184BE9B}" type="pres">
      <dgm:prSet presAssocID="{03FFD055-0DFA-40BB-B0A9-D1153FEDBA4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F898AB-88F9-4DB3-9945-7A3B22833704}" type="pres">
      <dgm:prSet presAssocID="{15CAC7C6-238D-41F9-9B8A-A50A9D6E320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5336D87-A8D8-4C6C-B7CE-A8829A6FD828}" type="pres">
      <dgm:prSet presAssocID="{15CAC7C6-238D-41F9-9B8A-A50A9D6E320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4053261-1961-40B0-8300-1EEFB39A542D}" type="pres">
      <dgm:prSet presAssocID="{77C6FF6F-4451-455B-B56D-5C4CDE0B43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AB095C-84AA-479E-9CA5-7B45340FC75B}" srcId="{0DABC483-6CCB-4131-92CE-B155DC1161BD}" destId="{6250DC92-06FF-4C1D-A1F3-12B11E123C10}" srcOrd="0" destOrd="0" parTransId="{012F8A69-1E9E-4675-8503-F3D64C5644EC}" sibTransId="{46A075D9-F59C-481A-B6FF-7F0B70D7B561}"/>
    <dgm:cxn modelId="{7A72476B-1CB0-4C36-9A4F-78DC1180E916}" type="presOf" srcId="{03FFD055-0DFA-40BB-B0A9-D1153FEDBA48}" destId="{DD9A4AAA-58FC-46F2-A556-862CE184BE9B}" srcOrd="0" destOrd="0" presId="urn:microsoft.com/office/officeart/2005/8/layout/process1"/>
    <dgm:cxn modelId="{926745D6-F364-4B67-8C24-BD6C9CC8C7D5}" type="presOf" srcId="{46A075D9-F59C-481A-B6FF-7F0B70D7B561}" destId="{88DAA30A-0A22-4B53-A9CA-C64094CE0A6E}" srcOrd="0" destOrd="0" presId="urn:microsoft.com/office/officeart/2005/8/layout/process1"/>
    <dgm:cxn modelId="{EE031AEB-7D4A-45C1-9748-E09945D21A93}" srcId="{0DABC483-6CCB-4131-92CE-B155DC1161BD}" destId="{77C6FF6F-4451-455B-B56D-5C4CDE0B43C0}" srcOrd="2" destOrd="0" parTransId="{63773227-9689-460D-B645-D25975C9B48D}" sibTransId="{C23B7E8F-E915-4052-9D4B-2C3980179F9C}"/>
    <dgm:cxn modelId="{E7ABF9D9-8631-4BA2-9684-2373559B5189}" srcId="{0DABC483-6CCB-4131-92CE-B155DC1161BD}" destId="{03FFD055-0DFA-40BB-B0A9-D1153FEDBA48}" srcOrd="1" destOrd="0" parTransId="{D968E79E-90FD-4692-9A14-E61BC076D6A8}" sibTransId="{15CAC7C6-238D-41F9-9B8A-A50A9D6E3201}"/>
    <dgm:cxn modelId="{E56A5FC6-8A66-4C9C-B255-1FCC322257F4}" type="presOf" srcId="{6250DC92-06FF-4C1D-A1F3-12B11E123C10}" destId="{640BF06D-35AB-4024-966C-558468907B00}" srcOrd="0" destOrd="0" presId="urn:microsoft.com/office/officeart/2005/8/layout/process1"/>
    <dgm:cxn modelId="{92565F03-8F1E-4179-BE6E-4C8753965DBF}" type="presOf" srcId="{77C6FF6F-4451-455B-B56D-5C4CDE0B43C0}" destId="{44053261-1961-40B0-8300-1EEFB39A542D}" srcOrd="0" destOrd="0" presId="urn:microsoft.com/office/officeart/2005/8/layout/process1"/>
    <dgm:cxn modelId="{508ACAD9-ECF8-4D66-8540-22C81B712424}" type="presOf" srcId="{15CAC7C6-238D-41F9-9B8A-A50A9D6E3201}" destId="{57F898AB-88F9-4DB3-9945-7A3B22833704}" srcOrd="0" destOrd="0" presId="urn:microsoft.com/office/officeart/2005/8/layout/process1"/>
    <dgm:cxn modelId="{E3B982CB-FAF0-4F14-AAB9-8BBBB886C177}" type="presOf" srcId="{0DABC483-6CCB-4131-92CE-B155DC1161BD}" destId="{CB685F99-069B-41D6-85D6-03ABD9247508}" srcOrd="0" destOrd="0" presId="urn:microsoft.com/office/officeart/2005/8/layout/process1"/>
    <dgm:cxn modelId="{24A1E75D-0DE9-4E7D-863C-B66949DCD717}" type="presOf" srcId="{15CAC7C6-238D-41F9-9B8A-A50A9D6E3201}" destId="{B5336D87-A8D8-4C6C-B7CE-A8829A6FD828}" srcOrd="1" destOrd="0" presId="urn:microsoft.com/office/officeart/2005/8/layout/process1"/>
    <dgm:cxn modelId="{10C2D16A-4348-42A9-A30D-F85CDFEC0FDB}" type="presOf" srcId="{46A075D9-F59C-481A-B6FF-7F0B70D7B561}" destId="{D174E3C4-21A2-4DB9-8F33-0D93471859FD}" srcOrd="1" destOrd="0" presId="urn:microsoft.com/office/officeart/2005/8/layout/process1"/>
    <dgm:cxn modelId="{C6FCD3EE-87BC-423C-9CE5-BCE82954FB7D}" type="presParOf" srcId="{CB685F99-069B-41D6-85D6-03ABD9247508}" destId="{640BF06D-35AB-4024-966C-558468907B00}" srcOrd="0" destOrd="0" presId="urn:microsoft.com/office/officeart/2005/8/layout/process1"/>
    <dgm:cxn modelId="{7F8A8AAC-DC0E-4CA6-94A8-0D420B8AE43B}" type="presParOf" srcId="{CB685F99-069B-41D6-85D6-03ABD9247508}" destId="{88DAA30A-0A22-4B53-A9CA-C64094CE0A6E}" srcOrd="1" destOrd="0" presId="urn:microsoft.com/office/officeart/2005/8/layout/process1"/>
    <dgm:cxn modelId="{A19A0024-EDA2-4E96-ACDD-7FA05404C526}" type="presParOf" srcId="{88DAA30A-0A22-4B53-A9CA-C64094CE0A6E}" destId="{D174E3C4-21A2-4DB9-8F33-0D93471859FD}" srcOrd="0" destOrd="0" presId="urn:microsoft.com/office/officeart/2005/8/layout/process1"/>
    <dgm:cxn modelId="{45E4ED3E-41AA-45B2-97AF-F3F4C1E18E87}" type="presParOf" srcId="{CB685F99-069B-41D6-85D6-03ABD9247508}" destId="{DD9A4AAA-58FC-46F2-A556-862CE184BE9B}" srcOrd="2" destOrd="0" presId="urn:microsoft.com/office/officeart/2005/8/layout/process1"/>
    <dgm:cxn modelId="{D1E942D5-10A9-4A26-B78E-D88152260755}" type="presParOf" srcId="{CB685F99-069B-41D6-85D6-03ABD9247508}" destId="{57F898AB-88F9-4DB3-9945-7A3B22833704}" srcOrd="3" destOrd="0" presId="urn:microsoft.com/office/officeart/2005/8/layout/process1"/>
    <dgm:cxn modelId="{8BDB7B10-AE03-4E66-8D0B-64F1235618D1}" type="presParOf" srcId="{57F898AB-88F9-4DB3-9945-7A3B22833704}" destId="{B5336D87-A8D8-4C6C-B7CE-A8829A6FD828}" srcOrd="0" destOrd="0" presId="urn:microsoft.com/office/officeart/2005/8/layout/process1"/>
    <dgm:cxn modelId="{12A21E99-5447-4F81-BF29-2FAD221685FB}" type="presParOf" srcId="{CB685F99-069B-41D6-85D6-03ABD9247508}" destId="{44053261-1961-40B0-8300-1EEFB39A542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BF06D-35AB-4024-966C-558468907B00}">
      <dsp:nvSpPr>
        <dsp:cNvPr id="0" name=""/>
        <dsp:cNvSpPr/>
      </dsp:nvSpPr>
      <dsp:spPr>
        <a:xfrm>
          <a:off x="8378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Step 1: define a set of function</a:t>
          </a:r>
          <a:endParaRPr lang="zh-CN" altLang="en-US" sz="2800" kern="1200" dirty="0"/>
        </a:p>
      </dsp:txBody>
      <dsp:txXfrm>
        <a:off x="52388" y="1376759"/>
        <a:ext cx="2416348" cy="1414601"/>
      </dsp:txXfrm>
    </dsp:sp>
    <dsp:sp modelId="{88DAA30A-0A22-4B53-A9CA-C64094CE0A6E}">
      <dsp:nvSpPr>
        <dsp:cNvPr id="0" name=""/>
        <dsp:cNvSpPr/>
      </dsp:nvSpPr>
      <dsp:spPr>
        <a:xfrm>
          <a:off x="2763184" y="1773518"/>
          <a:ext cx="530926" cy="621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2763184" y="1897735"/>
        <a:ext cx="371648" cy="372649"/>
      </dsp:txXfrm>
    </dsp:sp>
    <dsp:sp modelId="{DD9A4AAA-58FC-46F2-A556-862CE184BE9B}">
      <dsp:nvSpPr>
        <dsp:cNvPr id="0" name=""/>
        <dsp:cNvSpPr/>
      </dsp:nvSpPr>
      <dsp:spPr>
        <a:xfrm>
          <a:off x="3514494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Step2: goodness of function</a:t>
          </a:r>
          <a:endParaRPr lang="zh-CN" altLang="en-US" sz="2800" kern="1200" dirty="0"/>
        </a:p>
      </dsp:txBody>
      <dsp:txXfrm>
        <a:off x="3558504" y="1376759"/>
        <a:ext cx="2416348" cy="1414601"/>
      </dsp:txXfrm>
    </dsp:sp>
    <dsp:sp modelId="{57F898AB-88F9-4DB3-9945-7A3B22833704}">
      <dsp:nvSpPr>
        <dsp:cNvPr id="0" name=""/>
        <dsp:cNvSpPr/>
      </dsp:nvSpPr>
      <dsp:spPr>
        <a:xfrm>
          <a:off x="6269300" y="1773518"/>
          <a:ext cx="530926" cy="621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6269300" y="1897735"/>
        <a:ext cx="371648" cy="372649"/>
      </dsp:txXfrm>
    </dsp:sp>
    <dsp:sp modelId="{44053261-1961-40B0-8300-1EEFB39A542D}">
      <dsp:nvSpPr>
        <dsp:cNvPr id="0" name=""/>
        <dsp:cNvSpPr/>
      </dsp:nvSpPr>
      <dsp:spPr>
        <a:xfrm>
          <a:off x="7020610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Step3: pick the best function</a:t>
          </a:r>
          <a:endParaRPr lang="zh-CN" altLang="en-US" sz="2800" kern="1200" dirty="0"/>
        </a:p>
      </dsp:txBody>
      <dsp:txXfrm>
        <a:off x="7064620" y="1376759"/>
        <a:ext cx="2416348" cy="1414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8442C-919F-49F2-A06C-E52DF248158D}">
      <dsp:nvSpPr>
        <dsp:cNvPr id="0" name=""/>
        <dsp:cNvSpPr/>
      </dsp:nvSpPr>
      <dsp:spPr>
        <a:xfrm>
          <a:off x="0" y="18488"/>
          <a:ext cx="10420149" cy="1628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dirty="0" smtClean="0">
              <a:solidFill>
                <a:srgbClr val="FF0000"/>
              </a:solidFill>
            </a:rPr>
            <a:t>Linear</a:t>
          </a:r>
          <a:r>
            <a:rPr lang="en-US" sz="4100" kern="1200" dirty="0" smtClean="0"/>
            <a:t> regression</a:t>
          </a:r>
          <a:endParaRPr lang="zh-CN" altLang="en-US" sz="4100" kern="1200" dirty="0"/>
        </a:p>
      </dsp:txBody>
      <dsp:txXfrm>
        <a:off x="79508" y="97996"/>
        <a:ext cx="10261133" cy="1469715"/>
      </dsp:txXfrm>
    </dsp:sp>
    <dsp:sp modelId="{1DCD479E-4685-454A-BBC9-14997AFDDFB6}">
      <dsp:nvSpPr>
        <dsp:cNvPr id="0" name=""/>
        <dsp:cNvSpPr/>
      </dsp:nvSpPr>
      <dsp:spPr>
        <a:xfrm>
          <a:off x="0" y="1647220"/>
          <a:ext cx="10420149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84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3200" kern="1200" dirty="0" smtClean="0"/>
            <a:t>Trivial</a:t>
          </a:r>
          <a:endParaRPr lang="zh-CN" altLang="en-US" sz="3200" kern="1200" dirty="0"/>
        </a:p>
      </dsp:txBody>
      <dsp:txXfrm>
        <a:off x="0" y="1647220"/>
        <a:ext cx="10420149" cy="678960"/>
      </dsp:txXfrm>
    </dsp:sp>
    <dsp:sp modelId="{AC538B95-116C-4D47-825C-9AD9C68FE5C7}">
      <dsp:nvSpPr>
        <dsp:cNvPr id="0" name=""/>
        <dsp:cNvSpPr/>
      </dsp:nvSpPr>
      <dsp:spPr>
        <a:xfrm>
          <a:off x="0" y="2326180"/>
          <a:ext cx="10420149" cy="1628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Use </a:t>
          </a:r>
          <a:r>
            <a:rPr lang="en-US" sz="4100" b="1" kern="1200" dirty="0" smtClean="0">
              <a:solidFill>
                <a:srgbClr val="FF0000"/>
              </a:solidFill>
            </a:rPr>
            <a:t>Deep Learning</a:t>
          </a:r>
          <a:r>
            <a:rPr lang="en-US" sz="4100" b="1" kern="1200" dirty="0" smtClean="0"/>
            <a:t> </a:t>
          </a:r>
          <a:r>
            <a:rPr lang="en-US" sz="4100" kern="1200" dirty="0" smtClean="0"/>
            <a:t>to solve </a:t>
          </a:r>
          <a:r>
            <a:rPr lang="en-US" sz="4100" b="1" kern="1200" dirty="0" smtClean="0">
              <a:solidFill>
                <a:srgbClr val="FF0000"/>
              </a:solidFill>
            </a:rPr>
            <a:t>nonlinear</a:t>
          </a:r>
          <a:r>
            <a:rPr lang="en-US" sz="4100" kern="1200" dirty="0" smtClean="0"/>
            <a:t> regression</a:t>
          </a:r>
        </a:p>
      </dsp:txBody>
      <dsp:txXfrm>
        <a:off x="79508" y="2405688"/>
        <a:ext cx="10261133" cy="1469715"/>
      </dsp:txXfrm>
    </dsp:sp>
    <dsp:sp modelId="{E1B5AFD5-FFCC-42F7-8A23-BC9D25B66062}">
      <dsp:nvSpPr>
        <dsp:cNvPr id="0" name=""/>
        <dsp:cNvSpPr/>
      </dsp:nvSpPr>
      <dsp:spPr>
        <a:xfrm>
          <a:off x="0" y="3954911"/>
          <a:ext cx="10420149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84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3200" kern="1200" dirty="0" smtClean="0"/>
            <a:t>Powerful Tool</a:t>
          </a:r>
          <a:endParaRPr lang="zh-CN" altLang="en-US" sz="3200" kern="1200" dirty="0"/>
        </a:p>
      </dsp:txBody>
      <dsp:txXfrm>
        <a:off x="0" y="3954911"/>
        <a:ext cx="10420149" cy="678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BF06D-35AB-4024-966C-558468907B00}">
      <dsp:nvSpPr>
        <dsp:cNvPr id="0" name=""/>
        <dsp:cNvSpPr/>
      </dsp:nvSpPr>
      <dsp:spPr>
        <a:xfrm>
          <a:off x="8378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Step 1: define a set of function</a:t>
          </a:r>
          <a:endParaRPr lang="zh-CN" altLang="en-US" sz="2800" kern="1200" dirty="0"/>
        </a:p>
      </dsp:txBody>
      <dsp:txXfrm>
        <a:off x="52388" y="1376759"/>
        <a:ext cx="2416348" cy="1414601"/>
      </dsp:txXfrm>
    </dsp:sp>
    <dsp:sp modelId="{88DAA30A-0A22-4B53-A9CA-C64094CE0A6E}">
      <dsp:nvSpPr>
        <dsp:cNvPr id="0" name=""/>
        <dsp:cNvSpPr/>
      </dsp:nvSpPr>
      <dsp:spPr>
        <a:xfrm>
          <a:off x="2763184" y="1773518"/>
          <a:ext cx="530926" cy="621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2763184" y="1897735"/>
        <a:ext cx="371648" cy="372649"/>
      </dsp:txXfrm>
    </dsp:sp>
    <dsp:sp modelId="{DD9A4AAA-58FC-46F2-A556-862CE184BE9B}">
      <dsp:nvSpPr>
        <dsp:cNvPr id="0" name=""/>
        <dsp:cNvSpPr/>
      </dsp:nvSpPr>
      <dsp:spPr>
        <a:xfrm>
          <a:off x="3514494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Step2: goodness of function</a:t>
          </a:r>
          <a:endParaRPr lang="zh-CN" altLang="en-US" sz="2800" kern="1200" dirty="0">
            <a:solidFill>
              <a:schemeClr val="accent5">
                <a:lumMod val="40000"/>
                <a:lumOff val="60000"/>
              </a:schemeClr>
            </a:solidFill>
          </a:endParaRPr>
        </a:p>
      </dsp:txBody>
      <dsp:txXfrm>
        <a:off x="3558504" y="1376759"/>
        <a:ext cx="2416348" cy="1414601"/>
      </dsp:txXfrm>
    </dsp:sp>
    <dsp:sp modelId="{57F898AB-88F9-4DB3-9945-7A3B22833704}">
      <dsp:nvSpPr>
        <dsp:cNvPr id="0" name=""/>
        <dsp:cNvSpPr/>
      </dsp:nvSpPr>
      <dsp:spPr>
        <a:xfrm>
          <a:off x="6269300" y="1773518"/>
          <a:ext cx="530926" cy="621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6269300" y="1897735"/>
        <a:ext cx="371648" cy="372649"/>
      </dsp:txXfrm>
    </dsp:sp>
    <dsp:sp modelId="{44053261-1961-40B0-8300-1EEFB39A542D}">
      <dsp:nvSpPr>
        <dsp:cNvPr id="0" name=""/>
        <dsp:cNvSpPr/>
      </dsp:nvSpPr>
      <dsp:spPr>
        <a:xfrm>
          <a:off x="7020610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Step3: pick the best function</a:t>
          </a:r>
          <a:endParaRPr lang="zh-CN" altLang="en-US" sz="2800" kern="1200" dirty="0">
            <a:solidFill>
              <a:schemeClr val="accent5">
                <a:lumMod val="40000"/>
                <a:lumOff val="60000"/>
              </a:schemeClr>
            </a:solidFill>
          </a:endParaRPr>
        </a:p>
      </dsp:txBody>
      <dsp:txXfrm>
        <a:off x="7064620" y="1376759"/>
        <a:ext cx="2416348" cy="1414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BF06D-35AB-4024-966C-558468907B00}">
      <dsp:nvSpPr>
        <dsp:cNvPr id="0" name=""/>
        <dsp:cNvSpPr/>
      </dsp:nvSpPr>
      <dsp:spPr>
        <a:xfrm>
          <a:off x="8378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 1: define a set of function</a:t>
          </a:r>
          <a:endParaRPr lang="zh-CN" altLang="en-US" sz="2800" kern="1200" dirty="0">
            <a:solidFill>
              <a:schemeClr val="accent5">
                <a:lumMod val="40000"/>
                <a:lumOff val="60000"/>
              </a:schemeClr>
            </a:solidFill>
          </a:endParaRPr>
        </a:p>
      </dsp:txBody>
      <dsp:txXfrm>
        <a:off x="52388" y="1376759"/>
        <a:ext cx="2416348" cy="1414601"/>
      </dsp:txXfrm>
    </dsp:sp>
    <dsp:sp modelId="{88DAA30A-0A22-4B53-A9CA-C64094CE0A6E}">
      <dsp:nvSpPr>
        <dsp:cNvPr id="0" name=""/>
        <dsp:cNvSpPr/>
      </dsp:nvSpPr>
      <dsp:spPr>
        <a:xfrm>
          <a:off x="2763184" y="1773518"/>
          <a:ext cx="530926" cy="621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2763184" y="1897735"/>
        <a:ext cx="371648" cy="372649"/>
      </dsp:txXfrm>
    </dsp:sp>
    <dsp:sp modelId="{DD9A4AAA-58FC-46F2-A556-862CE184BE9B}">
      <dsp:nvSpPr>
        <dsp:cNvPr id="0" name=""/>
        <dsp:cNvSpPr/>
      </dsp:nvSpPr>
      <dsp:spPr>
        <a:xfrm>
          <a:off x="3514494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Step2: goodness of function</a:t>
          </a:r>
          <a:endParaRPr lang="zh-CN" altLang="en-US" sz="2800" kern="1200" dirty="0"/>
        </a:p>
      </dsp:txBody>
      <dsp:txXfrm>
        <a:off x="3558504" y="1376759"/>
        <a:ext cx="2416348" cy="1414601"/>
      </dsp:txXfrm>
    </dsp:sp>
    <dsp:sp modelId="{57F898AB-88F9-4DB3-9945-7A3B22833704}">
      <dsp:nvSpPr>
        <dsp:cNvPr id="0" name=""/>
        <dsp:cNvSpPr/>
      </dsp:nvSpPr>
      <dsp:spPr>
        <a:xfrm>
          <a:off x="6269300" y="1773518"/>
          <a:ext cx="530926" cy="621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6269300" y="1897735"/>
        <a:ext cx="371648" cy="372649"/>
      </dsp:txXfrm>
    </dsp:sp>
    <dsp:sp modelId="{44053261-1961-40B0-8300-1EEFB39A542D}">
      <dsp:nvSpPr>
        <dsp:cNvPr id="0" name=""/>
        <dsp:cNvSpPr/>
      </dsp:nvSpPr>
      <dsp:spPr>
        <a:xfrm>
          <a:off x="7020610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Step3: pick the best function</a:t>
          </a:r>
          <a:endParaRPr lang="zh-CN" altLang="en-US" sz="2800" kern="1200" dirty="0">
            <a:solidFill>
              <a:schemeClr val="accent5">
                <a:lumMod val="40000"/>
                <a:lumOff val="60000"/>
              </a:schemeClr>
            </a:solidFill>
          </a:endParaRPr>
        </a:p>
      </dsp:txBody>
      <dsp:txXfrm>
        <a:off x="7064620" y="1376759"/>
        <a:ext cx="2416348" cy="1414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BF06D-35AB-4024-966C-558468907B00}">
      <dsp:nvSpPr>
        <dsp:cNvPr id="0" name=""/>
        <dsp:cNvSpPr/>
      </dsp:nvSpPr>
      <dsp:spPr>
        <a:xfrm>
          <a:off x="8378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 1: define a set of function</a:t>
          </a:r>
          <a:endParaRPr lang="zh-CN" altLang="en-US" sz="2800" kern="1200" dirty="0">
            <a:solidFill>
              <a:schemeClr val="accent5">
                <a:lumMod val="40000"/>
                <a:lumOff val="60000"/>
              </a:schemeClr>
            </a:solidFill>
          </a:endParaRPr>
        </a:p>
      </dsp:txBody>
      <dsp:txXfrm>
        <a:off x="52388" y="1376759"/>
        <a:ext cx="2416348" cy="1414601"/>
      </dsp:txXfrm>
    </dsp:sp>
    <dsp:sp modelId="{88DAA30A-0A22-4B53-A9CA-C64094CE0A6E}">
      <dsp:nvSpPr>
        <dsp:cNvPr id="0" name=""/>
        <dsp:cNvSpPr/>
      </dsp:nvSpPr>
      <dsp:spPr>
        <a:xfrm>
          <a:off x="2763184" y="1773518"/>
          <a:ext cx="530926" cy="621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2763184" y="1897735"/>
        <a:ext cx="371648" cy="372649"/>
      </dsp:txXfrm>
    </dsp:sp>
    <dsp:sp modelId="{DD9A4AAA-58FC-46F2-A556-862CE184BE9B}">
      <dsp:nvSpPr>
        <dsp:cNvPr id="0" name=""/>
        <dsp:cNvSpPr/>
      </dsp:nvSpPr>
      <dsp:spPr>
        <a:xfrm>
          <a:off x="3514494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Step2: goodness of function</a:t>
          </a:r>
          <a:endParaRPr lang="zh-CN" altLang="en-US" sz="2800" kern="1200" dirty="0">
            <a:solidFill>
              <a:schemeClr val="accent5">
                <a:lumMod val="40000"/>
                <a:lumOff val="60000"/>
              </a:schemeClr>
            </a:solidFill>
          </a:endParaRPr>
        </a:p>
      </dsp:txBody>
      <dsp:txXfrm>
        <a:off x="3558504" y="1376759"/>
        <a:ext cx="2416348" cy="1414601"/>
      </dsp:txXfrm>
    </dsp:sp>
    <dsp:sp modelId="{57F898AB-88F9-4DB3-9945-7A3B22833704}">
      <dsp:nvSpPr>
        <dsp:cNvPr id="0" name=""/>
        <dsp:cNvSpPr/>
      </dsp:nvSpPr>
      <dsp:spPr>
        <a:xfrm>
          <a:off x="6269300" y="1773518"/>
          <a:ext cx="530926" cy="621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6269300" y="1897735"/>
        <a:ext cx="371648" cy="372649"/>
      </dsp:txXfrm>
    </dsp:sp>
    <dsp:sp modelId="{44053261-1961-40B0-8300-1EEFB39A542D}">
      <dsp:nvSpPr>
        <dsp:cNvPr id="0" name=""/>
        <dsp:cNvSpPr/>
      </dsp:nvSpPr>
      <dsp:spPr>
        <a:xfrm>
          <a:off x="7020610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bg1"/>
              </a:solidFill>
            </a:rPr>
            <a:t>Step3: pick the best function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>
        <a:off x="7064620" y="1376759"/>
        <a:ext cx="2416348" cy="1414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1F44F-429F-4956-9873-54A7203C3CD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7F70B-4C3E-4C82-B11C-CF2BF39C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980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23F86-E9E7-4D65-8FCC-21DA925C46DC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98517-44D6-4A3C-9CF2-FFBC85941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2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5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1969</a:t>
            </a:r>
            <a:r>
              <a:rPr lang="en-US" dirty="0" smtClean="0"/>
              <a:t>: </a:t>
            </a:r>
            <a:r>
              <a:rPr lang="en-US" altLang="zh-CN" dirty="0" smtClean="0"/>
              <a:t>linear model </a:t>
            </a:r>
            <a:r>
              <a:rPr lang="zh-CN" altLang="en-US" dirty="0" smtClean="0"/>
              <a:t>是有局限的， 分辨</a:t>
            </a:r>
            <a:r>
              <a:rPr lang="zh-CN" altLang="en-US" dirty="0" smtClean="0"/>
              <a:t>坦克和卡车： 坦克都是暗光下拍的 卡车是明光下拍的</a:t>
            </a:r>
            <a:r>
              <a:rPr lang="zh-CN" altLang="en-US" baseline="0" dirty="0" smtClean="0"/>
              <a:t> 其实只是学会了亮度。</a:t>
            </a:r>
            <a:endParaRPr lang="en-US" altLang="zh-CN" baseline="0" dirty="0" smtClean="0"/>
          </a:p>
          <a:p>
            <a:endParaRPr lang="en-US" dirty="0" smtClean="0"/>
          </a:p>
          <a:p>
            <a:r>
              <a:rPr lang="en-US" dirty="0" smtClean="0"/>
              <a:t>2012:</a:t>
            </a:r>
            <a:r>
              <a:rPr lang="en-US" baseline="0" dirty="0" smtClean="0"/>
              <a:t> </a:t>
            </a:r>
            <a:r>
              <a:rPr lang="zh-CN" altLang="en-US" baseline="0" dirty="0" smtClean="0"/>
              <a:t>一个重要的</a:t>
            </a:r>
            <a:r>
              <a:rPr lang="en-US" altLang="zh-CN" baseline="0" dirty="0" smtClean="0"/>
              <a:t>image</a:t>
            </a:r>
            <a:r>
              <a:rPr lang="zh-CN" altLang="en-US" baseline="0" dirty="0" smtClean="0"/>
              <a:t>的比赛</a:t>
            </a:r>
            <a:endParaRPr lang="en-US" altLang="zh-CN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2006</a:t>
            </a:r>
            <a:r>
              <a:rPr lang="zh-CN" altLang="en-US" baseline="0" dirty="0" smtClean="0"/>
              <a:t>：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Restricted Boltzmann Machines (RBM)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受限玻尔兹曼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 找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Descent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的初始值的方法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后来被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Hinton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本人承认帮助其实不那么大， 但作用就是让大家重新开始重视深度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multi-layer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这个东西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8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总结一下就是分三步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所有可能的模型，定义什么样的模型是一个好模型， 想办法找到最好的那个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6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54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27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15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总结一下就是分三步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所有可能的模型，定义什么样的模型是一个好模型， 想办法找到最好的那个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2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03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总结一下就是分三步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所有可能的模型，定义什么样的模型是一个好模型， 想办法找到最好的那个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7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1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机器学习到底在做什么 可以做什么？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39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9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26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6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48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02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03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94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431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5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机器学习一般是怎么样“学”的</a:t>
            </a:r>
            <a:endParaRPr lang="en-US" dirty="0" smtClean="0"/>
          </a:p>
          <a:p>
            <a:r>
              <a:rPr lang="en-US" dirty="0" smtClean="0"/>
              <a:t>Suppose we are tackling</a:t>
            </a:r>
            <a:r>
              <a:rPr lang="en-US" baseline="0" dirty="0" smtClean="0"/>
              <a:t> with am image recognition task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82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总结一下就是分三步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所有可能的模型，定义什么样的模型是一个好模型， 想办法找到最好的那个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64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不同性质场景对应不同的方法</a:t>
            </a:r>
            <a:endParaRPr lang="en-US" altLang="zh-CN" dirty="0" smtClean="0"/>
          </a:p>
          <a:p>
            <a:r>
              <a:rPr lang="zh-CN" altLang="en-US" dirty="0" smtClean="0"/>
              <a:t>不同的任务对应不同的算法</a:t>
            </a:r>
            <a:endParaRPr lang="en-US" altLang="zh-CN" dirty="0" smtClean="0"/>
          </a:p>
          <a:p>
            <a:r>
              <a:rPr lang="zh-CN" altLang="en-US" dirty="0" smtClean="0"/>
              <a:t>每种回归、分类或是结构性表达都可以用线性模型、非线性模型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8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42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4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0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27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598C-F7E9-4B82-85CB-3E28EEF333F4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&lt;#&gt;/31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0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4ABD-2CAE-4B57-999A-1D823956F2EC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&lt;#&gt;/31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4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97AA-8C5D-4D61-8641-DAF11988B0D6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&lt;#&gt;/31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2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1D84-EA94-4BED-AD82-38FC36799584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&lt;#&gt;/31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5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78BB-2A7D-40FD-A699-F2358EC764CE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&lt;#&gt;/31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AF65-8913-49C0-BBBF-60CAB093AAB4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&lt;#&gt;/31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7741-45B0-4371-9DA1-001DD0E41AB4}" type="datetime1">
              <a:rPr lang="en-US" smtClean="0"/>
              <a:t>11/20/2019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&lt;#&gt;/31</a:t>
            </a: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4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B261-D70C-4B75-820D-C111DDB5A17A}" type="datetime1">
              <a:rPr lang="en-US" smtClean="0"/>
              <a:t>11/20/2019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&lt;#&gt;/31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A2A8-8389-4E71-8FF8-0CB287E623C5}" type="datetime1">
              <a:rPr lang="en-US" smtClean="0"/>
              <a:t>11/20/2019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&lt;#&gt;/31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4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3BBE-60EF-48FE-ADAB-B76821DC0D68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&lt;#&gt;/31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EAEC-193D-449F-809D-C24E3BE97D24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&lt;#&gt;/31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2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F37D-E6A7-4921-8E93-DC3015F896EB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&lt;#&gt;/31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93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84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penai.com/" TargetMode="External"/><Relationship Id="rId3" Type="http://schemas.openxmlformats.org/officeDocument/2006/relationships/hyperlink" Target="https://www.coursera.org/specializations/python-3-programming" TargetMode="External"/><Relationship Id="rId7" Type="http://schemas.openxmlformats.org/officeDocument/2006/relationships/hyperlink" Target="http://rail.eecs.berkeley.edu/deeprlcourse/" TargetMode="External"/><Relationship Id="rId12" Type="http://schemas.openxmlformats.org/officeDocument/2006/relationships/hyperlink" Target="http://cs231n.stanford.edu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learn/machine-learning" TargetMode="External"/><Relationship Id="rId11" Type="http://schemas.openxmlformats.org/officeDocument/2006/relationships/hyperlink" Target="http://web.stanford.edu/class/cs224n/" TargetMode="External"/><Relationship Id="rId5" Type="http://schemas.openxmlformats.org/officeDocument/2006/relationships/hyperlink" Target="https://pytorch.org/" TargetMode="External"/><Relationship Id="rId10" Type="http://schemas.openxmlformats.org/officeDocument/2006/relationships/hyperlink" Target="https://www.youtube.com/channel/UC2ggjtuuWvxrHHHiaDH1dlQ" TargetMode="External"/><Relationship Id="rId4" Type="http://schemas.openxmlformats.org/officeDocument/2006/relationships/hyperlink" Target="https://tensorflow.google.cn/" TargetMode="External"/><Relationship Id="rId9" Type="http://schemas.openxmlformats.org/officeDocument/2006/relationships/hyperlink" Target="https://www.deepmind.co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smtClean="0"/>
              <a:t>Machine Learning and Deep Learning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Xi Chenyang</a:t>
            </a:r>
          </a:p>
          <a:p>
            <a:r>
              <a:rPr lang="en-US" dirty="0" smtClean="0"/>
              <a:t>Mentor: Liu </a:t>
            </a:r>
            <a:r>
              <a:rPr lang="en-US" dirty="0" err="1" smtClean="0"/>
              <a:t>Xinfu</a:t>
            </a:r>
            <a:endParaRPr lang="en-US" dirty="0" smtClean="0"/>
          </a:p>
          <a:p>
            <a:r>
              <a:rPr lang="en-US" dirty="0" smtClean="0"/>
              <a:t>Contact Information</a:t>
            </a:r>
            <a:r>
              <a:rPr lang="en-US" dirty="0"/>
              <a:t>:</a:t>
            </a:r>
            <a:r>
              <a:rPr lang="en-US" dirty="0" smtClean="0"/>
              <a:t> caralhsi@gmail.com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</a:t>
                </a:r>
                <a:r>
                  <a:rPr lang="en-US" altLang="zh-CN" dirty="0" smtClean="0"/>
                  <a:t>tep 3: Choose Best Function via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Gradient Descent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𝒘𝒙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(Randomly) 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b="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b="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b="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b="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b="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4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Use Deep Learning to solve nonlinear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Ups and downs of Deep Learning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1958: Perceptron (linear model)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1969: Perceptron has limitation</a:t>
            </a:r>
          </a:p>
          <a:p>
            <a:pPr lvl="1"/>
            <a:r>
              <a:rPr lang="en-US" altLang="zh-CN" dirty="0" smtClean="0">
                <a:solidFill>
                  <a:schemeClr val="accent5"/>
                </a:solidFill>
              </a:rPr>
              <a:t>1980s: Multi-layer perceptron</a:t>
            </a:r>
          </a:p>
          <a:p>
            <a:pPr lvl="2"/>
            <a:r>
              <a:rPr lang="en-US" dirty="0" smtClean="0"/>
              <a:t>Do not have significant difference from DNN today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1986: Backpropagation</a:t>
            </a:r>
          </a:p>
          <a:p>
            <a:pPr lvl="2"/>
            <a:r>
              <a:rPr lang="en-US" dirty="0" smtClean="0"/>
              <a:t>Usually more than 3 hidden layers is not helpful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1989: 1 hidden layer is “good enough”, why deep?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2006: RBM initialization (breakthrough)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2009: GPU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201</a:t>
            </a:r>
            <a:r>
              <a:rPr lang="en-US" altLang="zh-CN" dirty="0" smtClean="0">
                <a:solidFill>
                  <a:schemeClr val="accent5"/>
                </a:solidFill>
              </a:rPr>
              <a:t>1: Start to be popular in speech recognition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2012: win ILSVRC image competition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8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altLang="zh-CN" dirty="0" smtClean="0"/>
              <a:t>ecap: </a:t>
            </a:r>
            <a:r>
              <a:rPr lang="en-US" dirty="0" smtClean="0"/>
              <a:t>Framework of Machine Learning</a:t>
            </a:r>
            <a:endParaRPr 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03758" y="3495592"/>
            <a:ext cx="1982184" cy="993817"/>
            <a:chOff x="1303758" y="3495592"/>
            <a:chExt cx="1982184" cy="993817"/>
          </a:xfrm>
        </p:grpSpPr>
        <p:sp>
          <p:nvSpPr>
            <p:cNvPr id="6" name="矩形 5"/>
            <p:cNvSpPr/>
            <p:nvPr/>
          </p:nvSpPr>
          <p:spPr>
            <a:xfrm>
              <a:off x="1303758" y="3495592"/>
              <a:ext cx="1982184" cy="993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33543" y="3577001"/>
              <a:ext cx="17226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Goodness of function f</a:t>
              </a:r>
              <a:endParaRPr lang="en-US" sz="2400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817001"/>
            <a:ext cx="10515600" cy="43655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7503979" y="1817001"/>
            <a:ext cx="5899" cy="4351338"/>
          </a:xfrm>
          <a:prstGeom prst="lin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矩形 13"/>
          <p:cNvSpPr/>
          <p:nvPr/>
        </p:nvSpPr>
        <p:spPr>
          <a:xfrm>
            <a:off x="5571615" y="1773794"/>
            <a:ext cx="202085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81734" y="1773622"/>
            <a:ext cx="202085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Testing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144415" y="3113497"/>
            <a:ext cx="5554244" cy="1758637"/>
            <a:chOff x="2144415" y="3113497"/>
            <a:chExt cx="5554244" cy="1758637"/>
          </a:xfrm>
        </p:grpSpPr>
        <p:sp>
          <p:nvSpPr>
            <p:cNvPr id="22" name="下箭头 21"/>
            <p:cNvSpPr/>
            <p:nvPr/>
          </p:nvSpPr>
          <p:spPr>
            <a:xfrm>
              <a:off x="2147365" y="3113497"/>
              <a:ext cx="76692" cy="35986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上箭头 22"/>
            <p:cNvSpPr/>
            <p:nvPr/>
          </p:nvSpPr>
          <p:spPr>
            <a:xfrm>
              <a:off x="2144415" y="4511012"/>
              <a:ext cx="76692" cy="361122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3344936" y="3898110"/>
              <a:ext cx="4353723" cy="9438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3707249" y="3414755"/>
                  <a:ext cx="36079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P</a:t>
                  </a:r>
                  <a:r>
                    <a:rPr lang="en-US" altLang="zh-CN" sz="2400" dirty="0" smtClean="0"/>
                    <a:t>ick the “Best” Function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249" y="3414755"/>
                  <a:ext cx="3607948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534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/>
          <p:cNvGrpSpPr/>
          <p:nvPr/>
        </p:nvGrpSpPr>
        <p:grpSpPr>
          <a:xfrm>
            <a:off x="8374461" y="3517195"/>
            <a:ext cx="2117867" cy="993817"/>
            <a:chOff x="8374461" y="3517195"/>
            <a:chExt cx="2117867" cy="993817"/>
          </a:xfrm>
        </p:grpSpPr>
        <p:sp>
          <p:nvSpPr>
            <p:cNvPr id="28" name="矩形 27"/>
            <p:cNvSpPr/>
            <p:nvPr/>
          </p:nvSpPr>
          <p:spPr>
            <a:xfrm>
              <a:off x="8374461" y="3517195"/>
              <a:ext cx="1982184" cy="993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8769717" y="3714471"/>
                  <a:ext cx="17226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Using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717" y="3714471"/>
                  <a:ext cx="1722611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674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/>
          <p:cNvGrpSpPr/>
          <p:nvPr/>
        </p:nvGrpSpPr>
        <p:grpSpPr>
          <a:xfrm>
            <a:off x="1303758" y="1999881"/>
            <a:ext cx="6010456" cy="3985239"/>
            <a:chOff x="1303758" y="1999881"/>
            <a:chExt cx="6010456" cy="3985239"/>
          </a:xfrm>
        </p:grpSpPr>
        <p:grpSp>
          <p:nvGrpSpPr>
            <p:cNvPr id="33" name="组合 32"/>
            <p:cNvGrpSpPr/>
            <p:nvPr/>
          </p:nvGrpSpPr>
          <p:grpSpPr>
            <a:xfrm>
              <a:off x="1303758" y="1999881"/>
              <a:ext cx="5919482" cy="3985239"/>
              <a:chOff x="1303758" y="1999881"/>
              <a:chExt cx="5919482" cy="3985239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1303758" y="1999881"/>
                <a:ext cx="3185650" cy="3985239"/>
                <a:chOff x="1303758" y="1999881"/>
                <a:chExt cx="3185650" cy="3985239"/>
              </a:xfrm>
            </p:grpSpPr>
            <p:sp>
              <p:nvSpPr>
                <p:cNvPr id="7" name="流程图: 磁盘 6"/>
                <p:cNvSpPr/>
                <p:nvPr/>
              </p:nvSpPr>
              <p:spPr>
                <a:xfrm>
                  <a:off x="1303758" y="4893738"/>
                  <a:ext cx="1982184" cy="1091382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633137" y="5154123"/>
                  <a:ext cx="146304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Training Data</a:t>
                  </a:r>
                  <a:endParaRPr lang="en-US" sz="2400" dirty="0"/>
                </a:p>
              </p:txBody>
            </p:sp>
            <p:grpSp>
              <p:nvGrpSpPr>
                <p:cNvPr id="17" name="组合 16"/>
                <p:cNvGrpSpPr/>
                <p:nvPr/>
              </p:nvGrpSpPr>
              <p:grpSpPr>
                <a:xfrm>
                  <a:off x="1303758" y="1999881"/>
                  <a:ext cx="3185650" cy="1091382"/>
                  <a:chOff x="1303758" y="1999881"/>
                  <a:chExt cx="3185650" cy="1091382"/>
                </a:xfrm>
              </p:grpSpPr>
              <p:sp>
                <p:nvSpPr>
                  <p:cNvPr id="4" name="流程图: 磁盘 3"/>
                  <p:cNvSpPr/>
                  <p:nvPr/>
                </p:nvSpPr>
                <p:spPr>
                  <a:xfrm>
                    <a:off x="1303758" y="1999881"/>
                    <a:ext cx="1982184" cy="1091382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368650" y="2260266"/>
                    <a:ext cx="1852396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A set of </a:t>
                    </a:r>
                    <a:r>
                      <a:rPr lang="en-US" sz="2400" b="1" dirty="0" smtClean="0">
                        <a:solidFill>
                          <a:srgbClr val="FF0000"/>
                        </a:solidFill>
                      </a:rPr>
                      <a:t>DNN</a:t>
                    </a:r>
                    <a:r>
                      <a:rPr lang="en-US" sz="2400" dirty="0" smtClean="0"/>
                      <a:t> function</a:t>
                    </a:r>
                    <a:endParaRPr lang="en-US" sz="2400" dirty="0"/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3481276" y="2021342"/>
                    <a:ext cx="1008132" cy="47784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Model</a:t>
                    </a:r>
                  </a:p>
                </p:txBody>
              </p:sp>
            </p:grpSp>
          </p:grpSp>
          <p:pic>
            <p:nvPicPr>
              <p:cNvPr id="32" name="图片 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82"/>
              <a:stretch/>
            </p:blipFill>
            <p:spPr>
              <a:xfrm>
                <a:off x="3711510" y="4219574"/>
                <a:ext cx="3511730" cy="1168017"/>
              </a:xfrm>
              <a:prstGeom prst="rect">
                <a:avLst/>
              </a:prstGeom>
            </p:spPr>
          </p:pic>
        </p:grpSp>
        <p:sp>
          <p:nvSpPr>
            <p:cNvPr id="34" name="文本框 33"/>
            <p:cNvSpPr txBox="1"/>
            <p:nvPr/>
          </p:nvSpPr>
          <p:spPr>
            <a:xfrm>
              <a:off x="3566681" y="5523455"/>
              <a:ext cx="3747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“monkey”     “cat”       “dog”</a:t>
              </a:r>
              <a:endParaRPr lang="en-US" sz="24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713643" y="4553883"/>
            <a:ext cx="1263715" cy="1260691"/>
            <a:chOff x="8713643" y="4553883"/>
            <a:chExt cx="1263715" cy="1260691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3643" y="4855675"/>
              <a:ext cx="1263715" cy="958899"/>
            </a:xfrm>
            <a:prstGeom prst="rect">
              <a:avLst/>
            </a:prstGeom>
          </p:spPr>
        </p:pic>
        <p:sp>
          <p:nvSpPr>
            <p:cNvPr id="38" name="上箭头 37"/>
            <p:cNvSpPr/>
            <p:nvPr/>
          </p:nvSpPr>
          <p:spPr>
            <a:xfrm>
              <a:off x="9307154" y="4553883"/>
              <a:ext cx="76692" cy="361122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962147" y="2675764"/>
            <a:ext cx="880882" cy="811140"/>
            <a:chOff x="8962147" y="2675764"/>
            <a:chExt cx="880882" cy="811140"/>
          </a:xfrm>
        </p:grpSpPr>
        <p:sp>
          <p:nvSpPr>
            <p:cNvPr id="37" name="矩形 36"/>
            <p:cNvSpPr/>
            <p:nvPr/>
          </p:nvSpPr>
          <p:spPr>
            <a:xfrm>
              <a:off x="8962147" y="2675764"/>
              <a:ext cx="8808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“cat” </a:t>
              </a:r>
            </a:p>
          </p:txBody>
        </p:sp>
        <p:sp>
          <p:nvSpPr>
            <p:cNvPr id="39" name="上箭头 38"/>
            <p:cNvSpPr/>
            <p:nvPr/>
          </p:nvSpPr>
          <p:spPr>
            <a:xfrm>
              <a:off x="9307154" y="3125782"/>
              <a:ext cx="76692" cy="361122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4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301" y="1825625"/>
            <a:ext cx="10515600" cy="43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490438"/>
              </p:ext>
            </p:extLst>
          </p:nvPr>
        </p:nvGraphicFramePr>
        <p:xfrm>
          <a:off x="1333254" y="1825625"/>
          <a:ext cx="9533358" cy="416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Neural Network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Different connections </a:t>
            </a:r>
            <a:r>
              <a:rPr lang="en-US" altLang="zh-CN" dirty="0" smtClean="0"/>
              <a:t>leads to different network structures</a:t>
            </a:r>
            <a:endParaRPr 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242646" y="2141804"/>
            <a:ext cx="7591225" cy="3400437"/>
            <a:chOff x="2242646" y="2141804"/>
            <a:chExt cx="7591225" cy="3400437"/>
          </a:xfrm>
        </p:grpSpPr>
        <p:grpSp>
          <p:nvGrpSpPr>
            <p:cNvPr id="67" name="组合 66"/>
            <p:cNvGrpSpPr/>
            <p:nvPr/>
          </p:nvGrpSpPr>
          <p:grpSpPr>
            <a:xfrm>
              <a:off x="2358128" y="2222634"/>
              <a:ext cx="7475743" cy="3319607"/>
              <a:chOff x="1598455" y="2501839"/>
              <a:chExt cx="8517967" cy="41259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矩形 3"/>
                  <p:cNvSpPr/>
                  <p:nvPr/>
                </p:nvSpPr>
                <p:spPr>
                  <a:xfrm>
                    <a:off x="2498895" y="2708299"/>
                    <a:ext cx="739896" cy="720701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5400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540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4400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矩形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8895" y="2708299"/>
                    <a:ext cx="739896" cy="7207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accent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矩形 4"/>
              <p:cNvSpPr/>
              <p:nvPr/>
            </p:nvSpPr>
            <p:spPr>
              <a:xfrm>
                <a:off x="2498895" y="3721930"/>
                <a:ext cx="739896" cy="7207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2498895" y="4893432"/>
                    <a:ext cx="739896" cy="720701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5400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lang="en-US" sz="5400" i="1" dirty="0">
                      <a:solidFill>
                        <a:schemeClr val="accent5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8895" y="4893432"/>
                    <a:ext cx="739896" cy="7207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accent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矩形 6"/>
              <p:cNvSpPr/>
              <p:nvPr/>
            </p:nvSpPr>
            <p:spPr>
              <a:xfrm>
                <a:off x="2498895" y="5907063"/>
                <a:ext cx="739896" cy="7207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5351451" y="3812379"/>
                    <a:ext cx="739896" cy="720701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5400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lang="en-US" sz="5400" i="1" dirty="0">
                      <a:solidFill>
                        <a:schemeClr val="accent5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1451" y="3812379"/>
                    <a:ext cx="739896" cy="72070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chemeClr val="accent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矩形 8"/>
              <p:cNvSpPr/>
              <p:nvPr/>
            </p:nvSpPr>
            <p:spPr>
              <a:xfrm>
                <a:off x="5351451" y="4840644"/>
                <a:ext cx="739896" cy="7207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/>
                  <p:cNvSpPr/>
                  <p:nvPr/>
                </p:nvSpPr>
                <p:spPr>
                  <a:xfrm>
                    <a:off x="8139149" y="3833863"/>
                    <a:ext cx="739896" cy="720701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5400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lang="en-US" sz="5400" i="1" dirty="0">
                      <a:solidFill>
                        <a:schemeClr val="accent5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9149" y="3833863"/>
                    <a:ext cx="739896" cy="7207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chemeClr val="accent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矩形 10"/>
              <p:cNvSpPr/>
              <p:nvPr/>
            </p:nvSpPr>
            <p:spPr>
              <a:xfrm>
                <a:off x="8139149" y="4880252"/>
                <a:ext cx="739896" cy="7207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椭圆 11"/>
                  <p:cNvSpPr/>
                  <p:nvPr/>
                </p:nvSpPr>
                <p:spPr>
                  <a:xfrm>
                    <a:off x="3790223" y="2655511"/>
                    <a:ext cx="809698" cy="82627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2" name="椭圆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0223" y="2655511"/>
                    <a:ext cx="809698" cy="826276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椭圆 12"/>
                  <p:cNvSpPr/>
                  <p:nvPr/>
                </p:nvSpPr>
                <p:spPr>
                  <a:xfrm>
                    <a:off x="3790223" y="4840644"/>
                    <a:ext cx="809698" cy="82627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椭圆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0223" y="4840644"/>
                    <a:ext cx="809698" cy="826276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椭圆 13"/>
                  <p:cNvSpPr/>
                  <p:nvPr/>
                </p:nvSpPr>
                <p:spPr>
                  <a:xfrm>
                    <a:off x="6569778" y="3768953"/>
                    <a:ext cx="809698" cy="82627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椭圆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9778" y="3768953"/>
                    <a:ext cx="809698" cy="826276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椭圆 14"/>
                  <p:cNvSpPr/>
                  <p:nvPr/>
                </p:nvSpPr>
                <p:spPr>
                  <a:xfrm>
                    <a:off x="9306724" y="3768953"/>
                    <a:ext cx="809698" cy="82627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椭圆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6724" y="3768953"/>
                    <a:ext cx="809698" cy="826276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箭头连接符 16"/>
              <p:cNvCxnSpPr>
                <a:stCxn id="4" idx="3"/>
              </p:cNvCxnSpPr>
              <p:nvPr/>
            </p:nvCxnSpPr>
            <p:spPr>
              <a:xfrm flipV="1">
                <a:off x="3238791" y="3068649"/>
                <a:ext cx="551432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2" idx="6"/>
                <a:endCxn id="8" idx="1"/>
              </p:cNvCxnSpPr>
              <p:nvPr/>
            </p:nvCxnSpPr>
            <p:spPr>
              <a:xfrm>
                <a:off x="4599921" y="3068649"/>
                <a:ext cx="751530" cy="110408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5" idx="0"/>
                <a:endCxn id="4" idx="2"/>
              </p:cNvCxnSpPr>
              <p:nvPr/>
            </p:nvCxnSpPr>
            <p:spPr>
              <a:xfrm flipV="1">
                <a:off x="2868843" y="3429000"/>
                <a:ext cx="0" cy="29293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6" idx="3"/>
                <a:endCxn id="13" idx="2"/>
              </p:cNvCxnSpPr>
              <p:nvPr/>
            </p:nvCxnSpPr>
            <p:spPr>
              <a:xfrm flipV="1">
                <a:off x="3238791" y="5253782"/>
                <a:ext cx="551432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7" idx="0"/>
                <a:endCxn id="6" idx="2"/>
              </p:cNvCxnSpPr>
              <p:nvPr/>
            </p:nvCxnSpPr>
            <p:spPr>
              <a:xfrm flipV="1">
                <a:off x="2868843" y="5614133"/>
                <a:ext cx="0" cy="29293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13" idx="6"/>
                <a:endCxn id="8" idx="1"/>
              </p:cNvCxnSpPr>
              <p:nvPr/>
            </p:nvCxnSpPr>
            <p:spPr>
              <a:xfrm flipV="1">
                <a:off x="4599921" y="4172730"/>
                <a:ext cx="751530" cy="10810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9" idx="0"/>
                <a:endCxn id="8" idx="2"/>
              </p:cNvCxnSpPr>
              <p:nvPr/>
            </p:nvCxnSpPr>
            <p:spPr>
              <a:xfrm flipV="1">
                <a:off x="5721399" y="4533080"/>
                <a:ext cx="0" cy="30756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8" idx="3"/>
                <a:endCxn id="14" idx="2"/>
              </p:cNvCxnSpPr>
              <p:nvPr/>
            </p:nvCxnSpPr>
            <p:spPr>
              <a:xfrm>
                <a:off x="6091347" y="4172730"/>
                <a:ext cx="478431" cy="936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14" idx="6"/>
                <a:endCxn id="10" idx="1"/>
              </p:cNvCxnSpPr>
              <p:nvPr/>
            </p:nvCxnSpPr>
            <p:spPr>
              <a:xfrm>
                <a:off x="7379476" y="4182091"/>
                <a:ext cx="759673" cy="1212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10" idx="3"/>
                <a:endCxn id="15" idx="2"/>
              </p:cNvCxnSpPr>
              <p:nvPr/>
            </p:nvCxnSpPr>
            <p:spPr>
              <a:xfrm flipV="1">
                <a:off x="8879045" y="4182091"/>
                <a:ext cx="427679" cy="1212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11" idx="0"/>
                <a:endCxn id="10" idx="2"/>
              </p:cNvCxnSpPr>
              <p:nvPr/>
            </p:nvCxnSpPr>
            <p:spPr>
              <a:xfrm flipV="1">
                <a:off x="8509097" y="4554564"/>
                <a:ext cx="0" cy="3256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endCxn id="4" idx="1"/>
              </p:cNvCxnSpPr>
              <p:nvPr/>
            </p:nvCxnSpPr>
            <p:spPr>
              <a:xfrm>
                <a:off x="1598455" y="2501839"/>
                <a:ext cx="900440" cy="56681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endCxn id="4" idx="1"/>
              </p:cNvCxnSpPr>
              <p:nvPr/>
            </p:nvCxnSpPr>
            <p:spPr>
              <a:xfrm>
                <a:off x="1598455" y="3068649"/>
                <a:ext cx="90044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endCxn id="4" idx="1"/>
              </p:cNvCxnSpPr>
              <p:nvPr/>
            </p:nvCxnSpPr>
            <p:spPr>
              <a:xfrm flipV="1">
                <a:off x="1598455" y="3068650"/>
                <a:ext cx="900440" cy="58575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>
                <a:off x="1606309" y="4696504"/>
                <a:ext cx="900440" cy="56681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>
                <a:off x="1606309" y="5263314"/>
                <a:ext cx="90044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 flipV="1">
                <a:off x="1606309" y="5263315"/>
                <a:ext cx="900440" cy="58575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endCxn id="8" idx="1"/>
              </p:cNvCxnSpPr>
              <p:nvPr/>
            </p:nvCxnSpPr>
            <p:spPr>
              <a:xfrm>
                <a:off x="4599921" y="4172730"/>
                <a:ext cx="75153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>
                <a:endCxn id="10" idx="1"/>
              </p:cNvCxnSpPr>
              <p:nvPr/>
            </p:nvCxnSpPr>
            <p:spPr>
              <a:xfrm>
                <a:off x="7447823" y="2903744"/>
                <a:ext cx="691326" cy="12904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>
                <a:endCxn id="10" idx="1"/>
              </p:cNvCxnSpPr>
              <p:nvPr/>
            </p:nvCxnSpPr>
            <p:spPr>
              <a:xfrm flipV="1">
                <a:off x="7447823" y="4194214"/>
                <a:ext cx="691326" cy="107812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矩形 67"/>
                <p:cNvSpPr/>
                <p:nvPr/>
              </p:nvSpPr>
              <p:spPr>
                <a:xfrm>
                  <a:off x="2242646" y="2141804"/>
                  <a:ext cx="873380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5400" b="0" i="1" cap="none" spc="0" dirty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5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68" name="矩形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646" y="2141804"/>
                  <a:ext cx="873380" cy="92333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矩形 68"/>
                <p:cNvSpPr/>
                <p:nvPr/>
              </p:nvSpPr>
              <p:spPr>
                <a:xfrm>
                  <a:off x="3277763" y="3068183"/>
                  <a:ext cx="565110" cy="83099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800" b="0" i="1" cap="none" spc="0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48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69" name="矩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763" y="3068183"/>
                  <a:ext cx="565110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/>
          <p:cNvGrpSpPr/>
          <p:nvPr/>
        </p:nvGrpSpPr>
        <p:grpSpPr>
          <a:xfrm>
            <a:off x="4888278" y="1205485"/>
            <a:ext cx="7125357" cy="1635206"/>
            <a:chOff x="4888278" y="1205485"/>
            <a:chExt cx="7125357" cy="1635206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0" b="790"/>
            <a:stretch/>
          </p:blipFill>
          <p:spPr>
            <a:xfrm>
              <a:off x="7912003" y="1278244"/>
              <a:ext cx="4101632" cy="1562447"/>
            </a:xfrm>
            <a:prstGeom prst="rect">
              <a:avLst/>
            </a:prstGeom>
          </p:spPr>
        </p:pic>
        <p:sp>
          <p:nvSpPr>
            <p:cNvPr id="71" name="圆角矩形 70"/>
            <p:cNvSpPr/>
            <p:nvPr/>
          </p:nvSpPr>
          <p:spPr>
            <a:xfrm>
              <a:off x="7912003" y="1205485"/>
              <a:ext cx="4080692" cy="1635206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直接箭头连接符 72"/>
            <p:cNvCxnSpPr>
              <a:stCxn id="12" idx="7"/>
              <a:endCxn id="71" idx="1"/>
            </p:cNvCxnSpPr>
            <p:nvPr/>
          </p:nvCxnSpPr>
          <p:spPr>
            <a:xfrm flipV="1">
              <a:off x="4888278" y="2023088"/>
              <a:ext cx="3023725" cy="42054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4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"/>
          <a:stretch/>
        </p:blipFill>
        <p:spPr>
          <a:xfrm>
            <a:off x="2200211" y="1535633"/>
            <a:ext cx="7413028" cy="464133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Matrix Operation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80" y="1689113"/>
            <a:ext cx="6943240" cy="255644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29" y="4449674"/>
            <a:ext cx="5658141" cy="1727289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235016" y="1335170"/>
            <a:ext cx="10935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smtClean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0.98</a:t>
            </a:r>
            <a:endParaRPr lang="zh-CN" altLang="en-US" sz="40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235015" y="3429000"/>
            <a:ext cx="10935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smtClean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0.12</a:t>
            </a:r>
            <a:endParaRPr lang="zh-CN" altLang="en-US" sz="40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Matrix Operation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64" y="1182859"/>
            <a:ext cx="7304069" cy="45432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75217"/>
            <a:ext cx="7207620" cy="9017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5142" y="5303790"/>
            <a:ext cx="7154656" cy="844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How many layers? How many neurons for each layer?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Trial and Error 	+          Intuition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Can we design the network structure?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301" y="1825625"/>
            <a:ext cx="10515600" cy="43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858494"/>
              </p:ext>
            </p:extLst>
          </p:nvPr>
        </p:nvGraphicFramePr>
        <p:xfrm>
          <a:off x="1333254" y="1825625"/>
          <a:ext cx="9533358" cy="416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Loss Function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:r>
                  <a:rPr lang="en-US" b="1" dirty="0">
                    <a:solidFill>
                      <a:srgbClr val="FF0000"/>
                    </a:solidFill>
                  </a:rPr>
                  <a:t>r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egression</a:t>
                </a:r>
                <a:r>
                  <a:rPr lang="en-US" dirty="0" smtClean="0"/>
                  <a:t> task: Mean Square Error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classification</a:t>
                </a:r>
                <a:r>
                  <a:rPr lang="en-US" dirty="0" smtClean="0"/>
                  <a:t> task: Cross Entropy*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943350" cy="365125"/>
          </a:xfrm>
        </p:spPr>
        <p:txBody>
          <a:bodyPr/>
          <a:lstStyle/>
          <a:p>
            <a:r>
              <a:rPr lang="en-US" dirty="0" smtClean="0"/>
              <a:t>*Cross Entropy: https://www.youtube.com/watch?v=hSXFuypLukA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62225"/>
            <a:ext cx="10515600" cy="4351338"/>
          </a:xfrm>
        </p:spPr>
        <p:txBody>
          <a:bodyPr/>
          <a:lstStyle/>
          <a:p>
            <a:r>
              <a:rPr lang="en-US" dirty="0" smtClean="0"/>
              <a:t>What is Machine Learning Doing?</a:t>
            </a:r>
          </a:p>
          <a:p>
            <a:r>
              <a:rPr lang="en-US" dirty="0" smtClean="0"/>
              <a:t>Learning map of Machine Learning</a:t>
            </a:r>
          </a:p>
          <a:p>
            <a:r>
              <a:rPr lang="en-US" dirty="0"/>
              <a:t>R</a:t>
            </a:r>
            <a:r>
              <a:rPr lang="en-US" altLang="zh-CN" dirty="0"/>
              <a:t>egression </a:t>
            </a:r>
            <a:r>
              <a:rPr lang="en-US" altLang="zh-CN" dirty="0" smtClean="0"/>
              <a:t>Problem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Nonlinear Regression: Deep Learning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301" y="1825625"/>
            <a:ext cx="10515600" cy="43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328936"/>
              </p:ext>
            </p:extLst>
          </p:nvPr>
        </p:nvGraphicFramePr>
        <p:xfrm>
          <a:off x="1333254" y="1825625"/>
          <a:ext cx="9533358" cy="416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Gradient Descent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740" y="1345937"/>
            <a:ext cx="7499527" cy="4831026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Gradient Descent: via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Backpropagation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Chain Rule: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Case1: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Case2: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2" r="2275" b="5176"/>
          <a:stretch/>
        </p:blipFill>
        <p:spPr>
          <a:xfrm>
            <a:off x="2808546" y="5256054"/>
            <a:ext cx="2098502" cy="1214547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54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Gradient Descent: via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Backpropagation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545"/>
                <a:ext cx="10515600" cy="4351338"/>
              </a:xfrm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5"/>
          <a:stretch/>
        </p:blipFill>
        <p:spPr>
          <a:xfrm>
            <a:off x="6754561" y="1235801"/>
            <a:ext cx="4937090" cy="1235487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257894" y="3078247"/>
            <a:ext cx="774796" cy="502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32690" y="2735376"/>
                <a:ext cx="5067590" cy="1312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690" y="2735376"/>
                <a:ext cx="5067590" cy="13123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标题 1"/>
          <p:cNvSpPr txBox="1">
            <a:spLocks/>
          </p:cNvSpPr>
          <p:nvPr/>
        </p:nvSpPr>
        <p:spPr>
          <a:xfrm>
            <a:off x="838200" y="3860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/>
              <p:cNvSpPr txBox="1"/>
              <p:nvPr/>
            </p:nvSpPr>
            <p:spPr>
              <a:xfrm>
                <a:off x="7341891" y="4396400"/>
                <a:ext cx="5067590" cy="134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91" y="4396400"/>
                <a:ext cx="5067590" cy="13424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组合 105"/>
          <p:cNvGrpSpPr/>
          <p:nvPr/>
        </p:nvGrpSpPr>
        <p:grpSpPr>
          <a:xfrm>
            <a:off x="1002938" y="4072355"/>
            <a:ext cx="6925224" cy="2229083"/>
            <a:chOff x="1002938" y="4072355"/>
            <a:chExt cx="6925224" cy="2229083"/>
          </a:xfrm>
        </p:grpSpPr>
        <p:grpSp>
          <p:nvGrpSpPr>
            <p:cNvPr id="97" name="组合 96"/>
            <p:cNvGrpSpPr/>
            <p:nvPr/>
          </p:nvGrpSpPr>
          <p:grpSpPr>
            <a:xfrm>
              <a:off x="1002938" y="4076641"/>
              <a:ext cx="6925224" cy="2224797"/>
              <a:chOff x="1034688" y="3951477"/>
              <a:chExt cx="6925224" cy="222479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34688" y="3951477"/>
                <a:ext cx="4328946" cy="2099020"/>
                <a:chOff x="1775673" y="4075561"/>
                <a:chExt cx="3464852" cy="1556971"/>
              </a:xfrm>
            </p:grpSpPr>
            <p:grpSp>
              <p:nvGrpSpPr>
                <p:cNvPr id="68" name="组合 67"/>
                <p:cNvGrpSpPr/>
                <p:nvPr/>
              </p:nvGrpSpPr>
              <p:grpSpPr>
                <a:xfrm>
                  <a:off x="1804822" y="4250001"/>
                  <a:ext cx="3435703" cy="1348569"/>
                  <a:chOff x="3148394" y="2388747"/>
                  <a:chExt cx="5227958" cy="2337957"/>
                </a:xfrm>
              </p:grpSpPr>
              <p:grpSp>
                <p:nvGrpSpPr>
                  <p:cNvPr id="69" name="组合 68"/>
                  <p:cNvGrpSpPr/>
                  <p:nvPr/>
                </p:nvGrpSpPr>
                <p:grpSpPr>
                  <a:xfrm>
                    <a:off x="3148394" y="2388747"/>
                    <a:ext cx="5227958" cy="2337957"/>
                    <a:chOff x="2498895" y="2708298"/>
                    <a:chExt cx="5956809" cy="2905835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1" name="矩形 70"/>
                        <p:cNvSpPr/>
                        <p:nvPr/>
                      </p:nvSpPr>
                      <p:spPr>
                        <a:xfrm>
                          <a:off x="2498895" y="2708298"/>
                          <a:ext cx="739896" cy="72070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71" name="矩形 7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98895" y="2708298"/>
                          <a:ext cx="739896" cy="720701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  <a:ln w="38100">
                          <a:solidFill>
                            <a:schemeClr val="accent5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72" name="矩形 71"/>
                    <p:cNvSpPr/>
                    <p:nvPr/>
                  </p:nvSpPr>
                  <p:spPr>
                    <a:xfrm>
                      <a:off x="2498895" y="4893432"/>
                      <a:ext cx="739896" cy="72070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3" name="矩形 72"/>
                        <p:cNvSpPr/>
                        <p:nvPr/>
                      </p:nvSpPr>
                      <p:spPr>
                        <a:xfrm>
                          <a:off x="5446745" y="2900433"/>
                          <a:ext cx="739895" cy="72070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</m:oMath>
                            </m:oMathPara>
                          </a14:m>
                          <a:endParaRPr 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73" name="矩形 7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46745" y="2900433"/>
                          <a:ext cx="739895" cy="720702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  <a:ln w="38100">
                          <a:solidFill>
                            <a:schemeClr val="accent5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74" name="矩形 73"/>
                    <p:cNvSpPr/>
                    <p:nvPr/>
                  </p:nvSpPr>
                  <p:spPr>
                    <a:xfrm>
                      <a:off x="5446743" y="4533081"/>
                      <a:ext cx="739895" cy="7207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6" name="直接箭头连接符 75"/>
                    <p:cNvCxnSpPr>
                      <a:stCxn id="71" idx="3"/>
                    </p:cNvCxnSpPr>
                    <p:nvPr/>
                  </p:nvCxnSpPr>
                  <p:spPr>
                    <a:xfrm>
                      <a:off x="3238790" y="3068649"/>
                      <a:ext cx="2239764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箭头连接符 78"/>
                    <p:cNvCxnSpPr>
                      <a:stCxn id="84" idx="3"/>
                      <a:endCxn id="73" idx="1"/>
                    </p:cNvCxnSpPr>
                    <p:nvPr/>
                  </p:nvCxnSpPr>
                  <p:spPr>
                    <a:xfrm flipV="1">
                      <a:off x="3307933" y="3260784"/>
                      <a:ext cx="2138812" cy="199546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接箭头连接符 79"/>
                    <p:cNvCxnSpPr>
                      <a:stCxn id="74" idx="0"/>
                      <a:endCxn id="73" idx="2"/>
                    </p:cNvCxnSpPr>
                    <p:nvPr/>
                  </p:nvCxnSpPr>
                  <p:spPr>
                    <a:xfrm flipV="1">
                      <a:off x="5816692" y="3621134"/>
                      <a:ext cx="1" cy="911946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接箭头连接符 80"/>
                    <p:cNvCxnSpPr>
                      <a:stCxn id="73" idx="3"/>
                    </p:cNvCxnSpPr>
                    <p:nvPr/>
                  </p:nvCxnSpPr>
                  <p:spPr>
                    <a:xfrm>
                      <a:off x="6186642" y="3260782"/>
                      <a:ext cx="478432" cy="9361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直接箭头连接符 81"/>
                    <p:cNvCxnSpPr/>
                    <p:nvPr/>
                  </p:nvCxnSpPr>
                  <p:spPr>
                    <a:xfrm>
                      <a:off x="7696031" y="3241557"/>
                      <a:ext cx="759673" cy="12123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直接箭头连接符 82"/>
                    <p:cNvCxnSpPr/>
                    <p:nvPr/>
                  </p:nvCxnSpPr>
                  <p:spPr>
                    <a:xfrm>
                      <a:off x="7692202" y="3278408"/>
                      <a:ext cx="691325" cy="129047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矩形 69"/>
                      <p:cNvSpPr/>
                      <p:nvPr/>
                    </p:nvSpPr>
                    <p:spPr>
                      <a:xfrm>
                        <a:off x="5812165" y="3890004"/>
                        <a:ext cx="565109" cy="8003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400" b="0" i="1" cap="none" spc="0" smtClean="0">
                                  <a:ln w="0"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zh-CN" altLang="en-US" sz="2400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0" name="矩形 6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12165" y="3890004"/>
                        <a:ext cx="565109" cy="80036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6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4" name="矩形 83"/>
                    <p:cNvSpPr/>
                    <p:nvPr/>
                  </p:nvSpPr>
                  <p:spPr>
                    <a:xfrm>
                      <a:off x="1775673" y="5232422"/>
                      <a:ext cx="495777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i="1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84" name="矩形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75673" y="5232422"/>
                      <a:ext cx="495777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6" name="椭圆 85"/>
                    <p:cNvSpPr/>
                    <p:nvPr/>
                  </p:nvSpPr>
                  <p:spPr>
                    <a:xfrm>
                      <a:off x="4206531" y="4220035"/>
                      <a:ext cx="593630" cy="57273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86" name="椭圆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531" y="4220035"/>
                      <a:ext cx="593630" cy="572736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 l="-8130" r="-162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7" name="矩形 86"/>
                    <p:cNvSpPr/>
                    <p:nvPr/>
                  </p:nvSpPr>
                  <p:spPr>
                    <a:xfrm>
                      <a:off x="3915902" y="4075561"/>
                      <a:ext cx="371378" cy="3424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0" i="1" cap="none" spc="0" smtClean="0">
                                    <a:ln w="0"/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cap="none" spc="0" smtClean="0">
                                    <a:ln w="0"/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1" cap="none" spc="0" smtClean="0">
                                    <a:ln w="0"/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>
                <p:sp>
                  <p:nvSpPr>
                    <p:cNvPr id="87" name="矩形 8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15902" y="4075561"/>
                      <a:ext cx="371378" cy="34244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579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椭圆 88"/>
                  <p:cNvSpPr/>
                  <p:nvPr/>
                </p:nvSpPr>
                <p:spPr>
                  <a:xfrm>
                    <a:off x="6124978" y="4115669"/>
                    <a:ext cx="741674" cy="77213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89" name="椭圆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4978" y="4115669"/>
                    <a:ext cx="741674" cy="77213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椭圆 89"/>
                  <p:cNvSpPr/>
                  <p:nvPr/>
                </p:nvSpPr>
                <p:spPr>
                  <a:xfrm>
                    <a:off x="6120606" y="5404144"/>
                    <a:ext cx="741674" cy="77213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90" name="椭圆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0606" y="5404144"/>
                    <a:ext cx="741674" cy="77213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箭头连接符 90"/>
              <p:cNvCxnSpPr/>
              <p:nvPr/>
            </p:nvCxnSpPr>
            <p:spPr>
              <a:xfrm>
                <a:off x="6907571" y="4464826"/>
                <a:ext cx="547427" cy="75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>
                <a:off x="6907571" y="5772567"/>
                <a:ext cx="547427" cy="75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矩形 92"/>
                  <p:cNvSpPr/>
                  <p:nvPr/>
                </p:nvSpPr>
                <p:spPr>
                  <a:xfrm>
                    <a:off x="7495917" y="4201686"/>
                    <a:ext cx="463995" cy="461665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cap="none" spc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cap="none" spc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cap="none" spc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</mc:Choice>
            <mc:Fallback>
              <p:sp>
                <p:nvSpPr>
                  <p:cNvPr id="93" name="矩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917" y="4201686"/>
                    <a:ext cx="463995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5584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7495916" y="5543045"/>
                    <a:ext cx="463995" cy="461665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cap="none" spc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cap="none" spc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cap="none" spc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</mc:Choice>
            <mc:Fallback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916" y="5543045"/>
                    <a:ext cx="463995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6883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矩形 94"/>
              <p:cNvSpPr/>
              <p:nvPr/>
            </p:nvSpPr>
            <p:spPr>
              <a:xfrm>
                <a:off x="5405760" y="4242260"/>
                <a:ext cx="463995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…</a:t>
                </a:r>
                <a:endParaRPr lang="zh-CN" altLang="en-US" sz="2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5414147" y="5167361"/>
                <a:ext cx="463995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…</a:t>
                </a:r>
                <a:endParaRPr lang="zh-CN" altLang="en-US" sz="2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矩形 98"/>
                <p:cNvSpPr/>
                <p:nvPr/>
              </p:nvSpPr>
              <p:spPr>
                <a:xfrm>
                  <a:off x="2131619" y="4072355"/>
                  <a:ext cx="387509" cy="38636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9" name="矩形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1619" y="4072355"/>
                  <a:ext cx="387509" cy="386364"/>
                </a:xfrm>
                <a:prstGeom prst="rect">
                  <a:avLst/>
                </a:prstGeom>
                <a:blipFill>
                  <a:blip r:embed="rId17"/>
                  <a:stretch>
                    <a:fillRect l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矩形 99"/>
                <p:cNvSpPr/>
                <p:nvPr/>
              </p:nvSpPr>
              <p:spPr>
                <a:xfrm>
                  <a:off x="2022466" y="5097048"/>
                  <a:ext cx="416133" cy="3909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0" name="矩形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466" y="5097048"/>
                  <a:ext cx="416133" cy="390955"/>
                </a:xfrm>
                <a:prstGeom prst="rect">
                  <a:avLst/>
                </a:prstGeom>
                <a:blipFill>
                  <a:blip r:embed="rId18"/>
                  <a:stretch>
                    <a:fillRect l="-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0" name="灯片编号占位符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9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3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Gradient Descent: via </a:t>
            </a:r>
            <a:r>
              <a:rPr lang="en-US" b="1" dirty="0" smtClean="0">
                <a:solidFill>
                  <a:srgbClr val="FF0000"/>
                </a:solidFill>
              </a:rPr>
              <a:t>Backpropagation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3" name="标题 1"/>
          <p:cNvSpPr txBox="1">
            <a:spLocks/>
          </p:cNvSpPr>
          <p:nvPr/>
        </p:nvSpPr>
        <p:spPr>
          <a:xfrm>
            <a:off x="838200" y="3860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/>
              <p:cNvSpPr txBox="1"/>
              <p:nvPr/>
            </p:nvSpPr>
            <p:spPr>
              <a:xfrm>
                <a:off x="7371132" y="2914672"/>
                <a:ext cx="5067590" cy="2232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132" y="2914672"/>
                <a:ext cx="5067590" cy="22322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组合 105"/>
          <p:cNvGrpSpPr/>
          <p:nvPr/>
        </p:nvGrpSpPr>
        <p:grpSpPr>
          <a:xfrm>
            <a:off x="838200" y="2914672"/>
            <a:ext cx="6925224" cy="2229083"/>
            <a:chOff x="1002938" y="4072355"/>
            <a:chExt cx="6925224" cy="2229083"/>
          </a:xfrm>
        </p:grpSpPr>
        <p:grpSp>
          <p:nvGrpSpPr>
            <p:cNvPr id="97" name="组合 96"/>
            <p:cNvGrpSpPr/>
            <p:nvPr/>
          </p:nvGrpSpPr>
          <p:grpSpPr>
            <a:xfrm>
              <a:off x="1002938" y="4076641"/>
              <a:ext cx="6925224" cy="2224797"/>
              <a:chOff x="1034688" y="3951477"/>
              <a:chExt cx="6925224" cy="222479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34688" y="3951477"/>
                <a:ext cx="4328946" cy="2099020"/>
                <a:chOff x="1775673" y="4075561"/>
                <a:chExt cx="3464852" cy="1556971"/>
              </a:xfrm>
            </p:grpSpPr>
            <p:grpSp>
              <p:nvGrpSpPr>
                <p:cNvPr id="68" name="组合 67"/>
                <p:cNvGrpSpPr/>
                <p:nvPr/>
              </p:nvGrpSpPr>
              <p:grpSpPr>
                <a:xfrm>
                  <a:off x="1804822" y="4250001"/>
                  <a:ext cx="3435703" cy="1348569"/>
                  <a:chOff x="3148394" y="2388747"/>
                  <a:chExt cx="5227958" cy="2337957"/>
                </a:xfrm>
              </p:grpSpPr>
              <p:grpSp>
                <p:nvGrpSpPr>
                  <p:cNvPr id="69" name="组合 68"/>
                  <p:cNvGrpSpPr/>
                  <p:nvPr/>
                </p:nvGrpSpPr>
                <p:grpSpPr>
                  <a:xfrm>
                    <a:off x="3148394" y="2388747"/>
                    <a:ext cx="5227958" cy="2337957"/>
                    <a:chOff x="2498895" y="2708298"/>
                    <a:chExt cx="5956809" cy="2905835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1" name="矩形 70"/>
                        <p:cNvSpPr/>
                        <p:nvPr/>
                      </p:nvSpPr>
                      <p:spPr>
                        <a:xfrm>
                          <a:off x="2498895" y="2708298"/>
                          <a:ext cx="739896" cy="72070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71" name="矩形 7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98895" y="2708298"/>
                          <a:ext cx="739896" cy="720701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 w="38100">
                          <a:solidFill>
                            <a:schemeClr val="accent5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72" name="矩形 71"/>
                    <p:cNvSpPr/>
                    <p:nvPr/>
                  </p:nvSpPr>
                  <p:spPr>
                    <a:xfrm>
                      <a:off x="2498895" y="4893432"/>
                      <a:ext cx="739896" cy="72070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3" name="矩形 72"/>
                        <p:cNvSpPr/>
                        <p:nvPr/>
                      </p:nvSpPr>
                      <p:spPr>
                        <a:xfrm>
                          <a:off x="5446745" y="2900433"/>
                          <a:ext cx="739895" cy="72070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</m:oMath>
                            </m:oMathPara>
                          </a14:m>
                          <a:endParaRPr lang="en-US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73" name="矩形 7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46745" y="2900433"/>
                          <a:ext cx="739895" cy="72070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  <a:ln w="38100">
                          <a:solidFill>
                            <a:schemeClr val="accent5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74" name="矩形 73"/>
                    <p:cNvSpPr/>
                    <p:nvPr/>
                  </p:nvSpPr>
                  <p:spPr>
                    <a:xfrm>
                      <a:off x="5446743" y="4533081"/>
                      <a:ext cx="739895" cy="7207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6" name="直接箭头连接符 75"/>
                    <p:cNvCxnSpPr>
                      <a:stCxn id="71" idx="3"/>
                    </p:cNvCxnSpPr>
                    <p:nvPr/>
                  </p:nvCxnSpPr>
                  <p:spPr>
                    <a:xfrm>
                      <a:off x="3238790" y="3068649"/>
                      <a:ext cx="2239764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箭头连接符 78"/>
                    <p:cNvCxnSpPr>
                      <a:stCxn id="84" idx="3"/>
                      <a:endCxn id="73" idx="1"/>
                    </p:cNvCxnSpPr>
                    <p:nvPr/>
                  </p:nvCxnSpPr>
                  <p:spPr>
                    <a:xfrm flipV="1">
                      <a:off x="3307933" y="3260784"/>
                      <a:ext cx="2138812" cy="199546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接箭头连接符 79"/>
                    <p:cNvCxnSpPr>
                      <a:stCxn id="74" idx="0"/>
                      <a:endCxn id="73" idx="2"/>
                    </p:cNvCxnSpPr>
                    <p:nvPr/>
                  </p:nvCxnSpPr>
                  <p:spPr>
                    <a:xfrm flipV="1">
                      <a:off x="5816692" y="3621134"/>
                      <a:ext cx="1" cy="911946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接箭头连接符 80"/>
                    <p:cNvCxnSpPr>
                      <a:stCxn id="73" idx="3"/>
                    </p:cNvCxnSpPr>
                    <p:nvPr/>
                  </p:nvCxnSpPr>
                  <p:spPr>
                    <a:xfrm>
                      <a:off x="6186642" y="3260782"/>
                      <a:ext cx="478432" cy="9361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直接箭头连接符 81"/>
                    <p:cNvCxnSpPr/>
                    <p:nvPr/>
                  </p:nvCxnSpPr>
                  <p:spPr>
                    <a:xfrm>
                      <a:off x="7696031" y="3241557"/>
                      <a:ext cx="759673" cy="12123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直接箭头连接符 82"/>
                    <p:cNvCxnSpPr/>
                    <p:nvPr/>
                  </p:nvCxnSpPr>
                  <p:spPr>
                    <a:xfrm>
                      <a:off x="7692202" y="3278408"/>
                      <a:ext cx="691325" cy="129047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矩形 69"/>
                      <p:cNvSpPr/>
                      <p:nvPr/>
                    </p:nvSpPr>
                    <p:spPr>
                      <a:xfrm>
                        <a:off x="5812165" y="3890004"/>
                        <a:ext cx="565109" cy="8003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400" b="0" i="1" cap="none" spc="0" smtClean="0">
                                  <a:ln w="0"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zh-CN" altLang="en-US" sz="2400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0" name="矩形 6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12165" y="3890004"/>
                        <a:ext cx="565109" cy="80036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6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4" name="矩形 83"/>
                    <p:cNvSpPr/>
                    <p:nvPr/>
                  </p:nvSpPr>
                  <p:spPr>
                    <a:xfrm>
                      <a:off x="1775673" y="5232422"/>
                      <a:ext cx="495777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i="1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84" name="矩形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75673" y="5232422"/>
                      <a:ext cx="495777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6" name="椭圆 85"/>
                    <p:cNvSpPr/>
                    <p:nvPr/>
                  </p:nvSpPr>
                  <p:spPr>
                    <a:xfrm>
                      <a:off x="4206531" y="4220035"/>
                      <a:ext cx="593630" cy="57273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86" name="椭圆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531" y="4220035"/>
                      <a:ext cx="593630" cy="572736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 l="-8130" r="-162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7" name="矩形 86"/>
                    <p:cNvSpPr/>
                    <p:nvPr/>
                  </p:nvSpPr>
                  <p:spPr>
                    <a:xfrm>
                      <a:off x="3915902" y="4075561"/>
                      <a:ext cx="371378" cy="3424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0" i="1" cap="none" spc="0" smtClean="0">
                                    <a:ln w="0"/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cap="none" spc="0" smtClean="0">
                                    <a:ln w="0"/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1" cap="none" spc="0" smtClean="0">
                                    <a:ln w="0"/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>
                <p:sp>
                  <p:nvSpPr>
                    <p:cNvPr id="87" name="矩形 8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15902" y="4075561"/>
                      <a:ext cx="371378" cy="34244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6579" b="-65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椭圆 88"/>
                  <p:cNvSpPr/>
                  <p:nvPr/>
                </p:nvSpPr>
                <p:spPr>
                  <a:xfrm>
                    <a:off x="6124978" y="4115669"/>
                    <a:ext cx="741674" cy="77213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89" name="椭圆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4978" y="4115669"/>
                    <a:ext cx="741674" cy="77213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椭圆 89"/>
                  <p:cNvSpPr/>
                  <p:nvPr/>
                </p:nvSpPr>
                <p:spPr>
                  <a:xfrm>
                    <a:off x="6120606" y="5404144"/>
                    <a:ext cx="741674" cy="77213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90" name="椭圆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0606" y="5404144"/>
                    <a:ext cx="741674" cy="77213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箭头连接符 90"/>
              <p:cNvCxnSpPr/>
              <p:nvPr/>
            </p:nvCxnSpPr>
            <p:spPr>
              <a:xfrm>
                <a:off x="6907571" y="4464826"/>
                <a:ext cx="547427" cy="75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>
                <a:off x="6907571" y="5772567"/>
                <a:ext cx="547427" cy="75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矩形 92"/>
                  <p:cNvSpPr/>
                  <p:nvPr/>
                </p:nvSpPr>
                <p:spPr>
                  <a:xfrm>
                    <a:off x="7495917" y="4201686"/>
                    <a:ext cx="463995" cy="461665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cap="none" spc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cap="none" spc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cap="none" spc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</mc:Choice>
            <mc:Fallback>
              <p:sp>
                <p:nvSpPr>
                  <p:cNvPr id="93" name="矩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917" y="4201686"/>
                    <a:ext cx="463995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584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7495916" y="5543045"/>
                    <a:ext cx="463995" cy="461665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cap="none" spc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cap="none" spc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cap="none" spc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</mc:Choice>
            <mc:Fallback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916" y="5543045"/>
                    <a:ext cx="463995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883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矩形 94"/>
              <p:cNvSpPr/>
              <p:nvPr/>
            </p:nvSpPr>
            <p:spPr>
              <a:xfrm>
                <a:off x="5405760" y="4242260"/>
                <a:ext cx="463995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…</a:t>
                </a:r>
                <a:endParaRPr lang="zh-CN" altLang="en-US" sz="2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5414147" y="5167361"/>
                <a:ext cx="463995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…</a:t>
                </a:r>
                <a:endParaRPr lang="zh-CN" altLang="en-US" sz="2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矩形 98"/>
                <p:cNvSpPr/>
                <p:nvPr/>
              </p:nvSpPr>
              <p:spPr>
                <a:xfrm>
                  <a:off x="2131619" y="4072355"/>
                  <a:ext cx="387509" cy="38636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9" name="矩形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1619" y="4072355"/>
                  <a:ext cx="387509" cy="386364"/>
                </a:xfrm>
                <a:prstGeom prst="rect">
                  <a:avLst/>
                </a:prstGeom>
                <a:blipFill>
                  <a:blip r:embed="rId14"/>
                  <a:stretch>
                    <a:fillRect l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矩形 99"/>
                <p:cNvSpPr/>
                <p:nvPr/>
              </p:nvSpPr>
              <p:spPr>
                <a:xfrm>
                  <a:off x="2022466" y="5097048"/>
                  <a:ext cx="416133" cy="3909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0" name="矩形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466" y="5097048"/>
                  <a:ext cx="416133" cy="390955"/>
                </a:xfrm>
                <a:prstGeom prst="rect">
                  <a:avLst/>
                </a:prstGeom>
                <a:blipFill>
                  <a:blip r:embed="rId15"/>
                  <a:stretch>
                    <a:fillRect l="-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2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for all parameters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592" y="2360501"/>
            <a:ext cx="7523116" cy="40419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391343" y="5378135"/>
                <a:ext cx="1675522" cy="9115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CN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343" y="5378135"/>
                <a:ext cx="1675522" cy="911596"/>
              </a:xfrm>
              <a:prstGeom prst="rect">
                <a:avLst/>
              </a:prstGeom>
              <a:blipFill>
                <a:blip r:embed="rId5"/>
                <a:stretch>
                  <a:fillRect b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7690102" y="5378135"/>
                <a:ext cx="1879104" cy="9115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CN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=0.11</m:t>
                      </m:r>
                    </m:oMath>
                  </m:oMathPara>
                </a14:m>
                <a:endParaRPr lang="zh-CN" alt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102" y="5378135"/>
                <a:ext cx="1879104" cy="911596"/>
              </a:xfrm>
              <a:prstGeom prst="rect">
                <a:avLst/>
              </a:prstGeom>
              <a:blipFill>
                <a:blip r:embed="rId6"/>
                <a:stretch>
                  <a:fillRect b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5581902" y="5378135"/>
                <a:ext cx="1879104" cy="9115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CN" sz="2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=0.12</m:t>
                      </m:r>
                    </m:oMath>
                  </m:oMathPara>
                </a14:m>
                <a:endParaRPr lang="zh-CN" alt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902" y="5378135"/>
                <a:ext cx="1879104" cy="911596"/>
              </a:xfrm>
              <a:prstGeom prst="rect">
                <a:avLst/>
              </a:prstGeom>
              <a:blipFill>
                <a:blip r:embed="rId7"/>
                <a:stretch>
                  <a:fillRect b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8915400" y="1635405"/>
                <a:ext cx="2559050" cy="635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F0000"/>
                    </a:solidFill>
                  </a:rPr>
                  <a:t>What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0" y="1635405"/>
                <a:ext cx="2559050" cy="635367"/>
              </a:xfrm>
              <a:prstGeom prst="rect">
                <a:avLst/>
              </a:prstGeom>
              <a:blipFill>
                <a:blip r:embed="rId8"/>
                <a:stretch>
                  <a:fillRect b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8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for all </a:t>
                </a:r>
                <a:r>
                  <a:rPr lang="en-US" dirty="0" smtClean="0"/>
                  <a:t>activation function inputs z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/>
          <p:cNvGrpSpPr/>
          <p:nvPr/>
        </p:nvGrpSpPr>
        <p:grpSpPr>
          <a:xfrm>
            <a:off x="476250" y="2787672"/>
            <a:ext cx="6956303" cy="2868760"/>
            <a:chOff x="838200" y="2914672"/>
            <a:chExt cx="6956303" cy="2868760"/>
          </a:xfrm>
        </p:grpSpPr>
        <p:grpSp>
          <p:nvGrpSpPr>
            <p:cNvPr id="4" name="组合 3"/>
            <p:cNvGrpSpPr/>
            <p:nvPr/>
          </p:nvGrpSpPr>
          <p:grpSpPr>
            <a:xfrm>
              <a:off x="838200" y="2914672"/>
              <a:ext cx="6956303" cy="2443585"/>
              <a:chOff x="1002938" y="4072355"/>
              <a:chExt cx="6956303" cy="2443585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002938" y="4076641"/>
                <a:ext cx="6956303" cy="2439299"/>
                <a:chOff x="1034688" y="3951477"/>
                <a:chExt cx="6956303" cy="243929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1034688" y="3951477"/>
                  <a:ext cx="4967695" cy="2099020"/>
                  <a:chOff x="1775673" y="4075561"/>
                  <a:chExt cx="3976101" cy="1556971"/>
                </a:xfrm>
              </p:grpSpPr>
              <p:grpSp>
                <p:nvGrpSpPr>
                  <p:cNvPr id="17" name="组合 16"/>
                  <p:cNvGrpSpPr/>
                  <p:nvPr/>
                </p:nvGrpSpPr>
                <p:grpSpPr>
                  <a:xfrm>
                    <a:off x="1804822" y="4250001"/>
                    <a:ext cx="3946952" cy="1348569"/>
                    <a:chOff x="3148394" y="2388747"/>
                    <a:chExt cx="6005904" cy="2337957"/>
                  </a:xfrm>
                </p:grpSpPr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3148394" y="2388747"/>
                      <a:ext cx="6005904" cy="2337957"/>
                      <a:chOff x="2498895" y="2708298"/>
                      <a:chExt cx="6843211" cy="2905835"/>
                    </a:xfrm>
                  </p:grpSpPr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3" name="矩形 22"/>
                          <p:cNvSpPr/>
                          <p:nvPr/>
                        </p:nvSpPr>
                        <p:spPr>
                          <a:xfrm>
                            <a:off x="2498895" y="2708298"/>
                            <a:ext cx="739896" cy="7207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400" b="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3" name="矩形 22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498895" y="2708298"/>
                            <a:ext cx="739896" cy="720701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  <a:ln w="38100">
                            <a:solidFill>
                              <a:schemeClr val="accent5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2498895" y="4893432"/>
                        <a:ext cx="739896" cy="72070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5400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5" name="矩形 24"/>
                          <p:cNvSpPr/>
                          <p:nvPr/>
                        </p:nvSpPr>
                        <p:spPr>
                          <a:xfrm>
                            <a:off x="5446745" y="2900433"/>
                            <a:ext cx="739895" cy="720702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800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 +</m:t>
                                  </m:r>
                                </m:oMath>
                              </m:oMathPara>
                            </a14:m>
                            <a:endParaRPr lang="en-US" sz="2800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5" name="矩形 2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446745" y="2900433"/>
                            <a:ext cx="739895" cy="720702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  <a:ln w="38100">
                            <a:solidFill>
                              <a:schemeClr val="accent5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26" name="矩形 25"/>
                      <p:cNvSpPr/>
                      <p:nvPr/>
                    </p:nvSpPr>
                    <p:spPr>
                      <a:xfrm>
                        <a:off x="5446743" y="4533081"/>
                        <a:ext cx="739895" cy="72070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7" name="直接箭头连接符 26"/>
                      <p:cNvCxnSpPr>
                        <a:stCxn id="23" idx="3"/>
                      </p:cNvCxnSpPr>
                      <p:nvPr/>
                    </p:nvCxnSpPr>
                    <p:spPr>
                      <a:xfrm>
                        <a:off x="3238790" y="3068649"/>
                        <a:ext cx="2239764" cy="0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直接箭头连接符 27"/>
                      <p:cNvCxnSpPr>
                        <a:stCxn id="18" idx="3"/>
                        <a:endCxn id="25" idx="1"/>
                      </p:cNvCxnSpPr>
                      <p:nvPr/>
                    </p:nvCxnSpPr>
                    <p:spPr>
                      <a:xfrm flipV="1">
                        <a:off x="3307933" y="3260784"/>
                        <a:ext cx="2138812" cy="1995460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直接箭头连接符 28"/>
                      <p:cNvCxnSpPr>
                        <a:stCxn id="26" idx="0"/>
                        <a:endCxn id="25" idx="2"/>
                      </p:cNvCxnSpPr>
                      <p:nvPr/>
                    </p:nvCxnSpPr>
                    <p:spPr>
                      <a:xfrm flipV="1">
                        <a:off x="5816692" y="3621134"/>
                        <a:ext cx="1" cy="911946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直接箭头连接符 29"/>
                      <p:cNvCxnSpPr>
                        <a:stCxn id="25" idx="3"/>
                      </p:cNvCxnSpPr>
                      <p:nvPr/>
                    </p:nvCxnSpPr>
                    <p:spPr>
                      <a:xfrm>
                        <a:off x="6186642" y="3260782"/>
                        <a:ext cx="478432" cy="9361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直接箭头连接符 30"/>
                      <p:cNvCxnSpPr>
                        <a:endCxn id="34" idx="1"/>
                      </p:cNvCxnSpPr>
                      <p:nvPr/>
                    </p:nvCxnSpPr>
                    <p:spPr>
                      <a:xfrm>
                        <a:off x="7691955" y="3218519"/>
                        <a:ext cx="1650151" cy="19226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直接箭头连接符 31"/>
                      <p:cNvCxnSpPr/>
                      <p:nvPr/>
                    </p:nvCxnSpPr>
                    <p:spPr>
                      <a:xfrm>
                        <a:off x="7692202" y="3278408"/>
                        <a:ext cx="1649904" cy="2335725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2" name="矩形 21"/>
                        <p:cNvSpPr/>
                        <p:nvPr/>
                      </p:nvSpPr>
                      <p:spPr>
                        <a:xfrm>
                          <a:off x="5812165" y="3890004"/>
                          <a:ext cx="565109" cy="80036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91440" tIns="45720" rIns="91440" bIns="4572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cap="none" spc="0" smtClean="0">
                                    <a:ln w="0"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400" b="0" cap="none" spc="0" dirty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2" name="矩形 2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12165" y="3890004"/>
                          <a:ext cx="565109" cy="800369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394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矩形 17"/>
                      <p:cNvSpPr/>
                      <p:nvPr/>
                    </p:nvSpPr>
                    <p:spPr>
                      <a:xfrm>
                        <a:off x="1775673" y="5232422"/>
                        <a:ext cx="495777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8" name="矩形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75673" y="5232422"/>
                        <a:ext cx="495777" cy="40011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" name="椭圆 18"/>
                      <p:cNvSpPr/>
                      <p:nvPr/>
                    </p:nvSpPr>
                    <p:spPr>
                      <a:xfrm>
                        <a:off x="4206531" y="4220035"/>
                        <a:ext cx="593630" cy="57273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19" name="椭圆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06531" y="4220035"/>
                        <a:ext cx="593630" cy="572736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 l="-7258" r="-161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" name="矩形 19"/>
                      <p:cNvSpPr/>
                      <p:nvPr/>
                    </p:nvSpPr>
                    <p:spPr>
                      <a:xfrm>
                        <a:off x="3915902" y="4075561"/>
                        <a:ext cx="371378" cy="34244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cap="none" spc="0" smtClean="0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cap="none" spc="0" smtClean="0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b="0" i="1" cap="none" spc="0" smtClean="0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" name="矩形 1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15902" y="4075561"/>
                        <a:ext cx="371378" cy="34244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6579" b="-789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椭圆 8"/>
                    <p:cNvSpPr/>
                    <p:nvPr/>
                  </p:nvSpPr>
                  <p:spPr>
                    <a:xfrm>
                      <a:off x="7231117" y="4119807"/>
                      <a:ext cx="741674" cy="77213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9" name="椭圆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31117" y="4119807"/>
                      <a:ext cx="741674" cy="77213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椭圆 9"/>
                    <p:cNvSpPr/>
                    <p:nvPr/>
                  </p:nvSpPr>
                  <p:spPr>
                    <a:xfrm>
                      <a:off x="7249317" y="5618646"/>
                      <a:ext cx="741674" cy="77213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0" name="椭圆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9317" y="5618646"/>
                      <a:ext cx="741674" cy="77213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2131619" y="4072355"/>
                    <a:ext cx="387509" cy="3863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1619" y="4072355"/>
                    <a:ext cx="387509" cy="38636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矩形 6"/>
                  <p:cNvSpPr/>
                  <p:nvPr/>
                </p:nvSpPr>
                <p:spPr>
                  <a:xfrm>
                    <a:off x="2022466" y="5097048"/>
                    <a:ext cx="416133" cy="39095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" name="矩形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466" y="5097048"/>
                    <a:ext cx="416133" cy="39095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4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/>
                <p:cNvSpPr/>
                <p:nvPr/>
              </p:nvSpPr>
              <p:spPr>
                <a:xfrm>
                  <a:off x="4980069" y="3011972"/>
                  <a:ext cx="387509" cy="38636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069" y="3011972"/>
                  <a:ext cx="387509" cy="386364"/>
                </a:xfrm>
                <a:prstGeom prst="rect">
                  <a:avLst/>
                </a:prstGeom>
                <a:blipFill>
                  <a:blip r:embed="rId14"/>
                  <a:stretch>
                    <a:fillRect l="-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矩形 33"/>
                <p:cNvSpPr/>
                <p:nvPr/>
              </p:nvSpPr>
              <p:spPr>
                <a:xfrm>
                  <a:off x="5805895" y="3259925"/>
                  <a:ext cx="533175" cy="4509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sz="2800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5895" y="3259925"/>
                  <a:ext cx="533175" cy="45091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矩形 36"/>
                <p:cNvSpPr/>
                <p:nvPr/>
              </p:nvSpPr>
              <p:spPr>
                <a:xfrm>
                  <a:off x="4776524" y="3984917"/>
                  <a:ext cx="387509" cy="38636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6524" y="3984917"/>
                  <a:ext cx="387509" cy="386364"/>
                </a:xfrm>
                <a:prstGeom prst="rect">
                  <a:avLst/>
                </a:prstGeom>
                <a:blipFill>
                  <a:blip r:embed="rId16"/>
                  <a:stretch>
                    <a:fillRect l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矩形 37"/>
                <p:cNvSpPr/>
                <p:nvPr/>
              </p:nvSpPr>
              <p:spPr>
                <a:xfrm>
                  <a:off x="5829412" y="4753417"/>
                  <a:ext cx="533175" cy="4509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sz="2800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412" y="4753417"/>
                  <a:ext cx="533175" cy="45091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38100"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/>
            <p:cNvCxnSpPr>
              <a:stCxn id="34" idx="3"/>
              <a:endCxn id="9" idx="2"/>
            </p:cNvCxnSpPr>
            <p:nvPr/>
          </p:nvCxnSpPr>
          <p:spPr>
            <a:xfrm flipV="1">
              <a:off x="6339070" y="3473353"/>
              <a:ext cx="695559" cy="120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8" idx="3"/>
              <a:endCxn id="10" idx="2"/>
            </p:cNvCxnSpPr>
            <p:nvPr/>
          </p:nvCxnSpPr>
          <p:spPr>
            <a:xfrm flipV="1">
              <a:off x="6362587" y="4972192"/>
              <a:ext cx="690242" cy="66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矩形 45"/>
                <p:cNvSpPr/>
                <p:nvPr/>
              </p:nvSpPr>
              <p:spPr>
                <a:xfrm>
                  <a:off x="6478602" y="2993791"/>
                  <a:ext cx="463995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cap="none" spc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b="0" i="1" cap="none" spc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602" y="2993791"/>
                  <a:ext cx="463995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11688"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矩形 46"/>
                <p:cNvSpPr/>
                <p:nvPr/>
              </p:nvSpPr>
              <p:spPr>
                <a:xfrm>
                  <a:off x="6490003" y="4517209"/>
                  <a:ext cx="463995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cap="none" spc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b="0" i="1" cap="none" spc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47" name="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0003" y="4517209"/>
                  <a:ext cx="463995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19737" r="-5263"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/>
            <p:cNvCxnSpPr/>
            <p:nvPr/>
          </p:nvCxnSpPr>
          <p:spPr>
            <a:xfrm flipV="1">
              <a:off x="6073976" y="3699633"/>
              <a:ext cx="1" cy="5705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V="1">
              <a:off x="6104714" y="5212864"/>
              <a:ext cx="1" cy="5705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5433203" y="3713546"/>
              <a:ext cx="360934" cy="2877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5456720" y="5201448"/>
              <a:ext cx="360934" cy="2877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7528004" y="2263104"/>
                <a:ext cx="5067590" cy="3434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Recap: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b="0" dirty="0" smtClean="0"/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004" y="2263104"/>
                <a:ext cx="5067590" cy="3434915"/>
              </a:xfrm>
              <a:prstGeom prst="rect">
                <a:avLst/>
              </a:prstGeom>
              <a:blipFill>
                <a:blip r:embed="rId20"/>
                <a:stretch>
                  <a:fillRect l="-2527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4062092" y="2704876"/>
                <a:ext cx="463995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cap="none" spc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092" y="2704876"/>
                <a:ext cx="463995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/>
              <p:cNvSpPr/>
              <p:nvPr/>
            </p:nvSpPr>
            <p:spPr>
              <a:xfrm>
                <a:off x="9764085" y="5270068"/>
                <a:ext cx="387509" cy="3863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085" y="5270068"/>
                <a:ext cx="387509" cy="386364"/>
              </a:xfrm>
              <a:prstGeom prst="rect">
                <a:avLst/>
              </a:prstGeom>
              <a:blipFill>
                <a:blip r:embed="rId22"/>
                <a:stretch>
                  <a:fillRect l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/>
              <p:cNvSpPr/>
              <p:nvPr/>
            </p:nvSpPr>
            <p:spPr>
              <a:xfrm>
                <a:off x="11353800" y="5270068"/>
                <a:ext cx="387509" cy="3863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800" y="5270068"/>
                <a:ext cx="387509" cy="386364"/>
              </a:xfrm>
              <a:prstGeom prst="rect">
                <a:avLst/>
              </a:prstGeom>
              <a:blipFill>
                <a:blip r:embed="rId23"/>
                <a:stretch>
                  <a:fillRect l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6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animBg="1"/>
      <p:bldP spid="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for all </a:t>
                </a:r>
                <a:r>
                  <a:rPr lang="en-US" dirty="0" smtClean="0"/>
                  <a:t>activation function inputs z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476250" y="2704876"/>
            <a:ext cx="6956303" cy="2951556"/>
            <a:chOff x="476250" y="2704876"/>
            <a:chExt cx="6956303" cy="2951556"/>
          </a:xfrm>
        </p:grpSpPr>
        <p:grpSp>
          <p:nvGrpSpPr>
            <p:cNvPr id="54" name="组合 53"/>
            <p:cNvGrpSpPr/>
            <p:nvPr/>
          </p:nvGrpSpPr>
          <p:grpSpPr>
            <a:xfrm>
              <a:off x="476250" y="2787672"/>
              <a:ext cx="6956303" cy="2868760"/>
              <a:chOff x="838200" y="2914672"/>
              <a:chExt cx="6956303" cy="286876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38200" y="2914672"/>
                <a:ext cx="6956303" cy="2443585"/>
                <a:chOff x="1002938" y="4072355"/>
                <a:chExt cx="6956303" cy="2443585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002938" y="4076641"/>
                  <a:ext cx="6956303" cy="2439299"/>
                  <a:chOff x="1034688" y="3951477"/>
                  <a:chExt cx="6956303" cy="2439299"/>
                </a:xfrm>
              </p:grpSpPr>
              <p:grpSp>
                <p:nvGrpSpPr>
                  <p:cNvPr id="8" name="组合 7"/>
                  <p:cNvGrpSpPr/>
                  <p:nvPr/>
                </p:nvGrpSpPr>
                <p:grpSpPr>
                  <a:xfrm>
                    <a:off x="1034688" y="3951477"/>
                    <a:ext cx="4967695" cy="2099020"/>
                    <a:chOff x="1775673" y="4075561"/>
                    <a:chExt cx="3976101" cy="1556971"/>
                  </a:xfrm>
                </p:grpSpPr>
                <p:grpSp>
                  <p:nvGrpSpPr>
                    <p:cNvPr id="17" name="组合 16"/>
                    <p:cNvGrpSpPr/>
                    <p:nvPr/>
                  </p:nvGrpSpPr>
                  <p:grpSpPr>
                    <a:xfrm>
                      <a:off x="1804822" y="4250001"/>
                      <a:ext cx="3946952" cy="1348569"/>
                      <a:chOff x="3148394" y="2388747"/>
                      <a:chExt cx="6005904" cy="2337957"/>
                    </a:xfrm>
                  </p:grpSpPr>
                  <p:grpSp>
                    <p:nvGrpSpPr>
                      <p:cNvPr id="21" name="组合 20"/>
                      <p:cNvGrpSpPr/>
                      <p:nvPr/>
                    </p:nvGrpSpPr>
                    <p:grpSpPr>
                      <a:xfrm>
                        <a:off x="3148394" y="2388747"/>
                        <a:ext cx="6005904" cy="2337957"/>
                        <a:chOff x="2498895" y="2708298"/>
                        <a:chExt cx="6843211" cy="2905835"/>
                      </a:xfrm>
                    </p:grpSpPr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23" name="矩形 22"/>
                            <p:cNvSpPr/>
                            <p:nvPr/>
                          </p:nvSpPr>
                          <p:spPr>
                            <a:xfrm>
                              <a:off x="2498895" y="2708298"/>
                              <a:ext cx="739896" cy="720701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38100">
                              <a:solidFill>
                                <a:schemeClr val="accent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altLang="zh-CN" sz="2400" b="0" i="1" dirty="0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dirty="0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dirty="0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23" name="矩形 22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498895" y="2708298"/>
                              <a:ext cx="739896" cy="720701"/>
                            </a:xfrm>
                            <a:prstGeom prst="rect">
                              <a:avLst/>
                            </a:prstGeom>
                            <a:blipFill>
                              <a:blip r:embed="rId4"/>
                              <a:stretch>
                                <a:fillRect/>
                              </a:stretch>
                            </a:blipFill>
                            <a:ln w="38100">
                              <a:solidFill>
                                <a:schemeClr val="accent5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24" name="矩形 23"/>
                        <p:cNvSpPr/>
                        <p:nvPr/>
                      </p:nvSpPr>
                      <p:spPr>
                        <a:xfrm>
                          <a:off x="2498895" y="4893432"/>
                          <a:ext cx="739896" cy="72070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54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endParaRPr>
                        </a:p>
                      </p:txBody>
                    </p: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25" name="矩形 24"/>
                            <p:cNvSpPr/>
                            <p:nvPr/>
                          </p:nvSpPr>
                          <p:spPr>
                            <a:xfrm>
                              <a:off x="5446745" y="2900433"/>
                              <a:ext cx="739895" cy="720702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38100">
                              <a:solidFill>
                                <a:schemeClr val="accent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altLang="zh-CN" sz="2800" i="1" dirty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+</m:t>
                                    </m:r>
                                  </m:oMath>
                                </m:oMathPara>
                              </a14:m>
                              <a:endParaRPr lang="en-US" sz="28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25" name="矩形 24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446745" y="2900433"/>
                              <a:ext cx="739895" cy="720702"/>
                            </a:xfrm>
                            <a:prstGeom prst="rect">
                              <a:avLst/>
                            </a:prstGeom>
                            <a:blipFill>
                              <a:blip r:embed="rId5"/>
                              <a:stretch>
                                <a:fillRect/>
                              </a:stretch>
                            </a:blipFill>
                            <a:ln w="38100">
                              <a:solidFill>
                                <a:schemeClr val="accent5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26" name="矩形 25"/>
                        <p:cNvSpPr/>
                        <p:nvPr/>
                      </p:nvSpPr>
                      <p:spPr>
                        <a:xfrm>
                          <a:off x="5446743" y="4533081"/>
                          <a:ext cx="739895" cy="72070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7" name="直接箭头连接符 26"/>
                        <p:cNvCxnSpPr>
                          <a:stCxn id="23" idx="3"/>
                        </p:cNvCxnSpPr>
                        <p:nvPr/>
                      </p:nvCxnSpPr>
                      <p:spPr>
                        <a:xfrm>
                          <a:off x="3238790" y="3068649"/>
                          <a:ext cx="2239764" cy="0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" name="直接箭头连接符 27"/>
                        <p:cNvCxnSpPr>
                          <a:stCxn id="18" idx="3"/>
                          <a:endCxn id="25" idx="1"/>
                        </p:cNvCxnSpPr>
                        <p:nvPr/>
                      </p:nvCxnSpPr>
                      <p:spPr>
                        <a:xfrm flipV="1">
                          <a:off x="3307933" y="3260784"/>
                          <a:ext cx="2138812" cy="1995460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" name="直接箭头连接符 28"/>
                        <p:cNvCxnSpPr>
                          <a:stCxn id="26" idx="0"/>
                          <a:endCxn id="25" idx="2"/>
                        </p:cNvCxnSpPr>
                        <p:nvPr/>
                      </p:nvCxnSpPr>
                      <p:spPr>
                        <a:xfrm flipV="1">
                          <a:off x="5816692" y="3621134"/>
                          <a:ext cx="1" cy="911946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" name="直接箭头连接符 29"/>
                        <p:cNvCxnSpPr>
                          <a:stCxn id="25" idx="3"/>
                        </p:cNvCxnSpPr>
                        <p:nvPr/>
                      </p:nvCxnSpPr>
                      <p:spPr>
                        <a:xfrm>
                          <a:off x="6186642" y="3260782"/>
                          <a:ext cx="478432" cy="9361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直接箭头连接符 30"/>
                        <p:cNvCxnSpPr>
                          <a:endCxn id="34" idx="1"/>
                        </p:cNvCxnSpPr>
                        <p:nvPr/>
                      </p:nvCxnSpPr>
                      <p:spPr>
                        <a:xfrm>
                          <a:off x="7691955" y="3218519"/>
                          <a:ext cx="1650151" cy="19226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" name="直接箭头连接符 31"/>
                        <p:cNvCxnSpPr/>
                        <p:nvPr/>
                      </p:nvCxnSpPr>
                      <p:spPr>
                        <a:xfrm>
                          <a:off x="7692202" y="3278408"/>
                          <a:ext cx="1649904" cy="2335725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2" name="矩形 21"/>
                          <p:cNvSpPr/>
                          <p:nvPr/>
                        </p:nvSpPr>
                        <p:spPr>
                          <a:xfrm>
                            <a:off x="5812165" y="3890004"/>
                            <a:ext cx="565109" cy="80036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91440" tIns="45720" rIns="91440" bIns="45720">
                            <a:spAutoFit/>
                          </a:bodyPr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400" b="0" i="1" cap="none" spc="0" smtClean="0">
                                      <a:ln w="0"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oMath>
                              </m:oMathPara>
                            </a14:m>
                            <a:endParaRPr lang="zh-CN" altLang="en-US" sz="2400" b="0" cap="none" spc="0" dirty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2" name="矩形 21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812165" y="3890004"/>
                            <a:ext cx="565109" cy="800369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l="-394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8" name="矩形 17"/>
                        <p:cNvSpPr/>
                        <p:nvPr/>
                      </p:nvSpPr>
                      <p:spPr>
                        <a:xfrm>
                          <a:off x="1775673" y="5232422"/>
                          <a:ext cx="495777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dirty="0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dirty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18" name="矩形 1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75673" y="5232422"/>
                          <a:ext cx="495777" cy="400110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9" name="椭圆 18"/>
                        <p:cNvSpPr/>
                        <p:nvPr/>
                      </p:nvSpPr>
                      <p:spPr>
                        <a:xfrm>
                          <a:off x="4206531" y="4220035"/>
                          <a:ext cx="593630" cy="572736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>
                    <p:sp>
                      <p:nvSpPr>
                        <p:cNvPr id="19" name="椭圆 1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206531" y="4220035"/>
                          <a:ext cx="593630" cy="572736"/>
                        </a:xfrm>
                        <a:prstGeom prst="ellipse">
                          <a:avLst/>
                        </a:prstGeom>
                        <a:blipFill>
                          <a:blip r:embed="rId8"/>
                          <a:stretch>
                            <a:fillRect l="-7258" r="-161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" name="矩形 19"/>
                        <p:cNvSpPr/>
                        <p:nvPr/>
                      </p:nvSpPr>
                      <p:spPr>
                        <a:xfrm>
                          <a:off x="3915902" y="4075561"/>
                          <a:ext cx="371378" cy="34244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91440" tIns="45720" rIns="91440" bIns="4572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cap="none" spc="0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cap="none" spc="0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i="1" cap="none" spc="0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cap="none" spc="0" dirty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" name="矩形 1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15902" y="4075561"/>
                          <a:ext cx="371378" cy="342445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6579" b="-789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" name="椭圆 8"/>
                      <p:cNvSpPr/>
                      <p:nvPr/>
                    </p:nvSpPr>
                    <p:spPr>
                      <a:xfrm>
                        <a:off x="7231117" y="4119807"/>
                        <a:ext cx="741674" cy="77213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9" name="椭圆 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31117" y="4119807"/>
                        <a:ext cx="741674" cy="772130"/>
                      </a:xfrm>
                      <a:prstGeom prst="ellipse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" name="椭圆 9"/>
                      <p:cNvSpPr/>
                      <p:nvPr/>
                    </p:nvSpPr>
                    <p:spPr>
                      <a:xfrm>
                        <a:off x="7249317" y="5618646"/>
                        <a:ext cx="741674" cy="77213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10" name="椭圆 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9317" y="5618646"/>
                        <a:ext cx="741674" cy="772130"/>
                      </a:xfrm>
                      <a:prstGeom prst="ellipse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2131619" y="4072355"/>
                      <a:ext cx="387509" cy="3863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6" name="矩形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1619" y="4072355"/>
                      <a:ext cx="387509" cy="38636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2022466" y="5097048"/>
                      <a:ext cx="416133" cy="39095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7" name="矩形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22466" y="5097048"/>
                      <a:ext cx="416133" cy="39095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4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4980069" y="3011972"/>
                    <a:ext cx="387509" cy="3863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0069" y="3011972"/>
                    <a:ext cx="387509" cy="38636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1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5805895" y="3259925"/>
                    <a:ext cx="533175" cy="4509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lang="en-US" sz="2800" i="1" dirty="0">
                      <a:solidFill>
                        <a:schemeClr val="accent5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5895" y="3259925"/>
                    <a:ext cx="533175" cy="45091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38100">
                    <a:solidFill>
                      <a:schemeClr val="accent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矩形 36"/>
                  <p:cNvSpPr/>
                  <p:nvPr/>
                </p:nvSpPr>
                <p:spPr>
                  <a:xfrm>
                    <a:off x="4776524" y="3984917"/>
                    <a:ext cx="387509" cy="3863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7" name="矩形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24" y="3984917"/>
                    <a:ext cx="387509" cy="38636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5829412" y="4753417"/>
                    <a:ext cx="533175" cy="4509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lang="en-US" sz="2800" i="1" dirty="0">
                      <a:solidFill>
                        <a:schemeClr val="accent5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9412" y="4753417"/>
                    <a:ext cx="533175" cy="45091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solidFill>
                      <a:schemeClr val="accent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直接箭头连接符 38"/>
              <p:cNvCxnSpPr>
                <a:stCxn id="34" idx="3"/>
                <a:endCxn id="9" idx="2"/>
              </p:cNvCxnSpPr>
              <p:nvPr/>
            </p:nvCxnSpPr>
            <p:spPr>
              <a:xfrm flipV="1">
                <a:off x="6339070" y="3473353"/>
                <a:ext cx="695559" cy="1202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38" idx="3"/>
                <a:endCxn id="10" idx="2"/>
              </p:cNvCxnSpPr>
              <p:nvPr/>
            </p:nvCxnSpPr>
            <p:spPr>
              <a:xfrm flipV="1">
                <a:off x="6362587" y="4972192"/>
                <a:ext cx="690242" cy="66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矩形 45"/>
                  <p:cNvSpPr/>
                  <p:nvPr/>
                </p:nvSpPr>
                <p:spPr>
                  <a:xfrm>
                    <a:off x="6478602" y="2993791"/>
                    <a:ext cx="463995" cy="461665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CN" altLang="en-US" sz="24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</mc:Choice>
            <mc:Fallback>
              <p:sp>
                <p:nvSpPr>
                  <p:cNvPr id="46" name="矩形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8602" y="2993791"/>
                    <a:ext cx="463995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1688" b="-3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矩形 46"/>
                  <p:cNvSpPr/>
                  <p:nvPr/>
                </p:nvSpPr>
                <p:spPr>
                  <a:xfrm>
                    <a:off x="6490003" y="4517209"/>
                    <a:ext cx="463995" cy="461665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′′</m:t>
                          </m:r>
                        </m:oMath>
                      </m:oMathPara>
                    </a14:m>
                    <a:endParaRPr lang="zh-CN" altLang="en-US" sz="24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</mc:Choice>
            <mc:Fallback>
              <p:sp>
                <p:nvSpPr>
                  <p:cNvPr id="47" name="矩形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003" y="4517209"/>
                    <a:ext cx="463995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9737" r="-5263" b="-3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直接箭头连接符 47"/>
              <p:cNvCxnSpPr/>
              <p:nvPr/>
            </p:nvCxnSpPr>
            <p:spPr>
              <a:xfrm flipV="1">
                <a:off x="6073976" y="3699633"/>
                <a:ext cx="1" cy="57056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 flipV="1">
                <a:off x="6104714" y="5212864"/>
                <a:ext cx="1" cy="57056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flipV="1">
                <a:off x="5433203" y="3713546"/>
                <a:ext cx="360934" cy="28774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/>
              <p:nvPr/>
            </p:nvCxnSpPr>
            <p:spPr>
              <a:xfrm flipV="1">
                <a:off x="5456720" y="5201448"/>
                <a:ext cx="360934" cy="28774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矩形 55"/>
                <p:cNvSpPr/>
                <p:nvPr/>
              </p:nvSpPr>
              <p:spPr>
                <a:xfrm>
                  <a:off x="4062092" y="2704876"/>
                  <a:ext cx="463995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cap="none" spc="0" smtClean="0">
                            <a:ln w="0"/>
                            <a:solidFill>
                              <a:schemeClr val="accent5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2400" b="0" cap="none" spc="0" dirty="0">
                    <a:ln w="0"/>
                    <a:solidFill>
                      <a:schemeClr val="accent5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2092" y="2704876"/>
                  <a:ext cx="463995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7597011" y="3636616"/>
                <a:ext cx="4351256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/>
                  <a:t>]</a:t>
                </a:r>
                <a:endParaRPr lang="en-US" sz="28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011" y="3636616"/>
                <a:ext cx="4351256" cy="725776"/>
              </a:xfrm>
              <a:prstGeom prst="rect">
                <a:avLst/>
              </a:prstGeom>
              <a:blipFill>
                <a:blip r:embed="rId21"/>
                <a:stretch>
                  <a:fillRect r="-1961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2"/>
          <a:srcRect l="4719" t="3326" b="20467"/>
          <a:stretch/>
        </p:blipFill>
        <p:spPr>
          <a:xfrm>
            <a:off x="3147376" y="2583620"/>
            <a:ext cx="4438352" cy="3321322"/>
          </a:xfrm>
          <a:prstGeom prst="rect">
            <a:avLst/>
          </a:prstGeom>
        </p:spPr>
      </p:pic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3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949" y="2220621"/>
            <a:ext cx="7834252" cy="393729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from the output layer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Backpropagation is done!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518" y="2263775"/>
            <a:ext cx="6617264" cy="4351338"/>
          </a:xfr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4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Machine Learning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Looking for a Function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Playing Go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 smtClean="0"/>
                  <a:t> “5-5” (next move)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Control a Robot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2, …</m:t>
                    </m:r>
                  </m:oMath>
                </a14:m>
                <a:r>
                  <a:rPr lang="en-US" dirty="0" smtClean="0"/>
                  <a:t> (next control signals)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41" y="1454598"/>
            <a:ext cx="2581910" cy="1974402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631914" y="3783027"/>
            <a:ext cx="5790726" cy="2242253"/>
            <a:chOff x="3546314" y="4389770"/>
            <a:chExt cx="5790726" cy="224225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6314" y="4389770"/>
              <a:ext cx="2242094" cy="153478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28" t="42673" r="12429" b="17077"/>
            <a:stretch/>
          </p:blipFill>
          <p:spPr>
            <a:xfrm>
              <a:off x="7157719" y="5024120"/>
              <a:ext cx="2179321" cy="160790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688840" y="5024120"/>
              <a:ext cx="843280" cy="67056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直接箭头连接符 9"/>
            <p:cNvCxnSpPr>
              <a:stCxn id="7" idx="3"/>
            </p:cNvCxnSpPr>
            <p:nvPr/>
          </p:nvCxnSpPr>
          <p:spPr>
            <a:xfrm>
              <a:off x="5532120" y="5359400"/>
              <a:ext cx="1544320" cy="408623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more about machine learning techniques, see you next time!</a:t>
            </a:r>
            <a:endParaRPr 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Python: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www.coursera.org/specializations/python-3-programming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Tensorflow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>
                <a:hlinkClick r:id="rId4"/>
              </a:rPr>
              <a:t>https://tensorflow.google.cn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Pytorch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>
                <a:hlinkClick r:id="rId5"/>
              </a:rPr>
              <a:t>https://pytorch.org/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Machine Learning: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www.coursera.org/learn/machine-learning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Reinforcement Learning: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://rail.eecs.berkeley.edu/deeprlcourse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>
                <a:hlinkClick r:id="rId8"/>
              </a:rPr>
              <a:t>https://www.openai.com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; </a:t>
            </a:r>
            <a:r>
              <a:rPr lang="en-US" dirty="0">
                <a:hlinkClick r:id="rId9"/>
              </a:rPr>
              <a:t>https://www.deepmind.com/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Chinese Course: </a:t>
            </a:r>
            <a:r>
              <a:rPr lang="en-US" dirty="0" smtClean="0">
                <a:hlinkClick r:id="rId10"/>
              </a:rPr>
              <a:t>https</a:t>
            </a:r>
            <a:r>
              <a:rPr lang="en-US" dirty="0">
                <a:hlinkClick r:id="rId10"/>
              </a:rPr>
              <a:t>://</a:t>
            </a:r>
            <a:r>
              <a:rPr lang="en-US" dirty="0" smtClean="0">
                <a:hlinkClick r:id="rId10"/>
              </a:rPr>
              <a:t>www.youtube.com/channel/UC2ggjtuuWvxrHHHiaDH1dlQ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NLP: </a:t>
            </a:r>
            <a:r>
              <a:rPr lang="en-US" dirty="0">
                <a:hlinkClick r:id="rId11"/>
              </a:rPr>
              <a:t>http://web.stanford.edu/class/cs224n/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CV: </a:t>
            </a:r>
            <a:r>
              <a:rPr lang="en-US" dirty="0">
                <a:hlinkClick r:id="rId12"/>
              </a:rPr>
              <a:t>http://cs231n.stanford.edu</a:t>
            </a:r>
            <a:r>
              <a:rPr lang="en-US" dirty="0" smtClean="0">
                <a:hlinkClick r:id="rId12"/>
              </a:rPr>
              <a:t>/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5114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Thanks For Listening!</a:t>
            </a:r>
            <a:endParaRPr 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of Machine Learning</a:t>
            </a:r>
            <a:endParaRPr 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03758" y="3495592"/>
            <a:ext cx="1982184" cy="993817"/>
            <a:chOff x="1303758" y="3495592"/>
            <a:chExt cx="1982184" cy="993817"/>
          </a:xfrm>
        </p:grpSpPr>
        <p:sp>
          <p:nvSpPr>
            <p:cNvPr id="6" name="矩形 5"/>
            <p:cNvSpPr/>
            <p:nvPr/>
          </p:nvSpPr>
          <p:spPr>
            <a:xfrm>
              <a:off x="1303758" y="3495592"/>
              <a:ext cx="1982184" cy="993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33543" y="3577001"/>
              <a:ext cx="17226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Goodness of function f</a:t>
              </a:r>
              <a:endParaRPr lang="en-US" sz="2400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817001"/>
            <a:ext cx="10515600" cy="43655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7503979" y="1817001"/>
            <a:ext cx="5899" cy="4351338"/>
          </a:xfrm>
          <a:prstGeom prst="lin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矩形 13"/>
          <p:cNvSpPr/>
          <p:nvPr/>
        </p:nvSpPr>
        <p:spPr>
          <a:xfrm>
            <a:off x="5571615" y="1773794"/>
            <a:ext cx="202085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81734" y="1773622"/>
            <a:ext cx="202085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Testing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144415" y="3113497"/>
            <a:ext cx="5554244" cy="1758637"/>
            <a:chOff x="2144415" y="3113497"/>
            <a:chExt cx="5554244" cy="1758637"/>
          </a:xfrm>
        </p:grpSpPr>
        <p:sp>
          <p:nvSpPr>
            <p:cNvPr id="22" name="下箭头 21"/>
            <p:cNvSpPr/>
            <p:nvPr/>
          </p:nvSpPr>
          <p:spPr>
            <a:xfrm>
              <a:off x="2147365" y="3113497"/>
              <a:ext cx="76692" cy="35986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上箭头 22"/>
            <p:cNvSpPr/>
            <p:nvPr/>
          </p:nvSpPr>
          <p:spPr>
            <a:xfrm>
              <a:off x="2144415" y="4511012"/>
              <a:ext cx="76692" cy="361122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3344936" y="3898110"/>
              <a:ext cx="4353723" cy="9438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3707249" y="3414755"/>
                  <a:ext cx="36079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P</a:t>
                  </a:r>
                  <a:r>
                    <a:rPr lang="en-US" altLang="zh-CN" sz="2400" dirty="0" smtClean="0"/>
                    <a:t>ick the “Best” Function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249" y="3414755"/>
                  <a:ext cx="3607948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534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/>
          <p:cNvGrpSpPr/>
          <p:nvPr/>
        </p:nvGrpSpPr>
        <p:grpSpPr>
          <a:xfrm>
            <a:off x="8374461" y="3517195"/>
            <a:ext cx="2117867" cy="993817"/>
            <a:chOff x="8374461" y="3517195"/>
            <a:chExt cx="2117867" cy="993817"/>
          </a:xfrm>
        </p:grpSpPr>
        <p:sp>
          <p:nvSpPr>
            <p:cNvPr id="28" name="矩形 27"/>
            <p:cNvSpPr/>
            <p:nvPr/>
          </p:nvSpPr>
          <p:spPr>
            <a:xfrm>
              <a:off x="8374461" y="3517195"/>
              <a:ext cx="1982184" cy="993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8769717" y="3714471"/>
                  <a:ext cx="17226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Using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717" y="3714471"/>
                  <a:ext cx="1722611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674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/>
          <p:cNvGrpSpPr/>
          <p:nvPr/>
        </p:nvGrpSpPr>
        <p:grpSpPr>
          <a:xfrm>
            <a:off x="1303758" y="1999881"/>
            <a:ext cx="6010456" cy="3985239"/>
            <a:chOff x="1303758" y="1999881"/>
            <a:chExt cx="6010456" cy="3985239"/>
          </a:xfrm>
        </p:grpSpPr>
        <p:grpSp>
          <p:nvGrpSpPr>
            <p:cNvPr id="33" name="组合 32"/>
            <p:cNvGrpSpPr/>
            <p:nvPr/>
          </p:nvGrpSpPr>
          <p:grpSpPr>
            <a:xfrm>
              <a:off x="1303758" y="1999881"/>
              <a:ext cx="5919482" cy="3985239"/>
              <a:chOff x="1303758" y="1999881"/>
              <a:chExt cx="5919482" cy="3985239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1303758" y="1999881"/>
                <a:ext cx="3185650" cy="3985239"/>
                <a:chOff x="1303758" y="1999881"/>
                <a:chExt cx="3185650" cy="3985239"/>
              </a:xfrm>
            </p:grpSpPr>
            <p:sp>
              <p:nvSpPr>
                <p:cNvPr id="7" name="流程图: 磁盘 6"/>
                <p:cNvSpPr/>
                <p:nvPr/>
              </p:nvSpPr>
              <p:spPr>
                <a:xfrm>
                  <a:off x="1303758" y="4893738"/>
                  <a:ext cx="1982184" cy="1091382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633137" y="5154123"/>
                  <a:ext cx="146304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Training Data</a:t>
                  </a:r>
                  <a:endParaRPr lang="en-US" sz="2400" dirty="0"/>
                </a:p>
              </p:txBody>
            </p:sp>
            <p:grpSp>
              <p:nvGrpSpPr>
                <p:cNvPr id="17" name="组合 16"/>
                <p:cNvGrpSpPr/>
                <p:nvPr/>
              </p:nvGrpSpPr>
              <p:grpSpPr>
                <a:xfrm>
                  <a:off x="1303758" y="1999881"/>
                  <a:ext cx="3185650" cy="1091382"/>
                  <a:chOff x="1303758" y="1999881"/>
                  <a:chExt cx="3185650" cy="1091382"/>
                </a:xfrm>
              </p:grpSpPr>
              <p:sp>
                <p:nvSpPr>
                  <p:cNvPr id="4" name="流程图: 磁盘 3"/>
                  <p:cNvSpPr/>
                  <p:nvPr/>
                </p:nvSpPr>
                <p:spPr>
                  <a:xfrm>
                    <a:off x="1303758" y="1999881"/>
                    <a:ext cx="1982184" cy="1091382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693114" y="2260266"/>
                    <a:ext cx="146304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A set of function</a:t>
                    </a:r>
                    <a:endParaRPr lang="en-US" sz="2400" dirty="0"/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3481276" y="2021342"/>
                    <a:ext cx="1008132" cy="47784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Model</a:t>
                    </a:r>
                  </a:p>
                </p:txBody>
              </p:sp>
            </p:grpSp>
          </p:grpSp>
          <p:pic>
            <p:nvPicPr>
              <p:cNvPr id="32" name="图片 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82"/>
              <a:stretch/>
            </p:blipFill>
            <p:spPr>
              <a:xfrm>
                <a:off x="3711510" y="4219574"/>
                <a:ext cx="3511730" cy="1168017"/>
              </a:xfrm>
              <a:prstGeom prst="rect">
                <a:avLst/>
              </a:prstGeom>
            </p:spPr>
          </p:pic>
        </p:grpSp>
        <p:sp>
          <p:nvSpPr>
            <p:cNvPr id="34" name="文本框 33"/>
            <p:cNvSpPr txBox="1"/>
            <p:nvPr/>
          </p:nvSpPr>
          <p:spPr>
            <a:xfrm>
              <a:off x="3566681" y="5523455"/>
              <a:ext cx="3747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“monkey”     “cat”       “dog”</a:t>
              </a:r>
              <a:endParaRPr lang="en-US" sz="24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713643" y="4553883"/>
            <a:ext cx="1263715" cy="1260691"/>
            <a:chOff x="8713643" y="4553883"/>
            <a:chExt cx="1263715" cy="1260691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3643" y="4855675"/>
              <a:ext cx="1263715" cy="958899"/>
            </a:xfrm>
            <a:prstGeom prst="rect">
              <a:avLst/>
            </a:prstGeom>
          </p:spPr>
        </p:pic>
        <p:sp>
          <p:nvSpPr>
            <p:cNvPr id="38" name="上箭头 37"/>
            <p:cNvSpPr/>
            <p:nvPr/>
          </p:nvSpPr>
          <p:spPr>
            <a:xfrm>
              <a:off x="9307154" y="4553883"/>
              <a:ext cx="76692" cy="361122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962147" y="2675764"/>
            <a:ext cx="880882" cy="811140"/>
            <a:chOff x="8962147" y="2675764"/>
            <a:chExt cx="880882" cy="811140"/>
          </a:xfrm>
        </p:grpSpPr>
        <p:sp>
          <p:nvSpPr>
            <p:cNvPr id="37" name="矩形 36"/>
            <p:cNvSpPr/>
            <p:nvPr/>
          </p:nvSpPr>
          <p:spPr>
            <a:xfrm>
              <a:off x="8962147" y="2675764"/>
              <a:ext cx="8808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“cat” </a:t>
              </a:r>
            </a:p>
          </p:txBody>
        </p:sp>
        <p:sp>
          <p:nvSpPr>
            <p:cNvPr id="39" name="上箭头 38"/>
            <p:cNvSpPr/>
            <p:nvPr/>
          </p:nvSpPr>
          <p:spPr>
            <a:xfrm>
              <a:off x="9307154" y="3125782"/>
              <a:ext cx="76692" cy="361122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9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301" y="1825625"/>
            <a:ext cx="10515600" cy="43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is very simple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066043"/>
              </p:ext>
            </p:extLst>
          </p:nvPr>
        </p:nvGraphicFramePr>
        <p:xfrm>
          <a:off x="1333254" y="1825625"/>
          <a:ext cx="9533358" cy="416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6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0BF06D-35AB-4024-966C-558468907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40BF06D-35AB-4024-966C-558468907B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DAA30A-0A22-4B53-A9CA-C64094CE0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88DAA30A-0A22-4B53-A9CA-C64094CE0A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9A4AAA-58FC-46F2-A556-862CE184B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DD9A4AAA-58FC-46F2-A556-862CE184BE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F898AB-88F9-4DB3-9945-7A3B22833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57F898AB-88F9-4DB3-9945-7A3B228337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053261-1961-40B0-8300-1EEFB39A5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44053261-1961-40B0-8300-1EEFB39A54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275"/>
            <a:ext cx="10515600" cy="1325563"/>
          </a:xfrm>
        </p:spPr>
        <p:txBody>
          <a:bodyPr/>
          <a:lstStyle/>
          <a:p>
            <a:r>
              <a:rPr lang="en-US" dirty="0" smtClean="0"/>
              <a:t>Learning Map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5" y="1276350"/>
            <a:ext cx="10064750" cy="542742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2"/>
          <a:stretch/>
        </p:blipFill>
        <p:spPr>
          <a:xfrm>
            <a:off x="4301774" y="450800"/>
            <a:ext cx="6826601" cy="82555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3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altLang="zh-CN" dirty="0" smtClean="0"/>
              <a:t>egression Problem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084067579"/>
              </p:ext>
            </p:extLst>
          </p:nvPr>
        </p:nvGraphicFramePr>
        <p:xfrm>
          <a:off x="933651" y="1690688"/>
          <a:ext cx="10420149" cy="465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Step 1: Model</a:t>
                </a:r>
              </a:p>
              <a:p>
                <a:pPr lvl="1"/>
                <a:r>
                  <a:rPr lang="en-US" dirty="0" smtClean="0"/>
                  <a:t>Linear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weights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bias</a:t>
                </a:r>
              </a:p>
              <a:p>
                <a:r>
                  <a:rPr lang="en-US" dirty="0" smtClean="0"/>
                  <a:t>Step 2: Goodness of Function</a:t>
                </a:r>
              </a:p>
              <a:p>
                <a:pPr lvl="1"/>
                <a:r>
                  <a:rPr lang="en-US" dirty="0" smtClean="0"/>
                  <a:t>L</a:t>
                </a:r>
                <a:r>
                  <a:rPr lang="en-US" altLang="zh-CN" dirty="0" smtClean="0"/>
                  <a:t>oss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Input: a function, output: how bad it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: ground truth</a:t>
                </a:r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Step3: Best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流程图: 磁盘 3"/>
          <p:cNvSpPr/>
          <p:nvPr/>
        </p:nvSpPr>
        <p:spPr>
          <a:xfrm>
            <a:off x="3382815" y="1540319"/>
            <a:ext cx="1982184" cy="10913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743295" y="1806651"/>
            <a:ext cx="146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set of function</a:t>
            </a:r>
            <a:endParaRPr lang="en-US" sz="2400" dirty="0"/>
          </a:p>
        </p:txBody>
      </p:sp>
      <p:sp>
        <p:nvSpPr>
          <p:cNvPr id="6" name="流程图: 磁盘 5"/>
          <p:cNvSpPr/>
          <p:nvPr/>
        </p:nvSpPr>
        <p:spPr>
          <a:xfrm>
            <a:off x="7983690" y="4118699"/>
            <a:ext cx="1982184" cy="10913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8332320" y="4355226"/>
            <a:ext cx="146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522392" y="3127288"/>
            <a:ext cx="2122835" cy="993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652178" y="3208697"/>
                <a:ext cx="18871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:Goodness of function f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78" y="3208697"/>
                <a:ext cx="1887172" cy="830997"/>
              </a:xfrm>
              <a:prstGeom prst="rect">
                <a:avLst/>
              </a:prstGeom>
              <a:blipFill>
                <a:blip r:embed="rId4"/>
                <a:stretch>
                  <a:fillRect l="-4839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Step 1: Model</a:t>
                </a:r>
              </a:p>
              <a:p>
                <a:pPr lvl="1"/>
                <a:r>
                  <a:rPr lang="en-US" dirty="0" smtClean="0"/>
                  <a:t>Linear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weights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bias</a:t>
                </a:r>
              </a:p>
              <a:p>
                <a:r>
                  <a:rPr lang="en-US" dirty="0" smtClean="0"/>
                  <a:t>Step 2: Goodness of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Step3: Best Function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+∑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1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5573028" y="4177364"/>
            <a:ext cx="1771048" cy="104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Gradient Descent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7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1094</Words>
  <Application>Microsoft Office PowerPoint</Application>
  <PresentationFormat>宽屏</PresentationFormat>
  <Paragraphs>339</Paragraphs>
  <Slides>31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主题​​</vt:lpstr>
      <vt:lpstr>Introduction to Machine Learning and Deep Learning</vt:lpstr>
      <vt:lpstr>Contents</vt:lpstr>
      <vt:lpstr>Machine Learning ≈ Looking for a Function</vt:lpstr>
      <vt:lpstr>Framework of Machine Learning</vt:lpstr>
      <vt:lpstr>Machine Learning is very simple</vt:lpstr>
      <vt:lpstr>Learning Map</vt:lpstr>
      <vt:lpstr>Regression Problem</vt:lpstr>
      <vt:lpstr>Linear Regression</vt:lpstr>
      <vt:lpstr>Linear Regression</vt:lpstr>
      <vt:lpstr>Linear Regression</vt:lpstr>
      <vt:lpstr>Use Deep Learning to solve nonlinear regression</vt:lpstr>
      <vt:lpstr>Recap: Framework of Machine Learning</vt:lpstr>
      <vt:lpstr>Use Deep Learning to solve nonlinear regression</vt:lpstr>
      <vt:lpstr>Use Deep Learning to solve nonlinear regression</vt:lpstr>
      <vt:lpstr>Use Deep Learning to solve nonlinear regression</vt:lpstr>
      <vt:lpstr>Use Deep Learning to solve nonlinear regression</vt:lpstr>
      <vt:lpstr>Use Deep Learning to solve nonlinear regression</vt:lpstr>
      <vt:lpstr>Use Deep Learning to solve nonlinear regression</vt:lpstr>
      <vt:lpstr>Use Deep Learning to solve nonlinear regression</vt:lpstr>
      <vt:lpstr>Use Deep Learning to solve nonlinear regression</vt:lpstr>
      <vt:lpstr>Use Deep Learning to solve nonlinear regression</vt:lpstr>
      <vt:lpstr>Use Deep Learning to solve nonlinear regression</vt:lpstr>
      <vt:lpstr>Use Deep Learning to solve nonlinear regression</vt:lpstr>
      <vt:lpstr>Use Deep Learning to solve nonlinear regression</vt:lpstr>
      <vt:lpstr>Use Deep Learning to solve nonlinear regression</vt:lpstr>
      <vt:lpstr>Use Deep Learning to solve nonlinear regression</vt:lpstr>
      <vt:lpstr>Use Deep Learning to solve nonlinear regression</vt:lpstr>
      <vt:lpstr>Use Deep Learning to solve nonlinear regression</vt:lpstr>
      <vt:lpstr>Use Deep Learning to solve nonlinear regression</vt:lpstr>
      <vt:lpstr>Know more about machine learning techniques, see you next time!</vt:lpstr>
      <vt:lpstr>Thanks For Listening!</vt:lpstr>
    </vt:vector>
  </TitlesOfParts>
  <Company>Momenta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席 晨阳</dc:creator>
  <cp:lastModifiedBy>席 晨阳</cp:lastModifiedBy>
  <cp:revision>60</cp:revision>
  <dcterms:created xsi:type="dcterms:W3CDTF">2019-11-19T10:51:47Z</dcterms:created>
  <dcterms:modified xsi:type="dcterms:W3CDTF">2019-11-20T07:59:34Z</dcterms:modified>
</cp:coreProperties>
</file>