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Bricolage Grotesque Bold" panose="020B0604020202020204" charset="0"/>
      <p:regular r:id="rId8"/>
    </p:embeddedFont>
    <p:embeddedFont>
      <p:font typeface="Inter Bold" panose="020B0604020202020204" charset="0"/>
      <p:regular r:id="rId9"/>
    </p:embeddedFont>
    <p:embeddedFont>
      <p:font typeface="Inter Medium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715" y="9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2.svg"/><Relationship Id="rId5" Type="http://schemas.openxmlformats.org/officeDocument/2006/relationships/image" Target="../media/image14.svg"/><Relationship Id="rId10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2.svg"/><Relationship Id="rId5" Type="http://schemas.openxmlformats.org/officeDocument/2006/relationships/image" Target="../media/image4.sv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2.svg"/><Relationship Id="rId3" Type="http://schemas.openxmlformats.org/officeDocument/2006/relationships/image" Target="../media/image24.svg"/><Relationship Id="rId7" Type="http://schemas.openxmlformats.org/officeDocument/2006/relationships/image" Target="../media/image26.svg"/><Relationship Id="rId12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2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svg"/><Relationship Id="rId3" Type="http://schemas.openxmlformats.org/officeDocument/2006/relationships/image" Target="../media/image2.svg"/><Relationship Id="rId7" Type="http://schemas.openxmlformats.org/officeDocument/2006/relationships/image" Target="../media/image24.svg"/><Relationship Id="rId12" Type="http://schemas.openxmlformats.org/officeDocument/2006/relationships/image" Target="../media/image31.png"/><Relationship Id="rId17" Type="http://schemas.openxmlformats.org/officeDocument/2006/relationships/image" Target="../media/image12.sv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16.svg"/><Relationship Id="rId5" Type="http://schemas.openxmlformats.org/officeDocument/2006/relationships/image" Target="../media/image6.svg"/><Relationship Id="rId15" Type="http://schemas.openxmlformats.org/officeDocument/2006/relationships/image" Target="../media/image34.sv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30.sv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A2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003748" y="-3415666"/>
            <a:ext cx="18473303" cy="16254526"/>
          </a:xfrm>
          <a:custGeom>
            <a:avLst/>
            <a:gdLst/>
            <a:ahLst/>
            <a:cxnLst/>
            <a:rect l="l" t="t" r="r" b="b"/>
            <a:pathLst>
              <a:path w="18473303" h="16254526">
                <a:moveTo>
                  <a:pt x="0" y="0"/>
                </a:moveTo>
                <a:lnTo>
                  <a:pt x="18473303" y="0"/>
                </a:lnTo>
                <a:lnTo>
                  <a:pt x="18473303" y="16254525"/>
                </a:lnTo>
                <a:lnTo>
                  <a:pt x="0" y="16254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850154" y="4240717"/>
            <a:ext cx="12610819" cy="1955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4245"/>
              </a:lnSpc>
            </a:pPr>
            <a:r>
              <a:rPr lang="en-US" sz="15484" b="1" spc="-1145">
                <a:solidFill>
                  <a:srgbClr val="FFFF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AgroProphet</a:t>
            </a:r>
          </a:p>
        </p:txBody>
      </p:sp>
      <p:sp>
        <p:nvSpPr>
          <p:cNvPr id="4" name="Freeform 4"/>
          <p:cNvSpPr/>
          <p:nvPr/>
        </p:nvSpPr>
        <p:spPr>
          <a:xfrm>
            <a:off x="12085671" y="1243484"/>
            <a:ext cx="10347259" cy="9594731"/>
          </a:xfrm>
          <a:custGeom>
            <a:avLst/>
            <a:gdLst/>
            <a:ahLst/>
            <a:cxnLst/>
            <a:rect l="l" t="t" r="r" b="b"/>
            <a:pathLst>
              <a:path w="10347259" h="9594731">
                <a:moveTo>
                  <a:pt x="0" y="0"/>
                </a:moveTo>
                <a:lnTo>
                  <a:pt x="10347258" y="0"/>
                </a:lnTo>
                <a:lnTo>
                  <a:pt x="10347258" y="9594731"/>
                </a:lnTo>
                <a:lnTo>
                  <a:pt x="0" y="95947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9830677" y="6452163"/>
            <a:ext cx="4275717" cy="5112271"/>
          </a:xfrm>
          <a:custGeom>
            <a:avLst/>
            <a:gdLst/>
            <a:ahLst/>
            <a:cxnLst/>
            <a:rect l="l" t="t" r="r" b="b"/>
            <a:pathLst>
              <a:path w="4275717" h="5112271">
                <a:moveTo>
                  <a:pt x="0" y="0"/>
                </a:moveTo>
                <a:lnTo>
                  <a:pt x="4275717" y="0"/>
                </a:lnTo>
                <a:lnTo>
                  <a:pt x="4275717" y="5112271"/>
                </a:lnTo>
                <a:lnTo>
                  <a:pt x="0" y="51122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3651669">
            <a:off x="1301356" y="-3768973"/>
            <a:ext cx="5402579" cy="10574443"/>
          </a:xfrm>
          <a:custGeom>
            <a:avLst/>
            <a:gdLst/>
            <a:ahLst/>
            <a:cxnLst/>
            <a:rect l="l" t="t" r="r" b="b"/>
            <a:pathLst>
              <a:path w="5402579" h="10574443">
                <a:moveTo>
                  <a:pt x="0" y="0"/>
                </a:moveTo>
                <a:lnTo>
                  <a:pt x="5402580" y="0"/>
                </a:lnTo>
                <a:lnTo>
                  <a:pt x="5402580" y="10574443"/>
                </a:lnTo>
                <a:lnTo>
                  <a:pt x="0" y="1057444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4073718">
            <a:off x="5502162" y="7723766"/>
            <a:ext cx="3306803" cy="4114800"/>
          </a:xfrm>
          <a:custGeom>
            <a:avLst/>
            <a:gdLst/>
            <a:ahLst/>
            <a:cxnLst/>
            <a:rect l="l" t="t" r="r" b="b"/>
            <a:pathLst>
              <a:path w="3306803" h="4114800">
                <a:moveTo>
                  <a:pt x="0" y="0"/>
                </a:moveTo>
                <a:lnTo>
                  <a:pt x="3306803" y="0"/>
                </a:lnTo>
                <a:lnTo>
                  <a:pt x="3306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1037354" y="1728527"/>
            <a:ext cx="2096633" cy="1147430"/>
          </a:xfrm>
          <a:custGeom>
            <a:avLst/>
            <a:gdLst/>
            <a:ahLst/>
            <a:cxnLst/>
            <a:rect l="l" t="t" r="r" b="b"/>
            <a:pathLst>
              <a:path w="2096633" h="1147430">
                <a:moveTo>
                  <a:pt x="0" y="0"/>
                </a:moveTo>
                <a:lnTo>
                  <a:pt x="2096633" y="0"/>
                </a:lnTo>
                <a:lnTo>
                  <a:pt x="2096633" y="1147430"/>
                </a:lnTo>
                <a:lnTo>
                  <a:pt x="0" y="114743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850154" y="8502147"/>
            <a:ext cx="2096633" cy="1147430"/>
          </a:xfrm>
          <a:custGeom>
            <a:avLst/>
            <a:gdLst/>
            <a:ahLst/>
            <a:cxnLst/>
            <a:rect l="l" t="t" r="r" b="b"/>
            <a:pathLst>
              <a:path w="2096633" h="1147430">
                <a:moveTo>
                  <a:pt x="0" y="0"/>
                </a:moveTo>
                <a:lnTo>
                  <a:pt x="2096633" y="0"/>
                </a:lnTo>
                <a:lnTo>
                  <a:pt x="2096633" y="1147430"/>
                </a:lnTo>
                <a:lnTo>
                  <a:pt x="0" y="114743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007464" y="6445853"/>
            <a:ext cx="6474391" cy="472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58"/>
              </a:lnSpc>
            </a:pPr>
            <a:r>
              <a:rPr lang="en-US" sz="3759" b="1" spc="-109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A Product by Caramel Labs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A2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7370" y="-3467413"/>
            <a:ext cx="17648030" cy="15528374"/>
          </a:xfrm>
          <a:custGeom>
            <a:avLst/>
            <a:gdLst/>
            <a:ahLst/>
            <a:cxnLst/>
            <a:rect l="l" t="t" r="r" b="b"/>
            <a:pathLst>
              <a:path w="17648030" h="15528374">
                <a:moveTo>
                  <a:pt x="0" y="0"/>
                </a:moveTo>
                <a:lnTo>
                  <a:pt x="17648031" y="0"/>
                </a:lnTo>
                <a:lnTo>
                  <a:pt x="17648031" y="15528374"/>
                </a:lnTo>
                <a:lnTo>
                  <a:pt x="0" y="155283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4046553" y="3328104"/>
            <a:ext cx="10238021" cy="5156240"/>
          </a:xfrm>
          <a:custGeom>
            <a:avLst/>
            <a:gdLst/>
            <a:ahLst/>
            <a:cxnLst/>
            <a:rect l="l" t="t" r="r" b="b"/>
            <a:pathLst>
              <a:path w="10238021" h="5156240">
                <a:moveTo>
                  <a:pt x="0" y="0"/>
                </a:moveTo>
                <a:lnTo>
                  <a:pt x="10238022" y="0"/>
                </a:lnTo>
                <a:lnTo>
                  <a:pt x="10238022" y="5156239"/>
                </a:lnTo>
                <a:lnTo>
                  <a:pt x="0" y="51562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416481">
            <a:off x="-1405734" y="3183068"/>
            <a:ext cx="4990489" cy="5228131"/>
          </a:xfrm>
          <a:custGeom>
            <a:avLst/>
            <a:gdLst/>
            <a:ahLst/>
            <a:cxnLst/>
            <a:rect l="l" t="t" r="r" b="b"/>
            <a:pathLst>
              <a:path w="4990489" h="5228131">
                <a:moveTo>
                  <a:pt x="0" y="0"/>
                </a:moveTo>
                <a:lnTo>
                  <a:pt x="4990489" y="0"/>
                </a:lnTo>
                <a:lnTo>
                  <a:pt x="4990489" y="5228131"/>
                </a:lnTo>
                <a:lnTo>
                  <a:pt x="0" y="52281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176228">
            <a:off x="14424044" y="2817031"/>
            <a:ext cx="5837524" cy="5593409"/>
          </a:xfrm>
          <a:custGeom>
            <a:avLst/>
            <a:gdLst/>
            <a:ahLst/>
            <a:cxnLst/>
            <a:rect l="l" t="t" r="r" b="b"/>
            <a:pathLst>
              <a:path w="5837524" h="5593409">
                <a:moveTo>
                  <a:pt x="0" y="0"/>
                </a:moveTo>
                <a:lnTo>
                  <a:pt x="5837524" y="0"/>
                </a:lnTo>
                <a:lnTo>
                  <a:pt x="5837524" y="5593409"/>
                </a:lnTo>
                <a:lnTo>
                  <a:pt x="0" y="55934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302444" y="1385687"/>
            <a:ext cx="17726239" cy="12863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775"/>
              </a:lnSpc>
            </a:pPr>
            <a:r>
              <a:rPr lang="en-US" sz="9399" b="1" spc="-695">
                <a:solidFill>
                  <a:srgbClr val="FFFF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What’s your crop’s BEST week?</a:t>
            </a:r>
          </a:p>
        </p:txBody>
      </p:sp>
      <p:sp>
        <p:nvSpPr>
          <p:cNvPr id="7" name="Freeform 7"/>
          <p:cNvSpPr/>
          <p:nvPr/>
        </p:nvSpPr>
        <p:spPr>
          <a:xfrm>
            <a:off x="12671554" y="4116662"/>
            <a:ext cx="1778439" cy="973291"/>
          </a:xfrm>
          <a:custGeom>
            <a:avLst/>
            <a:gdLst/>
            <a:ahLst/>
            <a:cxnLst/>
            <a:rect l="l" t="t" r="r" b="b"/>
            <a:pathLst>
              <a:path w="1778439" h="973291">
                <a:moveTo>
                  <a:pt x="0" y="0"/>
                </a:moveTo>
                <a:lnTo>
                  <a:pt x="1778439" y="0"/>
                </a:lnTo>
                <a:lnTo>
                  <a:pt x="1778439" y="973291"/>
                </a:lnTo>
                <a:lnTo>
                  <a:pt x="0" y="97329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3882385" y="3630016"/>
            <a:ext cx="1778439" cy="973291"/>
          </a:xfrm>
          <a:custGeom>
            <a:avLst/>
            <a:gdLst/>
            <a:ahLst/>
            <a:cxnLst/>
            <a:rect l="l" t="t" r="r" b="b"/>
            <a:pathLst>
              <a:path w="1778439" h="973291">
                <a:moveTo>
                  <a:pt x="0" y="0"/>
                </a:moveTo>
                <a:lnTo>
                  <a:pt x="1778439" y="0"/>
                </a:lnTo>
                <a:lnTo>
                  <a:pt x="1778439" y="973291"/>
                </a:lnTo>
                <a:lnTo>
                  <a:pt x="0" y="97329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A2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416595" y="-3932751"/>
            <a:ext cx="18473303" cy="16254526"/>
          </a:xfrm>
          <a:custGeom>
            <a:avLst/>
            <a:gdLst/>
            <a:ahLst/>
            <a:cxnLst/>
            <a:rect l="l" t="t" r="r" b="b"/>
            <a:pathLst>
              <a:path w="18473303" h="16254526">
                <a:moveTo>
                  <a:pt x="0" y="0"/>
                </a:moveTo>
                <a:lnTo>
                  <a:pt x="18473303" y="0"/>
                </a:lnTo>
                <a:lnTo>
                  <a:pt x="18473303" y="16254525"/>
                </a:lnTo>
                <a:lnTo>
                  <a:pt x="0" y="16254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5301681" y="1423496"/>
            <a:ext cx="9887368" cy="9168287"/>
          </a:xfrm>
          <a:custGeom>
            <a:avLst/>
            <a:gdLst/>
            <a:ahLst/>
            <a:cxnLst/>
            <a:rect l="l" t="t" r="r" b="b"/>
            <a:pathLst>
              <a:path w="9887368" h="9168287">
                <a:moveTo>
                  <a:pt x="0" y="0"/>
                </a:moveTo>
                <a:lnTo>
                  <a:pt x="9887368" y="0"/>
                </a:lnTo>
                <a:lnTo>
                  <a:pt x="9887368" y="9168287"/>
                </a:lnTo>
                <a:lnTo>
                  <a:pt x="0" y="91682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640793" y="4624066"/>
            <a:ext cx="5108479" cy="7697709"/>
          </a:xfrm>
          <a:custGeom>
            <a:avLst/>
            <a:gdLst/>
            <a:ahLst/>
            <a:cxnLst/>
            <a:rect l="l" t="t" r="r" b="b"/>
            <a:pathLst>
              <a:path w="5108479" h="7697709">
                <a:moveTo>
                  <a:pt x="0" y="0"/>
                </a:moveTo>
                <a:lnTo>
                  <a:pt x="5108480" y="0"/>
                </a:lnTo>
                <a:lnTo>
                  <a:pt x="5108480" y="7697708"/>
                </a:lnTo>
                <a:lnTo>
                  <a:pt x="0" y="76977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350158">
            <a:off x="4145843" y="840204"/>
            <a:ext cx="3444556" cy="3300511"/>
          </a:xfrm>
          <a:custGeom>
            <a:avLst/>
            <a:gdLst/>
            <a:ahLst/>
            <a:cxnLst/>
            <a:rect l="l" t="t" r="r" b="b"/>
            <a:pathLst>
              <a:path w="3444556" h="3300511">
                <a:moveTo>
                  <a:pt x="0" y="0"/>
                </a:moveTo>
                <a:lnTo>
                  <a:pt x="3444557" y="0"/>
                </a:lnTo>
                <a:lnTo>
                  <a:pt x="3444557" y="3300512"/>
                </a:lnTo>
                <a:lnTo>
                  <a:pt x="0" y="33005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0217241" y="6892584"/>
            <a:ext cx="7774650" cy="6120770"/>
          </a:xfrm>
          <a:custGeom>
            <a:avLst/>
            <a:gdLst/>
            <a:ahLst/>
            <a:cxnLst/>
            <a:rect l="l" t="t" r="r" b="b"/>
            <a:pathLst>
              <a:path w="7774650" h="6120770">
                <a:moveTo>
                  <a:pt x="0" y="0"/>
                </a:moveTo>
                <a:lnTo>
                  <a:pt x="7774649" y="0"/>
                </a:lnTo>
                <a:lnTo>
                  <a:pt x="7774649" y="6120770"/>
                </a:lnTo>
                <a:lnTo>
                  <a:pt x="0" y="612077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8644209" y="1162050"/>
            <a:ext cx="7541003" cy="2472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568"/>
              </a:lnSpc>
            </a:pPr>
            <a:r>
              <a:rPr lang="en-US" sz="9200" b="1" spc="-680">
                <a:solidFill>
                  <a:srgbClr val="FFFF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You NEED</a:t>
            </a:r>
          </a:p>
          <a:p>
            <a:pPr marL="0" lvl="0" indent="0" algn="l">
              <a:lnSpc>
                <a:spcPts val="9568"/>
              </a:lnSpc>
            </a:pPr>
            <a:r>
              <a:rPr lang="en-US" sz="9200" b="1" spc="-680">
                <a:solidFill>
                  <a:srgbClr val="FFFF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AgroProphet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644209" y="3858476"/>
            <a:ext cx="8428600" cy="330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9"/>
              </a:lnSpc>
            </a:pPr>
            <a:r>
              <a:rPr lang="en-US" sz="2499" b="1" spc="-72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Sell now for 90 coins… or freeze and sell later for 180.</a:t>
            </a:r>
          </a:p>
          <a:p>
            <a:pPr algn="l">
              <a:lnSpc>
                <a:spcPts val="3249"/>
              </a:lnSpc>
            </a:pPr>
            <a:r>
              <a:rPr lang="en-US" sz="2499" b="1" spc="-72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The difference? </a:t>
            </a:r>
            <a:r>
              <a:rPr lang="en-US" sz="2499" b="1" spc="-72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Timing</a:t>
            </a:r>
            <a:r>
              <a:rPr lang="en-US" sz="2499" b="1" spc="-72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.</a:t>
            </a:r>
          </a:p>
          <a:p>
            <a:pPr algn="l">
              <a:lnSpc>
                <a:spcPts val="3249"/>
              </a:lnSpc>
            </a:pPr>
            <a:endParaRPr lang="en-US" sz="2499" b="1" spc="-72">
              <a:solidFill>
                <a:srgbClr val="FFFFFF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algn="l">
              <a:lnSpc>
                <a:spcPts val="3249"/>
              </a:lnSpc>
            </a:pPr>
            <a:r>
              <a:rPr lang="en-US" sz="2499" b="1" spc="-72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AgroProphet predicts your crop’s </a:t>
            </a:r>
            <a:r>
              <a:rPr lang="en-US" sz="2499" b="1" spc="-72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peak price </a:t>
            </a:r>
            <a:r>
              <a:rPr lang="en-US" sz="2499" b="1" spc="-72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week so you never sell low again.</a:t>
            </a:r>
          </a:p>
          <a:p>
            <a:pPr algn="l">
              <a:lnSpc>
                <a:spcPts val="3249"/>
              </a:lnSpc>
            </a:pPr>
            <a:endParaRPr lang="en-US" sz="2499" b="1" spc="-72">
              <a:solidFill>
                <a:srgbClr val="FFFFFF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algn="l">
              <a:lnSpc>
                <a:spcPts val="3249"/>
              </a:lnSpc>
            </a:pPr>
            <a:r>
              <a:rPr lang="en-US" sz="2499" b="1" spc="-72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No guesswork. No risk. Just profit.</a:t>
            </a:r>
          </a:p>
          <a:p>
            <a:pPr marL="0" lvl="0" indent="0" algn="l">
              <a:lnSpc>
                <a:spcPts val="3249"/>
              </a:lnSpc>
            </a:pPr>
            <a:r>
              <a:rPr lang="en-US" sz="2499" b="1" spc="-72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Lock in your harvest’s best value.</a:t>
            </a:r>
          </a:p>
        </p:txBody>
      </p:sp>
      <p:sp>
        <p:nvSpPr>
          <p:cNvPr id="9" name="Freeform 9"/>
          <p:cNvSpPr/>
          <p:nvPr/>
        </p:nvSpPr>
        <p:spPr>
          <a:xfrm>
            <a:off x="2556644" y="917523"/>
            <a:ext cx="1849070" cy="1011946"/>
          </a:xfrm>
          <a:custGeom>
            <a:avLst/>
            <a:gdLst/>
            <a:ahLst/>
            <a:cxnLst/>
            <a:rect l="l" t="t" r="r" b="b"/>
            <a:pathLst>
              <a:path w="1849070" h="1011946">
                <a:moveTo>
                  <a:pt x="0" y="0"/>
                </a:moveTo>
                <a:lnTo>
                  <a:pt x="1849071" y="0"/>
                </a:lnTo>
                <a:lnTo>
                  <a:pt x="1849071" y="1011946"/>
                </a:lnTo>
                <a:lnTo>
                  <a:pt x="0" y="101194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A2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150610" y="5003983"/>
            <a:ext cx="8651208" cy="6260328"/>
          </a:xfrm>
          <a:custGeom>
            <a:avLst/>
            <a:gdLst/>
            <a:ahLst/>
            <a:cxnLst/>
            <a:rect l="l" t="t" r="r" b="b"/>
            <a:pathLst>
              <a:path w="8651208" h="6260328">
                <a:moveTo>
                  <a:pt x="0" y="0"/>
                </a:moveTo>
                <a:lnTo>
                  <a:pt x="8651208" y="0"/>
                </a:lnTo>
                <a:lnTo>
                  <a:pt x="8651208" y="6260329"/>
                </a:lnTo>
                <a:lnTo>
                  <a:pt x="0" y="62603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7129597" y="-4283968"/>
            <a:ext cx="18473303" cy="16254526"/>
          </a:xfrm>
          <a:custGeom>
            <a:avLst/>
            <a:gdLst/>
            <a:ahLst/>
            <a:cxnLst/>
            <a:rect l="l" t="t" r="r" b="b"/>
            <a:pathLst>
              <a:path w="18473303" h="16254526">
                <a:moveTo>
                  <a:pt x="0" y="0"/>
                </a:moveTo>
                <a:lnTo>
                  <a:pt x="18473303" y="0"/>
                </a:lnTo>
                <a:lnTo>
                  <a:pt x="18473303" y="16254526"/>
                </a:lnTo>
                <a:lnTo>
                  <a:pt x="0" y="162545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265225">
            <a:off x="17258023" y="-617957"/>
            <a:ext cx="1436439" cy="4114800"/>
          </a:xfrm>
          <a:custGeom>
            <a:avLst/>
            <a:gdLst/>
            <a:ahLst/>
            <a:cxnLst/>
            <a:rect l="l" t="t" r="r" b="b"/>
            <a:pathLst>
              <a:path w="1436439" h="4114800">
                <a:moveTo>
                  <a:pt x="0" y="0"/>
                </a:moveTo>
                <a:lnTo>
                  <a:pt x="1436440" y="0"/>
                </a:lnTo>
                <a:lnTo>
                  <a:pt x="14364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407966">
            <a:off x="5261781" y="5283748"/>
            <a:ext cx="4906146" cy="3032890"/>
          </a:xfrm>
          <a:custGeom>
            <a:avLst/>
            <a:gdLst/>
            <a:ahLst/>
            <a:cxnLst/>
            <a:rect l="l" t="t" r="r" b="b"/>
            <a:pathLst>
              <a:path w="4906146" h="3032890">
                <a:moveTo>
                  <a:pt x="0" y="0"/>
                </a:moveTo>
                <a:lnTo>
                  <a:pt x="4906146" y="0"/>
                </a:lnTo>
                <a:lnTo>
                  <a:pt x="4906146" y="3032890"/>
                </a:lnTo>
                <a:lnTo>
                  <a:pt x="0" y="30328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1753238">
            <a:off x="17236856" y="4648576"/>
            <a:ext cx="2102289" cy="4114800"/>
          </a:xfrm>
          <a:custGeom>
            <a:avLst/>
            <a:gdLst/>
            <a:ahLst/>
            <a:cxnLst/>
            <a:rect l="l" t="t" r="r" b="b"/>
            <a:pathLst>
              <a:path w="2102289" h="4114800">
                <a:moveTo>
                  <a:pt x="0" y="0"/>
                </a:moveTo>
                <a:lnTo>
                  <a:pt x="2102288" y="0"/>
                </a:lnTo>
                <a:lnTo>
                  <a:pt x="21022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028700" y="1223768"/>
            <a:ext cx="8774891" cy="3173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272"/>
              </a:lnSpc>
            </a:pPr>
            <a:r>
              <a:rPr lang="en-US" sz="11800" b="1" spc="-873">
                <a:solidFill>
                  <a:srgbClr val="FFFF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Why</a:t>
            </a:r>
          </a:p>
          <a:p>
            <a:pPr marL="0" lvl="0" indent="0" algn="l">
              <a:lnSpc>
                <a:spcPts val="12272"/>
              </a:lnSpc>
            </a:pPr>
            <a:r>
              <a:rPr lang="en-US" sz="11800" b="1" spc="-873">
                <a:solidFill>
                  <a:srgbClr val="FFFF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AgroProphet?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807256" y="1230716"/>
            <a:ext cx="4813743" cy="4627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504"/>
              </a:lnSpc>
            </a:pPr>
            <a:r>
              <a:rPr lang="en-US" sz="3370" b="1" spc="-249" dirty="0">
                <a:solidFill>
                  <a:srgbClr val="FFFF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Powered by </a:t>
            </a:r>
            <a:r>
              <a:rPr lang="en-US" sz="3370" b="1" spc="-249" dirty="0" err="1">
                <a:solidFill>
                  <a:srgbClr val="FFFF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XGBoost</a:t>
            </a:r>
            <a:endParaRPr lang="en-US" sz="3370" b="1" spc="-249" dirty="0">
              <a:solidFill>
                <a:srgbClr val="FFFFFF"/>
              </a:solidFill>
              <a:latin typeface="Bricolage Grotesque Bold"/>
              <a:ea typeface="Bricolage Grotesque Bold"/>
              <a:cs typeface="Bricolage Grotesque Bold"/>
              <a:sym typeface="Bricolage Grotesque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860842" y="3890920"/>
            <a:ext cx="4226758" cy="453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504"/>
              </a:lnSpc>
            </a:pPr>
            <a:r>
              <a:rPr lang="en-US" sz="3370" b="1" spc="-249" dirty="0">
                <a:solidFill>
                  <a:srgbClr val="FFFF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Unmatched speed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834050" y="6335114"/>
            <a:ext cx="6746268" cy="453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504"/>
              </a:lnSpc>
            </a:pPr>
            <a:r>
              <a:rPr lang="en-US" sz="3370" b="1" spc="-249" dirty="0">
                <a:solidFill>
                  <a:srgbClr val="FFFF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Green Computing, Greener Farming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807257" y="1979237"/>
            <a:ext cx="6267537" cy="1472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393"/>
              </a:lnSpc>
            </a:pPr>
            <a:r>
              <a:rPr lang="en-US" sz="1841" b="1" spc="-53" dirty="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50 turbo-charged models, 25 regions, 2 crop types – boom! These tiny-but-mighty prediction engines zip through data. Our </a:t>
            </a:r>
            <a:r>
              <a:rPr lang="en-US" sz="1841" b="1" spc="-53" dirty="0" err="1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XGBoost</a:t>
            </a:r>
            <a:r>
              <a:rPr lang="en-US" sz="1841" b="1" spc="-53" dirty="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 magic turns farming guesswork into "I-knew-it" moments. Small file size, massive brain power – that's how we roll in the fields.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807257" y="4641749"/>
            <a:ext cx="6267537" cy="1176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393"/>
              </a:lnSpc>
            </a:pPr>
            <a:r>
              <a:rPr lang="en-US" sz="1841" b="1" spc="-53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Blink and you'll miss it! AgroProphet spits out predictions faster than a watermelon seed. Yesterday's forecast? Ancient history. No lag, no drag – just rapid-fire predictions. For farmers who count seconds, not just seasons.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807257" y="6920801"/>
            <a:ext cx="6267537" cy="1472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393"/>
              </a:lnSpc>
            </a:pPr>
            <a:r>
              <a:rPr lang="en-US" sz="1841" b="1" spc="-53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No power-hungry GPUs here! Our CPU-only approach sips electricity like a hummingbird. While other AI systems guzzle power, AgroProphet runs lean and clean – growing your profits without growing your carbon footprint. Smart predictions shouldn't cost the earth – literally.</a:t>
            </a:r>
          </a:p>
        </p:txBody>
      </p:sp>
      <p:sp>
        <p:nvSpPr>
          <p:cNvPr id="14" name="Freeform 14"/>
          <p:cNvSpPr/>
          <p:nvPr/>
        </p:nvSpPr>
        <p:spPr>
          <a:xfrm>
            <a:off x="7047367" y="1028700"/>
            <a:ext cx="2096633" cy="1147430"/>
          </a:xfrm>
          <a:custGeom>
            <a:avLst/>
            <a:gdLst/>
            <a:ahLst/>
            <a:cxnLst/>
            <a:rect l="l" t="t" r="r" b="b"/>
            <a:pathLst>
              <a:path w="2096633" h="1147430">
                <a:moveTo>
                  <a:pt x="0" y="0"/>
                </a:moveTo>
                <a:lnTo>
                  <a:pt x="2096633" y="0"/>
                </a:lnTo>
                <a:lnTo>
                  <a:pt x="2096633" y="1147430"/>
                </a:lnTo>
                <a:lnTo>
                  <a:pt x="0" y="114743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A2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741690" y="-2983763"/>
            <a:ext cx="18473303" cy="16254526"/>
          </a:xfrm>
          <a:custGeom>
            <a:avLst/>
            <a:gdLst/>
            <a:ahLst/>
            <a:cxnLst/>
            <a:rect l="l" t="t" r="r" b="b"/>
            <a:pathLst>
              <a:path w="18473303" h="16254526">
                <a:moveTo>
                  <a:pt x="0" y="0"/>
                </a:moveTo>
                <a:lnTo>
                  <a:pt x="18473303" y="0"/>
                </a:lnTo>
                <a:lnTo>
                  <a:pt x="18473303" y="16254526"/>
                </a:lnTo>
                <a:lnTo>
                  <a:pt x="0" y="16254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819004">
            <a:off x="13665211" y="-2201966"/>
            <a:ext cx="6605452" cy="6461333"/>
          </a:xfrm>
          <a:custGeom>
            <a:avLst/>
            <a:gdLst/>
            <a:ahLst/>
            <a:cxnLst/>
            <a:rect l="l" t="t" r="r" b="b"/>
            <a:pathLst>
              <a:path w="6605452" h="6461333">
                <a:moveTo>
                  <a:pt x="0" y="0"/>
                </a:moveTo>
                <a:lnTo>
                  <a:pt x="6605452" y="0"/>
                </a:lnTo>
                <a:lnTo>
                  <a:pt x="6605452" y="6461332"/>
                </a:lnTo>
                <a:lnTo>
                  <a:pt x="0" y="64613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486089" y="3918761"/>
            <a:ext cx="6117555" cy="7314468"/>
          </a:xfrm>
          <a:custGeom>
            <a:avLst/>
            <a:gdLst/>
            <a:ahLst/>
            <a:cxnLst/>
            <a:rect l="l" t="t" r="r" b="b"/>
            <a:pathLst>
              <a:path w="6117555" h="7314468">
                <a:moveTo>
                  <a:pt x="0" y="0"/>
                </a:moveTo>
                <a:lnTo>
                  <a:pt x="6117555" y="0"/>
                </a:lnTo>
                <a:lnTo>
                  <a:pt x="6117555" y="7314467"/>
                </a:lnTo>
                <a:lnTo>
                  <a:pt x="0" y="73144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1922505"/>
            <a:ext cx="10808208" cy="2936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360"/>
              </a:lnSpc>
            </a:pPr>
            <a:r>
              <a:rPr lang="en-US" sz="10923" b="1" spc="-808">
                <a:solidFill>
                  <a:srgbClr val="FFFF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The Magic of AgroProphet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5710082"/>
            <a:ext cx="10938637" cy="1079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79"/>
              </a:lnSpc>
            </a:pPr>
            <a:r>
              <a:rPr lang="en-US" sz="2215" b="1" spc="-64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AgroProphet runs stupid fast: lean FastAPI + SQLite power. Weekly data streams hit, get hammered, feeding 50 custom XGBoost models. Flex? NO GPUs. Zip. Nada. Deploy this beast anywhere – barn PC to $5 cloud – no sweat.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7068643"/>
            <a:ext cx="10938637" cy="21896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215" b="1" spc="-64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Fifty models sounds wild? We automate weekly retraining, zero drama. Predictions? Forget just speed; we're talking accuracy so tight, our RMSE is a crisp 1.8.</a:t>
            </a:r>
          </a:p>
          <a:p>
            <a:pPr algn="l">
              <a:lnSpc>
                <a:spcPts val="2879"/>
              </a:lnSpc>
            </a:pPr>
            <a:endParaRPr lang="en-US" sz="2215" b="1" spc="-64">
              <a:solidFill>
                <a:srgbClr val="FFFFFF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algn="l">
              <a:lnSpc>
                <a:spcPts val="2879"/>
              </a:lnSpc>
            </a:pPr>
            <a:r>
              <a:rPr lang="en-US" sz="2215" b="1" spc="-64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Error? We barely know her. Add crop/region? Copy-paste easy. </a:t>
            </a:r>
          </a:p>
          <a:p>
            <a:pPr marL="0" lvl="0" indent="0" algn="l">
              <a:lnSpc>
                <a:spcPts val="2879"/>
              </a:lnSpc>
            </a:pPr>
            <a:r>
              <a:rPr lang="en-US" sz="2215" b="1" spc="-64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Tiny Docker (&lt;1.6GB RAM) scales like a weed, giving farmers hyper-local intel, zero headaches.</a:t>
            </a:r>
          </a:p>
        </p:txBody>
      </p:sp>
      <p:sp>
        <p:nvSpPr>
          <p:cNvPr id="8" name="Freeform 8"/>
          <p:cNvSpPr/>
          <p:nvPr/>
        </p:nvSpPr>
        <p:spPr>
          <a:xfrm rot="516798">
            <a:off x="11257191" y="2324455"/>
            <a:ext cx="3306803" cy="4114800"/>
          </a:xfrm>
          <a:custGeom>
            <a:avLst/>
            <a:gdLst/>
            <a:ahLst/>
            <a:cxnLst/>
            <a:rect l="l" t="t" r="r" b="b"/>
            <a:pathLst>
              <a:path w="3306803" h="4114800">
                <a:moveTo>
                  <a:pt x="0" y="0"/>
                </a:moveTo>
                <a:lnTo>
                  <a:pt x="3306803" y="0"/>
                </a:lnTo>
                <a:lnTo>
                  <a:pt x="3306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A2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85303" y="-3329781"/>
            <a:ext cx="18473303" cy="16254526"/>
          </a:xfrm>
          <a:custGeom>
            <a:avLst/>
            <a:gdLst/>
            <a:ahLst/>
            <a:cxnLst/>
            <a:rect l="l" t="t" r="r" b="b"/>
            <a:pathLst>
              <a:path w="18473303" h="16254526">
                <a:moveTo>
                  <a:pt x="0" y="0"/>
                </a:moveTo>
                <a:lnTo>
                  <a:pt x="18473303" y="0"/>
                </a:lnTo>
                <a:lnTo>
                  <a:pt x="18473303" y="16254525"/>
                </a:lnTo>
                <a:lnTo>
                  <a:pt x="0" y="16254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3354391" y="5143500"/>
            <a:ext cx="6439695" cy="7699635"/>
          </a:xfrm>
          <a:custGeom>
            <a:avLst/>
            <a:gdLst/>
            <a:ahLst/>
            <a:cxnLst/>
            <a:rect l="l" t="t" r="r" b="b"/>
            <a:pathLst>
              <a:path w="6439695" h="7699635">
                <a:moveTo>
                  <a:pt x="0" y="0"/>
                </a:moveTo>
                <a:lnTo>
                  <a:pt x="6439695" y="0"/>
                </a:lnTo>
                <a:lnTo>
                  <a:pt x="6439695" y="7699635"/>
                </a:lnTo>
                <a:lnTo>
                  <a:pt x="0" y="76996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-2938432" y="5683777"/>
            <a:ext cx="8651208" cy="6260328"/>
          </a:xfrm>
          <a:custGeom>
            <a:avLst/>
            <a:gdLst/>
            <a:ahLst/>
            <a:cxnLst/>
            <a:rect l="l" t="t" r="r" b="b"/>
            <a:pathLst>
              <a:path w="8651208" h="6260328">
                <a:moveTo>
                  <a:pt x="8651208" y="0"/>
                </a:moveTo>
                <a:lnTo>
                  <a:pt x="0" y="0"/>
                </a:lnTo>
                <a:lnTo>
                  <a:pt x="0" y="6260328"/>
                </a:lnTo>
                <a:lnTo>
                  <a:pt x="8651208" y="6260328"/>
                </a:lnTo>
                <a:lnTo>
                  <a:pt x="865120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1125818">
            <a:off x="13707496" y="-2158751"/>
            <a:ext cx="6605452" cy="6461333"/>
          </a:xfrm>
          <a:custGeom>
            <a:avLst/>
            <a:gdLst/>
            <a:ahLst/>
            <a:cxnLst/>
            <a:rect l="l" t="t" r="r" b="b"/>
            <a:pathLst>
              <a:path w="6605452" h="6461333">
                <a:moveTo>
                  <a:pt x="0" y="0"/>
                </a:moveTo>
                <a:lnTo>
                  <a:pt x="6605452" y="0"/>
                </a:lnTo>
                <a:lnTo>
                  <a:pt x="6605452" y="6461333"/>
                </a:lnTo>
                <a:lnTo>
                  <a:pt x="0" y="64613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433907" flipH="1">
            <a:off x="-2320561" y="-667101"/>
            <a:ext cx="5251837" cy="5501924"/>
          </a:xfrm>
          <a:custGeom>
            <a:avLst/>
            <a:gdLst/>
            <a:ahLst/>
            <a:cxnLst/>
            <a:rect l="l" t="t" r="r" b="b"/>
            <a:pathLst>
              <a:path w="5251837" h="5501924">
                <a:moveTo>
                  <a:pt x="5251837" y="0"/>
                </a:moveTo>
                <a:lnTo>
                  <a:pt x="0" y="0"/>
                </a:lnTo>
                <a:lnTo>
                  <a:pt x="0" y="5501924"/>
                </a:lnTo>
                <a:lnTo>
                  <a:pt x="5251837" y="5501924"/>
                </a:lnTo>
                <a:lnTo>
                  <a:pt x="5251837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924249" y="4518085"/>
            <a:ext cx="14439501" cy="2259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6560"/>
              </a:lnSpc>
            </a:pPr>
            <a:r>
              <a:rPr lang="en-US" sz="18000" b="1" spc="-1332">
                <a:solidFill>
                  <a:srgbClr val="FFFFFF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AgroProphet</a:t>
            </a:r>
          </a:p>
        </p:txBody>
      </p:sp>
      <p:sp>
        <p:nvSpPr>
          <p:cNvPr id="8" name="Freeform 8"/>
          <p:cNvSpPr/>
          <p:nvPr/>
        </p:nvSpPr>
        <p:spPr>
          <a:xfrm>
            <a:off x="6813123" y="6834565"/>
            <a:ext cx="4661755" cy="6090179"/>
          </a:xfrm>
          <a:custGeom>
            <a:avLst/>
            <a:gdLst/>
            <a:ahLst/>
            <a:cxnLst/>
            <a:rect l="l" t="t" r="r" b="b"/>
            <a:pathLst>
              <a:path w="4661755" h="6090179">
                <a:moveTo>
                  <a:pt x="0" y="0"/>
                </a:moveTo>
                <a:lnTo>
                  <a:pt x="4661754" y="0"/>
                </a:lnTo>
                <a:lnTo>
                  <a:pt x="4661754" y="6090179"/>
                </a:lnTo>
                <a:lnTo>
                  <a:pt x="0" y="60901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139483">
            <a:off x="7310068" y="690073"/>
            <a:ext cx="3667865" cy="2787577"/>
          </a:xfrm>
          <a:custGeom>
            <a:avLst/>
            <a:gdLst/>
            <a:ahLst/>
            <a:cxnLst/>
            <a:rect l="l" t="t" r="r" b="b"/>
            <a:pathLst>
              <a:path w="3667865" h="2787577">
                <a:moveTo>
                  <a:pt x="0" y="0"/>
                </a:moveTo>
                <a:lnTo>
                  <a:pt x="3667864" y="0"/>
                </a:lnTo>
                <a:lnTo>
                  <a:pt x="3667864" y="2787577"/>
                </a:lnTo>
                <a:lnTo>
                  <a:pt x="0" y="278757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3027223" y="1934516"/>
            <a:ext cx="1849070" cy="1011946"/>
          </a:xfrm>
          <a:custGeom>
            <a:avLst/>
            <a:gdLst/>
            <a:ahLst/>
            <a:cxnLst/>
            <a:rect l="l" t="t" r="r" b="b"/>
            <a:pathLst>
              <a:path w="1849070" h="1011946">
                <a:moveTo>
                  <a:pt x="0" y="0"/>
                </a:moveTo>
                <a:lnTo>
                  <a:pt x="1849071" y="0"/>
                </a:lnTo>
                <a:lnTo>
                  <a:pt x="1849071" y="1011946"/>
                </a:lnTo>
                <a:lnTo>
                  <a:pt x="0" y="101194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3354391" y="2946462"/>
            <a:ext cx="1849070" cy="1011946"/>
          </a:xfrm>
          <a:custGeom>
            <a:avLst/>
            <a:gdLst/>
            <a:ahLst/>
            <a:cxnLst/>
            <a:rect l="l" t="t" r="r" b="b"/>
            <a:pathLst>
              <a:path w="1849070" h="1011946">
                <a:moveTo>
                  <a:pt x="0" y="0"/>
                </a:moveTo>
                <a:lnTo>
                  <a:pt x="1849070" y="0"/>
                </a:lnTo>
                <a:lnTo>
                  <a:pt x="1849070" y="1011945"/>
                </a:lnTo>
                <a:lnTo>
                  <a:pt x="0" y="101194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Microsoft Office PowerPoint</Application>
  <PresentationFormat>Custom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Inter Bold</vt:lpstr>
      <vt:lpstr>Calibri</vt:lpstr>
      <vt:lpstr>Bricolage Grotesque Bold</vt:lpstr>
      <vt:lpstr>Inter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AgroProphet by Caramel Labs</dc:title>
  <cp:lastModifiedBy>HS Vitanage</cp:lastModifiedBy>
  <cp:revision>2</cp:revision>
  <dcterms:created xsi:type="dcterms:W3CDTF">2006-08-16T00:00:00Z</dcterms:created>
  <dcterms:modified xsi:type="dcterms:W3CDTF">2025-05-01T19:04:57Z</dcterms:modified>
  <dc:identifier>DAGmN677TmM</dc:identifier>
</cp:coreProperties>
</file>