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4"/>
  </p:notesMasterIdLst>
  <p:sldIdLst>
    <p:sldId id="257" r:id="rId2"/>
    <p:sldId id="282" r:id="rId3"/>
    <p:sldId id="288" r:id="rId4"/>
    <p:sldId id="289" r:id="rId5"/>
    <p:sldId id="290" r:id="rId6"/>
    <p:sldId id="292" r:id="rId7"/>
    <p:sldId id="291" r:id="rId8"/>
    <p:sldId id="341" r:id="rId9"/>
    <p:sldId id="342" r:id="rId10"/>
    <p:sldId id="277" r:id="rId11"/>
    <p:sldId id="278" r:id="rId12"/>
    <p:sldId id="279" r:id="rId13"/>
    <p:sldId id="280" r:id="rId14"/>
    <p:sldId id="281" r:id="rId15"/>
    <p:sldId id="323" r:id="rId16"/>
    <p:sldId id="324" r:id="rId17"/>
    <p:sldId id="326" r:id="rId18"/>
    <p:sldId id="327" r:id="rId19"/>
    <p:sldId id="329" r:id="rId20"/>
    <p:sldId id="318" r:id="rId21"/>
    <p:sldId id="321" r:id="rId22"/>
    <p:sldId id="330" r:id="rId23"/>
    <p:sldId id="331" r:id="rId24"/>
    <p:sldId id="332" r:id="rId25"/>
    <p:sldId id="333" r:id="rId26"/>
    <p:sldId id="334" r:id="rId27"/>
    <p:sldId id="335" r:id="rId28"/>
    <p:sldId id="337" r:id="rId29"/>
    <p:sldId id="336" r:id="rId30"/>
    <p:sldId id="338" r:id="rId31"/>
    <p:sldId id="340" r:id="rId32"/>
    <p:sldId id="320" r:id="rId33"/>
    <p:sldId id="297" r:id="rId34"/>
    <p:sldId id="299" r:id="rId35"/>
    <p:sldId id="313" r:id="rId36"/>
    <p:sldId id="319" r:id="rId37"/>
    <p:sldId id="298" r:id="rId38"/>
    <p:sldId id="316" r:id="rId39"/>
    <p:sldId id="304" r:id="rId40"/>
    <p:sldId id="305" r:id="rId41"/>
    <p:sldId id="301" r:id="rId42"/>
    <p:sldId id="306" r:id="rId43"/>
    <p:sldId id="302" r:id="rId44"/>
    <p:sldId id="303" r:id="rId45"/>
    <p:sldId id="310" r:id="rId46"/>
    <p:sldId id="311" r:id="rId47"/>
    <p:sldId id="314" r:id="rId48"/>
    <p:sldId id="315" r:id="rId49"/>
    <p:sldId id="307" r:id="rId50"/>
    <p:sldId id="308" r:id="rId51"/>
    <p:sldId id="312" r:id="rId52"/>
    <p:sldId id="317" r:id="rId5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BA81C31-A459-4BE5-B464-E26E235A4B74}">
          <p14:sldIdLst>
            <p14:sldId id="257"/>
            <p14:sldId id="282"/>
            <p14:sldId id="288"/>
            <p14:sldId id="289"/>
            <p14:sldId id="290"/>
            <p14:sldId id="292"/>
            <p14:sldId id="291"/>
            <p14:sldId id="341"/>
            <p14:sldId id="342"/>
          </p14:sldIdLst>
        </p14:section>
        <p14:section name="Flex" id="{111D26C0-D75B-4592-9F33-FF495167DFEF}">
          <p14:sldIdLst>
            <p14:sldId id="277"/>
            <p14:sldId id="278"/>
            <p14:sldId id="279"/>
            <p14:sldId id="280"/>
            <p14:sldId id="281"/>
            <p14:sldId id="323"/>
            <p14:sldId id="324"/>
            <p14:sldId id="326"/>
            <p14:sldId id="327"/>
            <p14:sldId id="329"/>
            <p14:sldId id="318"/>
          </p14:sldIdLst>
        </p14:section>
        <p14:section name="Bison" id="{AE14C99C-AE9A-4028-989B-5B491CDF479A}">
          <p14:sldIdLst>
            <p14:sldId id="321"/>
            <p14:sldId id="330"/>
            <p14:sldId id="331"/>
            <p14:sldId id="332"/>
            <p14:sldId id="333"/>
            <p14:sldId id="334"/>
            <p14:sldId id="335"/>
            <p14:sldId id="337"/>
            <p14:sldId id="336"/>
            <p14:sldId id="338"/>
            <p14:sldId id="340"/>
            <p14:sldId id="320"/>
          </p14:sldIdLst>
        </p14:section>
        <p14:section name="MIPS" id="{6279203B-853A-451B-B08A-32FFC4016F06}">
          <p14:sldIdLst>
            <p14:sldId id="297"/>
            <p14:sldId id="299"/>
            <p14:sldId id="313"/>
            <p14:sldId id="319"/>
            <p14:sldId id="298"/>
            <p14:sldId id="316"/>
            <p14:sldId id="304"/>
            <p14:sldId id="305"/>
            <p14:sldId id="301"/>
            <p14:sldId id="306"/>
            <p14:sldId id="302"/>
            <p14:sldId id="303"/>
            <p14:sldId id="310"/>
            <p14:sldId id="311"/>
            <p14:sldId id="314"/>
            <p14:sldId id="315"/>
            <p14:sldId id="307"/>
            <p14:sldId id="308"/>
            <p14:sldId id="312"/>
            <p14:sldId id="31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-104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F74DA-911D-4BEB-9589-68913C8B50AB}" type="datetimeFigureOut">
              <a:rPr lang="zh-TW" altLang="en-US" smtClean="0"/>
              <a:t>16/5/27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95513-92AB-4036-A15A-D8B13AE170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775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38125" y="665163"/>
            <a:ext cx="7639050" cy="23828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38125" y="3468688"/>
            <a:ext cx="763905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1201-53FE-45C9-B244-DBDA9FE871AA}" type="datetimeFigureOut">
              <a:rPr lang="zh-TW" altLang="en-US" smtClean="0"/>
              <a:t>16/5/27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A4B5-D3D1-490B-8E9C-FE8768471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753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1201-53FE-45C9-B244-DBDA9FE871AA}" type="datetimeFigureOut">
              <a:rPr lang="zh-TW" altLang="en-US" smtClean="0"/>
              <a:t>16/5/27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A4B5-D3D1-490B-8E9C-FE8768471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712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1201-53FE-45C9-B244-DBDA9FE871AA}" type="datetimeFigureOut">
              <a:rPr lang="zh-TW" altLang="en-US" smtClean="0"/>
              <a:t>16/5/27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A4B5-D3D1-490B-8E9C-FE8768471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778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39350" y="1484784"/>
            <a:ext cx="7680853" cy="2376264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07435" y="3933056"/>
            <a:ext cx="7296811" cy="2160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34678-A693-435F-A326-C81083CB48BF}" type="datetime1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9E9D6-DA18-4BDC-96D4-A7C1E48D3BD7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1007435" y="980728"/>
            <a:ext cx="6144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000" dirty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</a:rPr>
              <a:t>電機學院 </a:t>
            </a:r>
            <a:r>
              <a:rPr kumimoji="1" lang="zh-TW" altLang="en-US" dirty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</a:rPr>
              <a:t>製造所 </a:t>
            </a:r>
            <a:r>
              <a:rPr kumimoji="1" lang="en-US" altLang="zh-TW" dirty="0">
                <a:solidFill>
                  <a:prstClr val="black"/>
                </a:solidFill>
                <a:ea typeface="標楷體" pitchFamily="65" charset="-120"/>
              </a:rPr>
              <a:t>ISA LAB</a:t>
            </a:r>
            <a:endParaRPr kumimoji="1" lang="zh-TW" altLang="en-US" dirty="0">
              <a:solidFill>
                <a:prstClr val="black"/>
              </a:solidFill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0328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6007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1201-53FE-45C9-B244-DBDA9FE871AA}" type="datetimeFigureOut">
              <a:rPr lang="zh-TW" altLang="en-US" smtClean="0"/>
              <a:t>16/5/27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A4B5-D3D1-490B-8E9C-FE8768471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173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1201-53FE-45C9-B244-DBDA9FE871AA}" type="datetimeFigureOut">
              <a:rPr lang="zh-TW" altLang="en-US" smtClean="0"/>
              <a:t>16/5/27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A4B5-D3D1-490B-8E9C-FE8768471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055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1201-53FE-45C9-B244-DBDA9FE871AA}" type="datetimeFigureOut">
              <a:rPr lang="zh-TW" altLang="en-US" smtClean="0"/>
              <a:t>16/5/27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A4B5-D3D1-490B-8E9C-FE8768471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49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1201-53FE-45C9-B244-DBDA9FE871AA}" type="datetimeFigureOut">
              <a:rPr lang="zh-TW" altLang="en-US" smtClean="0"/>
              <a:t>16/5/27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A4B5-D3D1-490B-8E9C-FE8768471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721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1201-53FE-45C9-B244-DBDA9FE871AA}" type="datetimeFigureOut">
              <a:rPr lang="zh-TW" altLang="en-US" smtClean="0"/>
              <a:t>16/5/27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A4B5-D3D1-490B-8E9C-FE8768471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01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1201-53FE-45C9-B244-DBDA9FE871AA}" type="datetimeFigureOut">
              <a:rPr lang="zh-TW" altLang="en-US" smtClean="0"/>
              <a:t>16/5/27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A4B5-D3D1-490B-8E9C-FE8768471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90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1201-53FE-45C9-B244-DBDA9FE871AA}" type="datetimeFigureOut">
              <a:rPr lang="zh-TW" altLang="en-US" smtClean="0"/>
              <a:t>16/5/27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A4B5-D3D1-490B-8E9C-FE8768471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59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1201-53FE-45C9-B244-DBDA9FE871AA}" type="datetimeFigureOut">
              <a:rPr lang="zh-TW" altLang="en-US" smtClean="0"/>
              <a:t>16/5/27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A4B5-D3D1-490B-8E9C-FE8768471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77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B1201-53FE-45C9-B244-DBDA9FE871AA}" type="datetimeFigureOut">
              <a:rPr lang="zh-TW" altLang="en-US" smtClean="0"/>
              <a:t>16/5/27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4A4B5-D3D1-490B-8E9C-FE8768471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58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61" r:id="rId12"/>
    <p:sldLayoutId id="2147483672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lex.sourceforge.net/%23overview" TargetMode="External"/><Relationship Id="rId3" Type="http://schemas.openxmlformats.org/officeDocument/2006/relationships/hyperlink" Target="http://dinosaur.compilertools.net/lex/index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lumni.cs.ucr.edu/~lgao/teaching/bison.html" TargetMode="External"/><Relationship Id="rId3" Type="http://schemas.openxmlformats.org/officeDocument/2006/relationships/hyperlink" Target="http://www.gnu.org/software/bison/manual/bison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ges.cs.wisc.edu/~larus/spim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s.cs.washington.edu/courses/cse410/08sp/notes/spim/SpimTutorial.pdf" TargetMode="External"/><Relationship Id="rId4" Type="http://schemas.openxmlformats.org/officeDocument/2006/relationships/hyperlink" Target="http://students.cs.tamu.edu/tanzir/csce350/reference/syscalls.html" TargetMode="External"/><Relationship Id="rId5" Type="http://schemas.openxmlformats.org/officeDocument/2006/relationships/hyperlink" Target="http://www.mrc.uidaho.edu/mrc/people/jff/digital/MIPSir.html" TargetMode="External"/><Relationship Id="rId6" Type="http://schemas.openxmlformats.org/officeDocument/2006/relationships/hyperlink" Target="http://logos.cs.uic.edu/366/notes/mips%20quick%20tutorial.ht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s.tcd.ie/John.Waldron/itral/spim_ref.html%23directive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/>
              <a:t>Compiler Course</a:t>
            </a:r>
            <a:br>
              <a:rPr lang="en-US" altLang="zh-TW" dirty="0" smtClean="0"/>
            </a:br>
            <a:r>
              <a:rPr lang="en-US" altLang="zh-TW" dirty="0" smtClean="0"/>
              <a:t>Program Assignment</a:t>
            </a:r>
            <a:endParaRPr lang="zh-TW" altLang="en-US" dirty="0" smtClean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TW" dirty="0" smtClean="0">
                <a:solidFill>
                  <a:srgbClr val="404040"/>
                </a:solidFill>
                <a:latin typeface="文泉驛等寬微米黑" pitchFamily="34" charset="-120"/>
                <a:ea typeface="文泉驛等寬微米黑" pitchFamily="34" charset="-120"/>
              </a:rPr>
              <a:t>Speaker: Jeff </a:t>
            </a:r>
            <a:r>
              <a:rPr lang="en-US" altLang="zh-TW" dirty="0" err="1" smtClean="0">
                <a:solidFill>
                  <a:srgbClr val="404040"/>
                </a:solidFill>
                <a:latin typeface="文泉驛等寬微米黑" pitchFamily="34" charset="-120"/>
                <a:ea typeface="文泉驛等寬微米黑" pitchFamily="34" charset="-120"/>
              </a:rPr>
              <a:t>Liaw</a:t>
            </a:r>
            <a:endParaRPr lang="en-US" altLang="zh-TW" dirty="0">
              <a:solidFill>
                <a:srgbClr val="404040"/>
              </a:solidFill>
              <a:latin typeface="文泉驛等寬微米黑" pitchFamily="34" charset="-120"/>
              <a:ea typeface="文泉驛等寬微米黑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8596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 to Flex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0623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Flex allows you to implement a lexical analyzer by writing rules</a:t>
            </a:r>
          </a:p>
          <a:p>
            <a:r>
              <a:rPr lang="en-US" altLang="zh-TW" dirty="0" smtClean="0"/>
              <a:t>Flex compiles your rule file(e.g. </a:t>
            </a:r>
            <a:r>
              <a:rPr lang="en-US" altLang="zh-TW" dirty="0" err="1" smtClean="0"/>
              <a:t>lexer.l</a:t>
            </a:r>
            <a:r>
              <a:rPr lang="en-US" altLang="zh-TW" dirty="0" smtClean="0"/>
              <a:t>) to C source code implementing a finite automaton</a:t>
            </a:r>
          </a:p>
          <a:p>
            <a:pPr lvl="1"/>
            <a:r>
              <a:rPr lang="en-US" altLang="zh-TW" dirty="0" smtClean="0"/>
              <a:t>you don’t need to understand the C source file</a:t>
            </a:r>
          </a:p>
          <a:p>
            <a:r>
              <a:rPr lang="en-US" altLang="zh-TW" dirty="0" smtClean="0"/>
              <a:t>Usage</a:t>
            </a:r>
          </a:p>
          <a:p>
            <a:pPr lvl="1"/>
            <a:r>
              <a:rPr lang="en-US" altLang="zh-TW" dirty="0" smtClean="0"/>
              <a:t>$ flex </a:t>
            </a:r>
            <a:r>
              <a:rPr lang="en-US" altLang="zh-TW" dirty="0" err="1" smtClean="0"/>
              <a:t>lexer.l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 </a:t>
            </a:r>
            <a:r>
              <a:rPr lang="en-US" altLang="zh-TW" dirty="0" err="1" smtClean="0"/>
              <a:t>gcc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lex.yy.c</a:t>
            </a:r>
            <a:r>
              <a:rPr lang="en-US" altLang="zh-TW" dirty="0" smtClean="0"/>
              <a:t> -</a:t>
            </a:r>
            <a:r>
              <a:rPr lang="en-US" altLang="zh-TW" dirty="0" err="1" smtClean="0"/>
              <a:t>ll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20593" y="4973904"/>
            <a:ext cx="1090863" cy="9236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err="1" smtClean="0"/>
              <a:t>lexer.l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4666749" y="4973904"/>
            <a:ext cx="1263319" cy="923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err="1" smtClean="0"/>
              <a:t>lex.yy.c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7313698" y="4973904"/>
            <a:ext cx="1042740" cy="923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err="1" smtClean="0"/>
              <a:t>a.out</a:t>
            </a:r>
            <a:endParaRPr lang="zh-TW" altLang="en-US" sz="2800" dirty="0"/>
          </a:p>
        </p:txBody>
      </p:sp>
      <p:cxnSp>
        <p:nvCxnSpPr>
          <p:cNvPr id="8" name="直線單箭頭接點 7"/>
          <p:cNvCxnSpPr>
            <a:stCxn id="4" idx="3"/>
            <a:endCxn id="5" idx="1"/>
          </p:cNvCxnSpPr>
          <p:nvPr/>
        </p:nvCxnSpPr>
        <p:spPr>
          <a:xfrm>
            <a:off x="3411456" y="5435720"/>
            <a:ext cx="12552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683391" y="4973904"/>
            <a:ext cx="703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flex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294165" y="4959415"/>
            <a:ext cx="714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g++</a:t>
            </a:r>
            <a:endParaRPr lang="zh-TW" altLang="en-US" sz="2800" dirty="0"/>
          </a:p>
        </p:txBody>
      </p:sp>
      <p:cxnSp>
        <p:nvCxnSpPr>
          <p:cNvPr id="14" name="直線單箭頭接點 13"/>
          <p:cNvCxnSpPr>
            <a:stCxn id="5" idx="3"/>
            <a:endCxn id="6" idx="1"/>
          </p:cNvCxnSpPr>
          <p:nvPr/>
        </p:nvCxnSpPr>
        <p:spPr>
          <a:xfrm>
            <a:off x="5930068" y="5435720"/>
            <a:ext cx="13836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6" idx="0"/>
          </p:cNvCxnSpPr>
          <p:nvPr/>
        </p:nvCxnSpPr>
        <p:spPr>
          <a:xfrm flipH="1">
            <a:off x="7835068" y="4533957"/>
            <a:ext cx="2376" cy="43994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7354006" y="4010737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Input</a:t>
            </a:r>
            <a:endParaRPr lang="zh-TW" altLang="en-US" sz="28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793211" y="6297948"/>
            <a:ext cx="2083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Lexer</a:t>
            </a:r>
            <a:r>
              <a:rPr lang="en-US" altLang="zh-TW" sz="2800" dirty="0" smtClean="0"/>
              <a:t> Output</a:t>
            </a:r>
            <a:endParaRPr lang="zh-TW" altLang="en-US" sz="2800" dirty="0"/>
          </a:p>
        </p:txBody>
      </p:sp>
      <p:cxnSp>
        <p:nvCxnSpPr>
          <p:cNvPr id="22" name="直線單箭頭接點 21"/>
          <p:cNvCxnSpPr>
            <a:stCxn id="6" idx="2"/>
          </p:cNvCxnSpPr>
          <p:nvPr/>
        </p:nvCxnSpPr>
        <p:spPr>
          <a:xfrm>
            <a:off x="7835068" y="5897536"/>
            <a:ext cx="0" cy="43994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202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Rule Files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1368" y="1825625"/>
            <a:ext cx="8502316" cy="4351338"/>
          </a:xfrm>
        </p:spPr>
        <p:txBody>
          <a:bodyPr/>
          <a:lstStyle/>
          <a:p>
            <a:r>
              <a:rPr lang="en-US" altLang="zh-TW" dirty="0" smtClean="0"/>
              <a:t>Declarations and User subroutines sections are optional</a:t>
            </a:r>
          </a:p>
          <a:p>
            <a:pPr lvl="1"/>
            <a:r>
              <a:rPr lang="en-US" altLang="zh-TW" dirty="0" smtClean="0"/>
              <a:t>write declarations and helper function in C</a:t>
            </a:r>
          </a:p>
          <a:p>
            <a:r>
              <a:rPr lang="en-US" altLang="zh-TW" dirty="0" smtClean="0"/>
              <a:t>Definitions section is also optional</a:t>
            </a:r>
          </a:p>
          <a:p>
            <a:pPr lvl="1"/>
            <a:r>
              <a:rPr lang="en-US" altLang="zh-TW" dirty="0" smtClean="0"/>
              <a:t>useful to name regular expression</a:t>
            </a:r>
          </a:p>
          <a:p>
            <a:pPr lvl="1"/>
            <a:r>
              <a:rPr lang="en-US" altLang="zh-TW" dirty="0" smtClean="0"/>
              <a:t>e.g.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DIGIT	[0-9]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142291"/>
              </p:ext>
            </p:extLst>
          </p:nvPr>
        </p:nvGraphicFramePr>
        <p:xfrm>
          <a:off x="9287041" y="1690688"/>
          <a:ext cx="2820737" cy="29311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8207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Rule File Structure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%{</a:t>
                      </a:r>
                    </a:p>
                    <a:p>
                      <a:r>
                        <a:rPr lang="en-US" altLang="zh-TW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Declarations</a:t>
                      </a:r>
                    </a:p>
                    <a:p>
                      <a:r>
                        <a:rPr lang="en-US" altLang="zh-TW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%}</a:t>
                      </a:r>
                    </a:p>
                    <a:p>
                      <a:endParaRPr lang="en-US" altLang="zh-TW" sz="18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Definitions</a:t>
                      </a:r>
                    </a:p>
                    <a:p>
                      <a:r>
                        <a:rPr lang="en-US" altLang="zh-TW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%%</a:t>
                      </a:r>
                    </a:p>
                    <a:p>
                      <a:r>
                        <a:rPr lang="en-US" altLang="zh-TW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Rules</a:t>
                      </a:r>
                    </a:p>
                    <a:p>
                      <a:r>
                        <a:rPr lang="en-US" altLang="zh-TW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%%</a:t>
                      </a:r>
                    </a:p>
                    <a:p>
                      <a:r>
                        <a:rPr lang="en-US" altLang="zh-TW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 subroutines</a:t>
                      </a:r>
                      <a:endParaRPr lang="zh-TW" altLang="en-US" sz="18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934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Lex Regular Expression</a:t>
            </a:r>
            <a:endParaRPr lang="zh-TW" altLang="en-US" dirty="0"/>
          </a:p>
        </p:txBody>
      </p:sp>
      <p:graphicFrame>
        <p:nvGraphicFramePr>
          <p:cNvPr id="7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6330710"/>
              </p:ext>
            </p:extLst>
          </p:nvPr>
        </p:nvGraphicFramePr>
        <p:xfrm>
          <a:off x="6160169" y="1822450"/>
          <a:ext cx="586339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568"/>
                <a:gridCol w="48848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x$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an x at the end of a line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x?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an optional x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0,1,2, ... instances of x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x+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1,2,3,</a:t>
                      </a:r>
                      <a:r>
                        <a:rPr lang="en-US" altLang="zh-TW" baseline="0" dirty="0" smtClean="0"/>
                        <a:t> ... instances of x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x|y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an x or an y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(x)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an x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x/y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an x but only if followed</a:t>
                      </a:r>
                      <a:r>
                        <a:rPr lang="en-US" altLang="zh-TW" baseline="0" dirty="0" smtClean="0"/>
                        <a:t> by y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{xx}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the translation of xx from</a:t>
                      </a:r>
                      <a:r>
                        <a:rPr lang="en-US" altLang="zh-TW" baseline="0" dirty="0" smtClean="0"/>
                        <a:t> the definitions section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x{</a:t>
                      </a:r>
                      <a:r>
                        <a:rPr lang="en-US" altLang="zh-TW" dirty="0" err="1" smtClean="0"/>
                        <a:t>m,n</a:t>
                      </a:r>
                      <a:r>
                        <a:rPr lang="en-US" altLang="zh-TW" dirty="0" smtClean="0"/>
                        <a:t>}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 through n occurrences of x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5473310"/>
              </p:ext>
            </p:extLst>
          </p:nvPr>
        </p:nvGraphicFramePr>
        <p:xfrm>
          <a:off x="168441" y="1822450"/>
          <a:ext cx="586339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568"/>
                <a:gridCol w="48848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the character “x”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“x”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an “x”, even if x is an operator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\x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an “x”, even if x is an operator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</a:t>
                      </a:r>
                      <a:r>
                        <a:rPr lang="en-US" altLang="zh-TW" dirty="0" err="1" smtClean="0"/>
                        <a:t>xy</a:t>
                      </a:r>
                      <a:r>
                        <a:rPr lang="en-US" altLang="zh-TW" dirty="0" smtClean="0"/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the character x or y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[x-z]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the characters x, y or z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[^x]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any character but x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any character but newline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^x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an x at the beginning of a line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&lt;y&gt;x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an x When Lex is in start condition y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868366"/>
              </p:ext>
            </p:extLst>
          </p:nvPr>
        </p:nvGraphicFramePr>
        <p:xfrm>
          <a:off x="838200" y="5620529"/>
          <a:ext cx="8128000" cy="741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Operators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\ [ ] ^ - ? . * + | ( ) $ / { } % &lt; &gt;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077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Lex Actions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8297779" cy="4351338"/>
          </a:xfrm>
        </p:spPr>
        <p:txBody>
          <a:bodyPr/>
          <a:lstStyle/>
          <a:p>
            <a:r>
              <a:rPr lang="en-US" altLang="zh-TW" dirty="0" smtClean="0"/>
              <a:t>Rule specifies an action to perform if input matches the regular expression or definition</a:t>
            </a:r>
          </a:p>
          <a:p>
            <a:r>
              <a:rPr lang="en-US" altLang="zh-TW" dirty="0" smtClean="0"/>
              <a:t>The action is specified by writing regular C code</a:t>
            </a:r>
          </a:p>
          <a:p>
            <a:r>
              <a:rPr lang="en-US" altLang="zh-TW" dirty="0" smtClean="0"/>
              <a:t>The default action is copying input to output</a:t>
            </a:r>
          </a:p>
          <a:p>
            <a:r>
              <a:rPr lang="en-US" altLang="zh-TW" dirty="0" smtClean="0"/>
              <a:t>e.g.</a:t>
            </a:r>
            <a:br>
              <a:rPr lang="en-US" altLang="zh-TW" dirty="0" smtClean="0"/>
            </a:b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[0-9] {</a:t>
            </a:r>
            <a:b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(“%s”, 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yytext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[ \t\n] ;</a:t>
            </a:r>
            <a:b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. ;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676519"/>
              </p:ext>
            </p:extLst>
          </p:nvPr>
        </p:nvGraphicFramePr>
        <p:xfrm>
          <a:off x="9287041" y="1690688"/>
          <a:ext cx="2820737" cy="29311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8207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Rule File Structure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%{</a:t>
                      </a:r>
                    </a:p>
                    <a:p>
                      <a:r>
                        <a:rPr lang="en-US" altLang="zh-TW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Declarations</a:t>
                      </a:r>
                    </a:p>
                    <a:p>
                      <a:r>
                        <a:rPr lang="en-US" altLang="zh-TW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%}</a:t>
                      </a:r>
                    </a:p>
                    <a:p>
                      <a:endParaRPr lang="en-US" altLang="zh-TW" sz="18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altLang="zh-TW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Definitions</a:t>
                      </a:r>
                    </a:p>
                    <a:p>
                      <a:r>
                        <a:rPr lang="en-US" altLang="zh-TW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%%</a:t>
                      </a:r>
                    </a:p>
                    <a:p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Rules</a:t>
                      </a:r>
                    </a:p>
                    <a:p>
                      <a:r>
                        <a:rPr lang="en-US" altLang="zh-TW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%%</a:t>
                      </a:r>
                    </a:p>
                    <a:p>
                      <a:r>
                        <a:rPr lang="en-US" altLang="zh-TW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 subroutines</a:t>
                      </a:r>
                      <a:endParaRPr lang="zh-TW" altLang="en-US" sz="18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365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Lex Predefined Variables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224594"/>
              </p:ext>
            </p:extLst>
          </p:nvPr>
        </p:nvGraphicFramePr>
        <p:xfrm>
          <a:off x="2854122" y="1685648"/>
          <a:ext cx="6493292" cy="4450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475267"/>
                <a:gridCol w="40180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Function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/>
                          <a:cs typeface="Consolas"/>
                        </a:rPr>
                        <a:t>int</a:t>
                      </a:r>
                      <a:r>
                        <a:rPr lang="en-US" altLang="zh-TW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altLang="zh-TW" dirty="0" err="1" smtClean="0">
                          <a:latin typeface="Consolas"/>
                          <a:cs typeface="Consolas"/>
                        </a:rPr>
                        <a:t>yylex</a:t>
                      </a:r>
                      <a:r>
                        <a:rPr lang="en-US" altLang="zh-TW" dirty="0" smtClean="0">
                          <a:latin typeface="Consolas"/>
                          <a:cs typeface="Consolas"/>
                        </a:rPr>
                        <a:t>(void)</a:t>
                      </a:r>
                      <a:endParaRPr lang="zh-TW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call to invoke </a:t>
                      </a:r>
                      <a:r>
                        <a:rPr lang="en-US" altLang="zh-TW" dirty="0" err="1" smtClean="0"/>
                        <a:t>lexer</a:t>
                      </a:r>
                      <a:r>
                        <a:rPr lang="en-US" altLang="zh-TW" dirty="0" smtClean="0"/>
                        <a:t>, returns token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/>
                          <a:cs typeface="Consolas"/>
                        </a:rPr>
                        <a:t>int</a:t>
                      </a:r>
                      <a:r>
                        <a:rPr lang="en-US" altLang="zh-TW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altLang="zh-TW" dirty="0" err="1" smtClean="0">
                          <a:latin typeface="Consolas"/>
                          <a:cs typeface="Consolas"/>
                        </a:rPr>
                        <a:t>yywrap</a:t>
                      </a:r>
                      <a:r>
                        <a:rPr lang="en-US" altLang="zh-TW" dirty="0" smtClean="0">
                          <a:latin typeface="Consolas"/>
                          <a:cs typeface="Consolas"/>
                        </a:rPr>
                        <a:t>(void)</a:t>
                      </a:r>
                      <a:endParaRPr lang="zh-TW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wrapup</a:t>
                      </a:r>
                      <a:r>
                        <a:rPr lang="en-US" altLang="zh-TW" dirty="0" smtClean="0"/>
                        <a:t>, return 1 if done,</a:t>
                      </a:r>
                      <a:r>
                        <a:rPr lang="en-US" altLang="zh-TW" baseline="0" dirty="0" smtClean="0"/>
                        <a:t> 0 if not done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/>
                          <a:cs typeface="Consolas"/>
                        </a:rPr>
                        <a:t>char *</a:t>
                      </a:r>
                      <a:r>
                        <a:rPr lang="en-US" altLang="zh-TW" dirty="0" err="1" smtClean="0">
                          <a:latin typeface="Consolas"/>
                          <a:cs typeface="Consolas"/>
                        </a:rPr>
                        <a:t>yytext</a:t>
                      </a:r>
                      <a:endParaRPr lang="zh-TW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pointer to matched</a:t>
                      </a:r>
                      <a:r>
                        <a:rPr lang="en-US" altLang="zh-TW" baseline="0" dirty="0" smtClean="0"/>
                        <a:t> string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/>
                          <a:cs typeface="Consolas"/>
                        </a:rPr>
                        <a:t>yyleng</a:t>
                      </a:r>
                      <a:endParaRPr lang="zh-TW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length of matched</a:t>
                      </a:r>
                      <a:r>
                        <a:rPr lang="en-US" altLang="zh-TW" baseline="0" dirty="0" smtClean="0"/>
                        <a:t> string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/>
                          <a:cs typeface="Consolas"/>
                        </a:rPr>
                        <a:t>yylineno</a:t>
                      </a:r>
                      <a:endParaRPr lang="zh-TW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current line number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/>
                          <a:cs typeface="Consolas"/>
                        </a:rPr>
                        <a:t>yylval</a:t>
                      </a:r>
                      <a:endParaRPr lang="zh-TW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value associated with</a:t>
                      </a:r>
                      <a:r>
                        <a:rPr lang="en-US" altLang="zh-TW" baseline="0" dirty="0" smtClean="0"/>
                        <a:t> token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/>
                          <a:cs typeface="Consolas"/>
                        </a:rPr>
                        <a:t>FILE *</a:t>
                      </a:r>
                      <a:r>
                        <a:rPr lang="en-US" altLang="zh-TW" dirty="0" err="1" smtClean="0">
                          <a:latin typeface="Consolas"/>
                          <a:cs typeface="Consolas"/>
                        </a:rPr>
                        <a:t>yyout</a:t>
                      </a:r>
                      <a:endParaRPr lang="zh-TW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output file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/>
                          <a:cs typeface="Consolas"/>
                        </a:rPr>
                        <a:t>FILE *</a:t>
                      </a:r>
                      <a:r>
                        <a:rPr lang="en-US" altLang="zh-TW" dirty="0" err="1" smtClean="0">
                          <a:latin typeface="Consolas"/>
                          <a:cs typeface="Consolas"/>
                        </a:rPr>
                        <a:t>yyin</a:t>
                      </a:r>
                      <a:endParaRPr lang="zh-TW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input file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/>
                          <a:cs typeface="Consolas"/>
                        </a:rPr>
                        <a:t>INITIAL</a:t>
                      </a:r>
                      <a:endParaRPr lang="zh-TW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initial start condition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/>
                          <a:cs typeface="Consolas"/>
                        </a:rPr>
                        <a:t>BEGIN</a:t>
                      </a:r>
                      <a:endParaRPr lang="zh-TW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condition switch start condition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/>
                          <a:cs typeface="Consolas"/>
                        </a:rPr>
                        <a:t>ECHO</a:t>
                      </a:r>
                      <a:endParaRPr lang="zh-TW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write matched string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990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Calculator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lexical analyzer of simple calculator </a:t>
            </a:r>
          </a:p>
          <a:p>
            <a:pPr lvl="1"/>
            <a:r>
              <a:rPr lang="en-US" altLang="zh-TW" dirty="0" smtClean="0"/>
              <a:t>only </a:t>
            </a:r>
            <a:r>
              <a:rPr lang="en-US" altLang="zh-TW" dirty="0" smtClean="0">
                <a:solidFill>
                  <a:srgbClr val="FF0000"/>
                </a:solidFill>
              </a:rPr>
              <a:t>plus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solidFill>
                  <a:srgbClr val="FF0000"/>
                </a:solidFill>
              </a:rPr>
              <a:t>multiply</a:t>
            </a:r>
          </a:p>
          <a:p>
            <a:pPr lvl="1"/>
            <a:r>
              <a:rPr lang="en-US" altLang="zh-TW" dirty="0" smtClean="0"/>
              <a:t>only integer</a:t>
            </a:r>
          </a:p>
          <a:p>
            <a:r>
              <a:rPr lang="en-US" altLang="zh-TW" dirty="0" smtClean="0"/>
              <a:t>Token</a:t>
            </a:r>
          </a:p>
          <a:p>
            <a:pPr lvl="1"/>
            <a:r>
              <a:rPr lang="en-US" altLang="zh-TW" dirty="0" smtClean="0"/>
              <a:t>Integer Constant: [0-9]+</a:t>
            </a:r>
          </a:p>
          <a:p>
            <a:pPr lvl="1"/>
            <a:r>
              <a:rPr lang="en-US" altLang="zh-TW" dirty="0" smtClean="0"/>
              <a:t>Plus Operator: “+”</a:t>
            </a:r>
          </a:p>
          <a:p>
            <a:pPr lvl="1"/>
            <a:r>
              <a:rPr lang="en-US" altLang="zh-TW" dirty="0" smtClean="0"/>
              <a:t>Multiply Operator: “*”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1794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Declarations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8758" y="1825625"/>
            <a:ext cx="8887326" cy="47997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Between 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“%{“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 smtClean="0"/>
              <a:t>and 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“%}”</a:t>
            </a:r>
          </a:p>
          <a:p>
            <a:r>
              <a:rPr lang="en-US" altLang="zh-TW" dirty="0" smtClean="0"/>
              <a:t>Content between those is copied verbatim into output file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 helper function to show the error message</a:t>
            </a:r>
          </a:p>
          <a:p>
            <a:pPr lvl="1"/>
            <a:r>
              <a:rPr lang="en-US" altLang="zh-TW" dirty="0" smtClean="0"/>
              <a:t>we need to declare function prototype, so that we can use later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011754"/>
              </p:ext>
            </p:extLst>
          </p:nvPr>
        </p:nvGraphicFramePr>
        <p:xfrm>
          <a:off x="9548970" y="1825625"/>
          <a:ext cx="2314893" cy="29311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3148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Rule File Structure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%{</a:t>
                      </a:r>
                    </a:p>
                    <a:p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Declarations</a:t>
                      </a:r>
                    </a:p>
                    <a:p>
                      <a:r>
                        <a:rPr lang="en-US" altLang="zh-TW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%}</a:t>
                      </a:r>
                    </a:p>
                    <a:p>
                      <a:endParaRPr lang="en-US" altLang="zh-TW" sz="18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altLang="zh-TW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Definitions</a:t>
                      </a:r>
                    </a:p>
                    <a:p>
                      <a:r>
                        <a:rPr lang="en-US" altLang="zh-TW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%%</a:t>
                      </a:r>
                    </a:p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Rules</a:t>
                      </a:r>
                    </a:p>
                    <a:p>
                      <a:r>
                        <a:rPr lang="en-US" altLang="zh-TW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%%</a:t>
                      </a:r>
                    </a:p>
                    <a:p>
                      <a:r>
                        <a:rPr lang="en-US" altLang="zh-TW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 subroutines</a:t>
                      </a:r>
                      <a:endParaRPr lang="zh-TW" altLang="en-US" sz="18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037285"/>
              </p:ext>
            </p:extLst>
          </p:nvPr>
        </p:nvGraphicFramePr>
        <p:xfrm>
          <a:off x="838200" y="4565558"/>
          <a:ext cx="2962324" cy="15130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44"/>
                <a:gridCol w="2418080"/>
              </a:tblGrid>
              <a:tr h="357501">
                <a:tc gridSpan="2">
                  <a:txBody>
                    <a:bodyPr/>
                    <a:lstStyle/>
                    <a:p>
                      <a:r>
                        <a:rPr lang="en-US" altLang="zh-TW" sz="2000" dirty="0" smtClean="0"/>
                        <a:t>Code Section</a:t>
                      </a:r>
                      <a:endParaRPr lang="zh-TW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111679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1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2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</a:t>
                      </a:r>
                      <a:r>
                        <a:rPr lang="en-US" altLang="zh-TW" sz="2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yyerror</a:t>
                      </a: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%}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013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Definitions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8758" y="1825625"/>
            <a:ext cx="8887326" cy="47997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Name two useful regular expression</a:t>
            </a:r>
          </a:p>
          <a:p>
            <a:pPr lvl="1"/>
            <a:r>
              <a:rPr lang="en-US" altLang="zh-TW" dirty="0" smtClean="0"/>
              <a:t>digit: [0-9]</a:t>
            </a:r>
          </a:p>
          <a:p>
            <a:pPr lvl="1"/>
            <a:r>
              <a:rPr lang="en-US" altLang="zh-TW" dirty="0" err="1" smtClean="0"/>
              <a:t>int_const</a:t>
            </a:r>
            <a:r>
              <a:rPr lang="en-US" altLang="zh-TW" dirty="0" smtClean="0"/>
              <a:t>: {digit}+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956667"/>
              </p:ext>
            </p:extLst>
          </p:nvPr>
        </p:nvGraphicFramePr>
        <p:xfrm>
          <a:off x="9459736" y="1825625"/>
          <a:ext cx="2314893" cy="29311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3148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Rule File Structure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%{</a:t>
                      </a:r>
                    </a:p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Declarations</a:t>
                      </a:r>
                    </a:p>
                    <a:p>
                      <a:r>
                        <a:rPr lang="en-US" altLang="zh-TW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%}</a:t>
                      </a:r>
                    </a:p>
                    <a:p>
                      <a:endParaRPr lang="en-US" altLang="zh-TW" sz="18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Definitions</a:t>
                      </a:r>
                    </a:p>
                    <a:p>
                      <a:r>
                        <a:rPr lang="en-US" altLang="zh-TW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%%</a:t>
                      </a:r>
                    </a:p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Rules</a:t>
                      </a:r>
                    </a:p>
                    <a:p>
                      <a:r>
                        <a:rPr lang="en-US" altLang="zh-TW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%%</a:t>
                      </a:r>
                    </a:p>
                    <a:p>
                      <a:r>
                        <a:rPr lang="en-US" altLang="zh-TW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 subroutines</a:t>
                      </a:r>
                      <a:endParaRPr lang="zh-TW" altLang="en-US" sz="18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426429"/>
              </p:ext>
            </p:extLst>
          </p:nvPr>
        </p:nvGraphicFramePr>
        <p:xfrm>
          <a:off x="838200" y="3414792"/>
          <a:ext cx="3381424" cy="11855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44"/>
                <a:gridCol w="2837180"/>
              </a:tblGrid>
              <a:tr h="357501">
                <a:tc gridSpan="2">
                  <a:txBody>
                    <a:bodyPr/>
                    <a:lstStyle/>
                    <a:p>
                      <a:r>
                        <a:rPr lang="en-US" altLang="zh-TW" sz="2000" dirty="0" smtClean="0"/>
                        <a:t>Code Section</a:t>
                      </a:r>
                      <a:endParaRPr lang="zh-TW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78929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1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digit     [0-9]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int_const</a:t>
                      </a: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{digit}+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080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8758" y="1825625"/>
            <a:ext cx="8887326" cy="47997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Print some message during lexical analyzing</a:t>
            </a:r>
          </a:p>
          <a:p>
            <a:pPr lvl="1"/>
            <a:r>
              <a:rPr lang="en-US" altLang="zh-TW" dirty="0" err="1" smtClean="0"/>
              <a:t>integer_const</a:t>
            </a:r>
            <a:r>
              <a:rPr lang="en-US" altLang="zh-TW" dirty="0" smtClean="0"/>
              <a:t>, plus and multiply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40495"/>
              </p:ext>
            </p:extLst>
          </p:nvPr>
        </p:nvGraphicFramePr>
        <p:xfrm>
          <a:off x="9617242" y="1690688"/>
          <a:ext cx="2314893" cy="29311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3148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Rule File Structure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%{</a:t>
                      </a:r>
                    </a:p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Declarations</a:t>
                      </a:r>
                    </a:p>
                    <a:p>
                      <a:r>
                        <a:rPr lang="en-US" altLang="zh-TW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%}</a:t>
                      </a:r>
                    </a:p>
                    <a:p>
                      <a:endParaRPr lang="en-US" altLang="zh-TW" sz="18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Definitions</a:t>
                      </a:r>
                    </a:p>
                    <a:p>
                      <a:r>
                        <a:rPr lang="en-US" altLang="zh-TW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%%</a:t>
                      </a:r>
                    </a:p>
                    <a:p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Rules</a:t>
                      </a:r>
                    </a:p>
                    <a:p>
                      <a:r>
                        <a:rPr lang="en-US" altLang="zh-TW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%%</a:t>
                      </a:r>
                    </a:p>
                    <a:p>
                      <a:r>
                        <a:rPr lang="en-US" altLang="zh-TW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 subroutines</a:t>
                      </a:r>
                      <a:endParaRPr lang="zh-TW" altLang="en-US" sz="18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863422"/>
              </p:ext>
            </p:extLst>
          </p:nvPr>
        </p:nvGraphicFramePr>
        <p:xfrm>
          <a:off x="288758" y="2832584"/>
          <a:ext cx="9101475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895"/>
                <a:gridCol w="8704580"/>
              </a:tblGrid>
              <a:tr h="357501">
                <a:tc gridSpan="2">
                  <a:txBody>
                    <a:bodyPr/>
                    <a:lstStyle/>
                    <a:p>
                      <a:r>
                        <a:rPr lang="en-US" altLang="zh-TW" sz="2000" dirty="0" smtClean="0"/>
                        <a:t>Code Section</a:t>
                      </a:r>
                      <a:endParaRPr lang="zh-TW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78929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1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2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3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4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5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6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7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  <a:r>
                        <a:rPr lang="en-US" altLang="zh-TW" sz="2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int_const</a:t>
                      </a: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 { </a:t>
                      </a:r>
                      <a:r>
                        <a:rPr lang="en-US" altLang="zh-TW" sz="2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 INTEGER_CONST %s”, </a:t>
                      </a:r>
                      <a:r>
                        <a:rPr lang="en-US" altLang="zh-TW" sz="2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yytext</a:t>
                      </a: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}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“+”         { </a:t>
                      </a:r>
                      <a:r>
                        <a:rPr lang="en-US" altLang="zh-TW" sz="2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 PLUS ”); }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“*”         { </a:t>
                      </a:r>
                      <a:r>
                        <a:rPr lang="en-US" altLang="zh-TW" sz="2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 MULT ”); }</a:t>
                      </a:r>
                    </a:p>
                    <a:p>
                      <a:pPr marL="0" indent="0">
                        <a:buNone/>
                      </a:pPr>
                      <a:endParaRPr lang="en-US" altLang="zh-TW" sz="20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\t</a:t>
                      </a: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]*      {}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[\n]        { </a:t>
                      </a:r>
                      <a:r>
                        <a:rPr lang="en-US" altLang="zh-TW" sz="2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yylineno</a:t>
                      </a: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++; }</a:t>
                      </a:r>
                    </a:p>
                    <a:p>
                      <a:pPr marL="0" indent="0">
                        <a:buNone/>
                      </a:pPr>
                      <a:endParaRPr lang="en-US" altLang="zh-TW" sz="20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           {</a:t>
                      </a: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zh-TW" sz="20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fprintf</a:t>
                      </a: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altLang="zh-TW" sz="20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stderr</a:t>
                      </a: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“LEXER ”); </a:t>
                      </a:r>
                      <a:r>
                        <a:rPr lang="en-US" altLang="zh-TW" sz="20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yyerror</a:t>
                      </a: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 exit(1)</a:t>
                      </a: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375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User Subroutines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8758" y="1825625"/>
            <a:ext cx="8887326" cy="47997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Main program and error printer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724166"/>
              </p:ext>
            </p:extLst>
          </p:nvPr>
        </p:nvGraphicFramePr>
        <p:xfrm>
          <a:off x="9617242" y="1690688"/>
          <a:ext cx="2314893" cy="29311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3148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Rule File Structure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%{</a:t>
                      </a:r>
                    </a:p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Declarations</a:t>
                      </a:r>
                    </a:p>
                    <a:p>
                      <a:r>
                        <a:rPr lang="en-US" altLang="zh-TW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%}</a:t>
                      </a:r>
                    </a:p>
                    <a:p>
                      <a:endParaRPr lang="en-US" altLang="zh-TW" sz="18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Definitions</a:t>
                      </a:r>
                    </a:p>
                    <a:p>
                      <a:r>
                        <a:rPr lang="en-US" altLang="zh-TW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%%</a:t>
                      </a:r>
                    </a:p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Rules</a:t>
                      </a:r>
                    </a:p>
                    <a:p>
                      <a:r>
                        <a:rPr lang="en-US" altLang="zh-TW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%%</a:t>
                      </a:r>
                    </a:p>
                    <a:p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 subroutines</a:t>
                      </a:r>
                      <a:endParaRPr lang="zh-TW" altLang="en-US" sz="1800" dirty="0" smtClean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860825"/>
              </p:ext>
            </p:extLst>
          </p:nvPr>
        </p:nvGraphicFramePr>
        <p:xfrm>
          <a:off x="288758" y="2480109"/>
          <a:ext cx="8922385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205"/>
                <a:gridCol w="8425180"/>
              </a:tblGrid>
              <a:tr h="357501">
                <a:tc gridSpan="2">
                  <a:txBody>
                    <a:bodyPr/>
                    <a:lstStyle/>
                    <a:p>
                      <a:r>
                        <a:rPr lang="en-US" altLang="zh-TW" sz="2000" dirty="0" smtClean="0"/>
                        <a:t>Code Section</a:t>
                      </a:r>
                      <a:endParaRPr lang="zh-TW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78929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1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2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3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4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5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6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7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8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9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10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11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main()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zh-TW" sz="2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yylex</a:t>
                      </a: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return 0;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indent="0">
                        <a:buNone/>
                      </a:pPr>
                      <a:endParaRPr lang="en-US" altLang="zh-TW" sz="20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</a:t>
                      </a: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zh-TW" sz="20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yyerror</a:t>
                      </a: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extern </a:t>
                      </a:r>
                      <a:r>
                        <a:rPr lang="en-US" altLang="zh-TW" sz="20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zh-TW" sz="20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yylineno</a:t>
                      </a: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extern char *</a:t>
                      </a:r>
                      <a:r>
                        <a:rPr lang="en-US" altLang="zh-TW" sz="20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yytext</a:t>
                      </a: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indent="0">
                        <a:buNone/>
                      </a:pPr>
                      <a:endParaRPr lang="en-US" altLang="zh-TW" sz="2000" baseline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zh-TW" sz="20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fprintf</a:t>
                      </a: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altLang="zh-TW" sz="20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stderr</a:t>
                      </a: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“Error: at symbol \”%s\” on line %d\n”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, </a:t>
                      </a:r>
                      <a:r>
                        <a:rPr lang="en-US" altLang="zh-TW" sz="20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yytext</a:t>
                      </a: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zh-TW" sz="20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yylineno</a:t>
                      </a: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altLang="zh-TW" sz="20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398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 Assignment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3933"/>
          </a:xfrm>
        </p:spPr>
        <p:txBody>
          <a:bodyPr/>
          <a:lstStyle/>
          <a:p>
            <a:r>
              <a:rPr lang="en-US" altLang="zh-TW" dirty="0" smtClean="0"/>
              <a:t>Goal: Build a compiler for C</a:t>
            </a:r>
          </a:p>
          <a:p>
            <a:r>
              <a:rPr lang="en-US" altLang="zh-TW" dirty="0" smtClean="0"/>
              <a:t>Deadline: 6/16 23:40</a:t>
            </a:r>
          </a:p>
          <a:p>
            <a:r>
              <a:rPr lang="en-US" altLang="zh-TW" dirty="0" smtClean="0"/>
              <a:t>Demo: 6/17</a:t>
            </a:r>
          </a:p>
          <a:p>
            <a:r>
              <a:rPr lang="en-US" altLang="zh-TW" dirty="0" smtClean="0"/>
              <a:t>Upload your project to </a:t>
            </a:r>
            <a:r>
              <a:rPr lang="en-US" altLang="zh-TW" dirty="0" err="1" smtClean="0"/>
              <a:t>moodle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 zipped file(.</a:t>
            </a:r>
            <a:r>
              <a:rPr lang="en-US" altLang="zh-TW" dirty="0" err="1" smtClean="0"/>
              <a:t>rar</a:t>
            </a:r>
            <a:r>
              <a:rPr lang="en-US" altLang="zh-TW" dirty="0" smtClean="0"/>
              <a:t>, .zip, .7z, ...) contain your source code and readme</a:t>
            </a:r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do not hand in corpse(e.g. can not be compiled or be ran)!</a:t>
            </a:r>
          </a:p>
          <a:p>
            <a:pPr lvl="1"/>
            <a:r>
              <a:rPr lang="en-US" altLang="zh-TW" dirty="0" smtClean="0"/>
              <a:t>Filename: </a:t>
            </a:r>
            <a:r>
              <a:rPr lang="en-US" altLang="zh-TW" dirty="0" err="1" smtClean="0"/>
              <a:t>StudentID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e.g. F74012345.rar</a:t>
            </a:r>
          </a:p>
          <a:p>
            <a:r>
              <a:rPr lang="en-US" altLang="zh-TW" dirty="0" smtClean="0"/>
              <a:t>Post your problems on </a:t>
            </a:r>
            <a:r>
              <a:rPr lang="en-US" altLang="zh-TW" dirty="0" err="1" smtClean="0"/>
              <a:t>moodle</a:t>
            </a:r>
            <a:r>
              <a:rPr lang="en-US" altLang="zh-TW" dirty="0" smtClean="0"/>
              <a:t> or ask TAs</a:t>
            </a:r>
          </a:p>
          <a:p>
            <a:r>
              <a:rPr lang="en-US" altLang="zh-TW" dirty="0" smtClean="0"/>
              <a:t>Environment: Ubuntu 14.04 with </a:t>
            </a:r>
            <a:r>
              <a:rPr lang="en-US" altLang="zh-TW" dirty="0" err="1" smtClean="0"/>
              <a:t>gcc</a:t>
            </a:r>
            <a:r>
              <a:rPr lang="en-US" altLang="zh-TW" dirty="0" smtClean="0"/>
              <a:t> 4.8.4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9882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http://flex.sourceforge.net/#</a:t>
            </a:r>
            <a:r>
              <a:rPr lang="en-US" altLang="zh-TW" dirty="0" smtClean="0">
                <a:hlinkClick r:id="rId2"/>
              </a:rPr>
              <a:t>overview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dinosaur.compilertools.net/lex/index.html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7742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 to Bison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LALR(1) parser generator under the GNU license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480668"/>
            <a:ext cx="2326105" cy="141170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Context Free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Grammar Specification(.y)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4720391" y="2785467"/>
            <a:ext cx="2398295" cy="802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LALR(1) Parser(.c)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stCxn id="4" idx="3"/>
            <a:endCxn id="5" idx="1"/>
          </p:cNvCxnSpPr>
          <p:nvPr/>
        </p:nvCxnSpPr>
        <p:spPr>
          <a:xfrm>
            <a:off x="3164305" y="3186520"/>
            <a:ext cx="15560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595939" y="2817187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bison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217570" y="2785466"/>
            <a:ext cx="2598820" cy="802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LALR(1) Parser(.out)</a:t>
            </a:r>
            <a:endParaRPr lang="zh-TW" altLang="en-US" sz="2400" dirty="0"/>
          </a:p>
        </p:txBody>
      </p:sp>
      <p:cxnSp>
        <p:nvCxnSpPr>
          <p:cNvPr id="11" name="直線單箭頭接點 10"/>
          <p:cNvCxnSpPr>
            <a:stCxn id="5" idx="3"/>
            <a:endCxn id="10" idx="1"/>
          </p:cNvCxnSpPr>
          <p:nvPr/>
        </p:nvCxnSpPr>
        <p:spPr>
          <a:xfrm flipV="1">
            <a:off x="7118686" y="3186519"/>
            <a:ext cx="1098884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7424183" y="2817187"/>
            <a:ext cx="52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g++</a:t>
            </a:r>
            <a:endParaRPr lang="zh-TW" altLang="en-US" dirty="0"/>
          </a:p>
        </p:txBody>
      </p:sp>
      <p:cxnSp>
        <p:nvCxnSpPr>
          <p:cNvPr id="17" name="直線單箭頭接點 16"/>
          <p:cNvCxnSpPr>
            <a:stCxn id="18" idx="2"/>
            <a:endCxn id="10" idx="0"/>
          </p:cNvCxnSpPr>
          <p:nvPr/>
        </p:nvCxnSpPr>
        <p:spPr>
          <a:xfrm>
            <a:off x="9516980" y="2213908"/>
            <a:ext cx="0" cy="57155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9035918" y="1690688"/>
            <a:ext cx="962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Input</a:t>
            </a:r>
            <a:endParaRPr lang="zh-TW" altLang="en-US" sz="28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404847" y="4159130"/>
            <a:ext cx="2224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Parser Output</a:t>
            </a:r>
            <a:endParaRPr lang="zh-TW" altLang="en-US" sz="2800" dirty="0"/>
          </a:p>
        </p:txBody>
      </p:sp>
      <p:cxnSp>
        <p:nvCxnSpPr>
          <p:cNvPr id="20" name="直線單箭頭接點 19"/>
          <p:cNvCxnSpPr>
            <a:stCxn id="10" idx="2"/>
            <a:endCxn id="19" idx="0"/>
          </p:cNvCxnSpPr>
          <p:nvPr/>
        </p:nvCxnSpPr>
        <p:spPr>
          <a:xfrm flipH="1">
            <a:off x="9516979" y="3587572"/>
            <a:ext cx="1" cy="57155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534766"/>
              </p:ext>
            </p:extLst>
          </p:nvPr>
        </p:nvGraphicFramePr>
        <p:xfrm>
          <a:off x="838200" y="4149898"/>
          <a:ext cx="2565718" cy="26568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5657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Grammar File Structure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Prologue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%}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Bison Declarations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%%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Grammar Rules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%%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Epilogue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直線接點 30"/>
          <p:cNvCxnSpPr/>
          <p:nvPr/>
        </p:nvCxnSpPr>
        <p:spPr>
          <a:xfrm flipH="1">
            <a:off x="838201" y="3892371"/>
            <a:ext cx="806115" cy="257527"/>
          </a:xfrm>
          <a:prstGeom prst="line">
            <a:avLst/>
          </a:prstGeom>
          <a:ln w="19050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2478505" y="3892371"/>
            <a:ext cx="925413" cy="257527"/>
          </a:xfrm>
          <a:prstGeom prst="line">
            <a:avLst/>
          </a:prstGeom>
          <a:ln w="19050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850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Calculator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965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We just implemented a simple number </a:t>
            </a:r>
            <a:r>
              <a:rPr lang="en-US" altLang="zh-TW" dirty="0" err="1" smtClean="0"/>
              <a:t>lexer</a:t>
            </a:r>
            <a:r>
              <a:rPr lang="en-US" altLang="zh-TW" dirty="0" smtClean="0"/>
              <a:t> in flex</a:t>
            </a:r>
          </a:p>
          <a:p>
            <a:r>
              <a:rPr lang="en-US" altLang="zh-TW" dirty="0" smtClean="0"/>
              <a:t>Now we can implement a parser which will take actions on this file</a:t>
            </a:r>
          </a:p>
          <a:p>
            <a:pPr lvl="1"/>
            <a:r>
              <a:rPr lang="en-US" altLang="zh-TW" dirty="0" smtClean="0"/>
              <a:t>do real calculate!</a:t>
            </a:r>
          </a:p>
          <a:p>
            <a:endParaRPr lang="en-US" altLang="zh-TW" dirty="0"/>
          </a:p>
          <a:p>
            <a:r>
              <a:rPr lang="en-US" altLang="zh-TW" dirty="0" smtClean="0"/>
              <a:t>Usage:</a:t>
            </a:r>
          </a:p>
          <a:p>
            <a:pPr lvl="1"/>
            <a:r>
              <a:rPr lang="en-US" altLang="zh-TW" dirty="0" smtClean="0"/>
              <a:t>$ flex </a:t>
            </a:r>
            <a:r>
              <a:rPr lang="en-US" altLang="zh-TW" dirty="0" err="1" smtClean="0"/>
              <a:t>calc.lex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 </a:t>
            </a:r>
            <a:r>
              <a:rPr lang="en-US" altLang="zh-TW" dirty="0" err="1" smtClean="0"/>
              <a:t>gcc</a:t>
            </a:r>
            <a:r>
              <a:rPr lang="en-US" altLang="zh-TW" dirty="0" smtClean="0"/>
              <a:t> -c </a:t>
            </a:r>
            <a:r>
              <a:rPr lang="en-US" altLang="zh-TW" dirty="0" err="1" smtClean="0"/>
              <a:t>lex.yy.c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 bison -d -v </a:t>
            </a:r>
            <a:r>
              <a:rPr lang="en-US" altLang="zh-TW" dirty="0" err="1" smtClean="0"/>
              <a:t>calc.y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 </a:t>
            </a:r>
            <a:r>
              <a:rPr lang="en-US" altLang="zh-TW" dirty="0" err="1" smtClean="0"/>
              <a:t>gcc</a:t>
            </a:r>
            <a:r>
              <a:rPr lang="en-US" altLang="zh-TW" dirty="0" smtClean="0"/>
              <a:t> -c </a:t>
            </a:r>
            <a:r>
              <a:rPr lang="en-US" altLang="zh-TW" dirty="0" err="1" smtClean="0"/>
              <a:t>calc.tab.c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 </a:t>
            </a:r>
            <a:r>
              <a:rPr lang="en-US" altLang="zh-TW" dirty="0" err="1" smtClean="0"/>
              <a:t>gcc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lex.yy.o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calc.tab.o</a:t>
            </a:r>
            <a:r>
              <a:rPr lang="en-US" altLang="zh-TW" dirty="0" smtClean="0"/>
              <a:t> -o </a:t>
            </a:r>
            <a:r>
              <a:rPr lang="en-US" altLang="zh-TW" dirty="0" err="1" smtClean="0"/>
              <a:t>calc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01969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Prologue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8758" y="1825625"/>
            <a:ext cx="8887326" cy="4799764"/>
          </a:xfrm>
        </p:spPr>
        <p:txBody>
          <a:bodyPr>
            <a:normAutofit/>
          </a:bodyPr>
          <a:lstStyle/>
          <a:p>
            <a:r>
              <a:rPr lang="en-US" altLang="zh-TW" dirty="0"/>
              <a:t>Between 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“%{“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/>
              <a:t>and 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“%}”</a:t>
            </a:r>
          </a:p>
          <a:p>
            <a:r>
              <a:rPr lang="en-US" altLang="zh-TW" dirty="0"/>
              <a:t>Content between those is copied verbatim into output </a:t>
            </a:r>
            <a:r>
              <a:rPr lang="en-US" altLang="zh-TW" dirty="0" smtClean="0"/>
              <a:t>file</a:t>
            </a:r>
          </a:p>
          <a:p>
            <a:endParaRPr lang="en-US" altLang="zh-TW" dirty="0"/>
          </a:p>
          <a:p>
            <a:r>
              <a:rPr lang="en-US" altLang="zh-TW" dirty="0" smtClean="0"/>
              <a:t>Declare functions prototype, so we can use later</a:t>
            </a:r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956552"/>
              </p:ext>
            </p:extLst>
          </p:nvPr>
        </p:nvGraphicFramePr>
        <p:xfrm>
          <a:off x="380030" y="3931920"/>
          <a:ext cx="8922385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205"/>
                <a:gridCol w="8425180"/>
              </a:tblGrid>
              <a:tr h="357501">
                <a:tc gridSpan="2">
                  <a:txBody>
                    <a:bodyPr/>
                    <a:lstStyle/>
                    <a:p>
                      <a:r>
                        <a:rPr lang="en-US" altLang="zh-TW" sz="2000" dirty="0" smtClean="0"/>
                        <a:t>Code Section</a:t>
                      </a:r>
                      <a:endParaRPr lang="zh-TW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78929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1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2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3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zh-TW" sz="20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yyerror</a:t>
                      </a: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zh-TW" sz="20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yylex</a:t>
                      </a: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</a:t>
                      </a:r>
                      <a:endParaRPr lang="en-US" altLang="zh-TW" sz="20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%}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618926"/>
              </p:ext>
            </p:extLst>
          </p:nvPr>
        </p:nvGraphicFramePr>
        <p:xfrm>
          <a:off x="9428747" y="1825625"/>
          <a:ext cx="2565718" cy="26568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5657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Grammar File Structure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Prologue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%}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Bison Declarations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%%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Grammar Rules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%%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Epilogue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111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Bison Declarations(1)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8758" y="1368424"/>
            <a:ext cx="8887326" cy="528904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Define the symbols used in formulating the grammar and the data of semantic values</a:t>
            </a:r>
          </a:p>
          <a:p>
            <a:r>
              <a:rPr lang="en-US" altLang="zh-TW" dirty="0" smtClean="0">
                <a:cs typeface="Consolas" panose="020B0609020204030204" pitchFamily="49" charset="0"/>
              </a:rPr>
              <a:t>%token name - declare a token name (terminal symbol)</a:t>
            </a:r>
          </a:p>
          <a:p>
            <a:r>
              <a:rPr lang="en-US" altLang="zh-TW" dirty="0" smtClean="0">
                <a:cs typeface="Consolas" panose="020B0609020204030204" pitchFamily="49" charset="0"/>
              </a:rPr>
              <a:t>%type symbol - declare value type of nonterminal symbol</a:t>
            </a:r>
          </a:p>
          <a:p>
            <a:r>
              <a:rPr lang="en-US" altLang="zh-TW" dirty="0" smtClean="0">
                <a:cs typeface="Consolas" panose="020B0609020204030204" pitchFamily="49" charset="0"/>
              </a:rPr>
              <a:t>Specify precedence</a:t>
            </a:r>
          </a:p>
          <a:p>
            <a:pPr lvl="1"/>
            <a:r>
              <a:rPr lang="en-US" altLang="zh-TW" dirty="0" smtClean="0">
                <a:cs typeface="Consolas" panose="020B0609020204030204" pitchFamily="49" charset="0"/>
              </a:rPr>
              <a:t>lower the rule, the higher the precedence</a:t>
            </a:r>
          </a:p>
          <a:p>
            <a:pPr lvl="1"/>
            <a:r>
              <a:rPr lang="en-US" altLang="zh-TW" dirty="0" smtClean="0">
                <a:cs typeface="Consolas" panose="020B0609020204030204" pitchFamily="49" charset="0"/>
              </a:rPr>
              <a:t>%left symbol - left associativity</a:t>
            </a:r>
          </a:p>
          <a:p>
            <a:pPr lvl="1"/>
            <a:r>
              <a:rPr lang="en-US" altLang="zh-TW" dirty="0" smtClean="0">
                <a:cs typeface="Consolas" panose="020B0609020204030204" pitchFamily="49" charset="0"/>
              </a:rPr>
              <a:t>%right symbol - </a:t>
            </a:r>
            <a:r>
              <a:rPr lang="en-US" altLang="zh-TW" dirty="0">
                <a:cs typeface="Consolas" panose="020B0609020204030204" pitchFamily="49" charset="0"/>
              </a:rPr>
              <a:t>right associativity</a:t>
            </a:r>
            <a:endParaRPr lang="en-US" altLang="zh-TW" dirty="0" smtClean="0">
              <a:cs typeface="Consolas" panose="020B0609020204030204" pitchFamily="49" charset="0"/>
            </a:endParaRPr>
          </a:p>
          <a:p>
            <a:r>
              <a:rPr lang="en-US" altLang="zh-TW" dirty="0" smtClean="0">
                <a:cs typeface="Consolas" panose="020B0609020204030204" pitchFamily="49" charset="0"/>
              </a:rPr>
              <a:t>%union - specify the entire collection of possible data type for semantic values</a:t>
            </a:r>
          </a:p>
          <a:p>
            <a:r>
              <a:rPr lang="en-US" altLang="zh-TW" dirty="0" smtClean="0">
                <a:cs typeface="Consolas" panose="020B0609020204030204" pitchFamily="49" charset="0"/>
              </a:rPr>
              <a:t>%start symbol - specify the start symbol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704338"/>
              </p:ext>
            </p:extLst>
          </p:nvPr>
        </p:nvGraphicFramePr>
        <p:xfrm>
          <a:off x="9428747" y="1825625"/>
          <a:ext cx="2565718" cy="26568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5657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Grammar File Structure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Prologue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%}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Bison Declarations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%%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Grammar Rules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%%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Epilogue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033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Bison Declarations(2)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136541"/>
              </p:ext>
            </p:extLst>
          </p:nvPr>
        </p:nvGraphicFramePr>
        <p:xfrm>
          <a:off x="280737" y="1492099"/>
          <a:ext cx="8922385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205"/>
                <a:gridCol w="8425180"/>
              </a:tblGrid>
              <a:tr h="357501">
                <a:tc gridSpan="2">
                  <a:txBody>
                    <a:bodyPr/>
                    <a:lstStyle/>
                    <a:p>
                      <a:r>
                        <a:rPr lang="en-US" altLang="zh-TW" sz="2000" dirty="0" smtClean="0"/>
                        <a:t>Code Section</a:t>
                      </a:r>
                      <a:endParaRPr lang="zh-TW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78929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1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2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3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4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5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6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7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8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9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10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%union{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zh-TW" sz="2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</a:t>
                      </a:r>
                      <a:r>
                        <a:rPr lang="en-US" altLang="zh-TW" sz="2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int_val</a:t>
                      </a: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string*</a:t>
                      </a: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zh-TW" sz="20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op_val</a:t>
                      </a: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altLang="zh-TW" sz="20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indent="0">
                        <a:buNone/>
                      </a:pPr>
                      <a:endParaRPr lang="en-US" altLang="zh-TW" sz="20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%start input</a:t>
                      </a:r>
                    </a:p>
                    <a:p>
                      <a:pPr marL="0" indent="0">
                        <a:buNone/>
                      </a:pPr>
                      <a:endParaRPr lang="en-US" altLang="zh-TW" sz="20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%token &lt;</a:t>
                      </a:r>
                      <a:r>
                        <a:rPr lang="en-US" altLang="zh-TW" sz="2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int_val</a:t>
                      </a: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INTEGER_LITERAL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%type  &lt;</a:t>
                      </a:r>
                      <a:r>
                        <a:rPr lang="en-US" altLang="zh-TW" sz="2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int_val</a:t>
                      </a: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</a:t>
                      </a:r>
                      <a:r>
                        <a:rPr lang="en-US" altLang="zh-TW" sz="2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exp</a:t>
                      </a:r>
                      <a:endParaRPr lang="en-US" altLang="zh-TW" sz="20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%left  PLUS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%left  MULT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704338"/>
              </p:ext>
            </p:extLst>
          </p:nvPr>
        </p:nvGraphicFramePr>
        <p:xfrm>
          <a:off x="9428747" y="1825625"/>
          <a:ext cx="2565718" cy="26568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5657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Grammar File Structure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Prologue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%}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Bison Declarations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%%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Grammar Rules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%%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Epilogue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99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Grammar Rules(1)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8758" y="1825625"/>
            <a:ext cx="8887326" cy="47997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 Bison grammar rule has the following generate form:</a:t>
            </a:r>
          </a:p>
          <a:p>
            <a:pPr lvl="1"/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result: components...;</a:t>
            </a:r>
          </a:p>
          <a:p>
            <a:pPr lvl="1"/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e.g.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‘+’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dirty="0" smtClean="0"/>
              <a:t>Can be followed by braces to indicates actions to take</a:t>
            </a:r>
          </a:p>
          <a:p>
            <a:pPr lvl="1"/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e.g.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‘+’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(“sum two numbers\n”); }</a:t>
            </a:r>
          </a:p>
          <a:p>
            <a:r>
              <a:rPr lang="en-US" altLang="zh-TW" dirty="0" smtClean="0"/>
              <a:t>Multiple rules for the same result can be separately by vertical-bar character ‘|’</a:t>
            </a:r>
          </a:p>
          <a:p>
            <a:pPr lvl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e.g. result: rule1-components...</a:t>
            </a:r>
            <a:b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| rule2-components...</a:t>
            </a:r>
            <a:b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;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51736"/>
              </p:ext>
            </p:extLst>
          </p:nvPr>
        </p:nvGraphicFramePr>
        <p:xfrm>
          <a:off x="9428747" y="1825625"/>
          <a:ext cx="2565718" cy="26568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5657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Grammar File Structure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Prologue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%}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Bison Declarations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%%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Grammar Rules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%%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Epilogue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323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Grammar Rules(2)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471463"/>
              </p:ext>
            </p:extLst>
          </p:nvPr>
        </p:nvGraphicFramePr>
        <p:xfrm>
          <a:off x="380030" y="3324225"/>
          <a:ext cx="8922385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205"/>
                <a:gridCol w="8425180"/>
              </a:tblGrid>
              <a:tr h="357501">
                <a:tc gridSpan="2">
                  <a:txBody>
                    <a:bodyPr/>
                    <a:lstStyle/>
                    <a:p>
                      <a:r>
                        <a:rPr lang="en-US" altLang="zh-TW" sz="2000" dirty="0" smtClean="0"/>
                        <a:t>Code Section</a:t>
                      </a:r>
                      <a:endParaRPr lang="zh-TW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78929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1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2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3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4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5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input: /* empty */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| </a:t>
                      </a:r>
                      <a:r>
                        <a:rPr lang="en-US" altLang="zh-TW" sz="2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exp</a:t>
                      </a: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 </a:t>
                      </a:r>
                      <a:r>
                        <a:rPr lang="en-US" altLang="zh-TW" sz="2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cout</a:t>
                      </a: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&lt;&lt; “Result: ” &lt;&lt; $1 &lt;&lt; </a:t>
                      </a:r>
                      <a:r>
                        <a:rPr lang="en-US" altLang="zh-TW" sz="2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endl</a:t>
                      </a: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}</a:t>
                      </a:r>
                    </a:p>
                    <a:p>
                      <a:pPr marL="0" indent="0">
                        <a:buNone/>
                      </a:pPr>
                      <a:endParaRPr lang="en-US" altLang="zh-TW" sz="20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exp</a:t>
                      </a: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  INTEGER_LITERAL</a:t>
                      </a: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 $$ = $1; }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| </a:t>
                      </a:r>
                      <a:r>
                        <a:rPr lang="en-US" altLang="zh-TW" sz="20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exp</a:t>
                      </a: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PLUS </a:t>
                      </a:r>
                      <a:r>
                        <a:rPr lang="en-US" altLang="zh-TW" sz="20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exp</a:t>
                      </a: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 $$ = $1 + $3; }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| </a:t>
                      </a:r>
                      <a:r>
                        <a:rPr lang="en-US" altLang="zh-TW" sz="20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exp</a:t>
                      </a: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MULT </a:t>
                      </a:r>
                      <a:r>
                        <a:rPr lang="en-US" altLang="zh-TW" sz="20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exp</a:t>
                      </a: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 $$ = $1 * $3; }</a:t>
                      </a:r>
                      <a:endParaRPr lang="en-US" altLang="zh-TW" sz="20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178092"/>
              </p:ext>
            </p:extLst>
          </p:nvPr>
        </p:nvGraphicFramePr>
        <p:xfrm>
          <a:off x="9428747" y="1825625"/>
          <a:ext cx="2565718" cy="26568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5657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Grammar File Structure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Prologue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%}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Bison Declarations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%%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Grammar Rules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%%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Epilogue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288758" y="1825625"/>
            <a:ext cx="8887326" cy="47997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Semantic values</a:t>
            </a:r>
          </a:p>
          <a:p>
            <a:pPr lvl="1"/>
            <a:r>
              <a:rPr lang="en-US" altLang="zh-TW" dirty="0" smtClean="0"/>
              <a:t>value of component n is $n</a:t>
            </a:r>
          </a:p>
          <a:p>
            <a:pPr lvl="1"/>
            <a:r>
              <a:rPr lang="en-US" altLang="zh-TW" dirty="0" smtClean="0"/>
              <a:t>modifiable </a:t>
            </a:r>
            <a:r>
              <a:rPr lang="en-US" altLang="zh-TW" dirty="0" err="1" smtClean="0"/>
              <a:t>lvalue</a:t>
            </a:r>
            <a:r>
              <a:rPr lang="en-US" altLang="zh-TW" dirty="0" smtClean="0"/>
              <a:t> is $$</a:t>
            </a:r>
          </a:p>
        </p:txBody>
      </p:sp>
    </p:spTree>
    <p:extLst>
      <p:ext uri="{BB962C8B-B14F-4D97-AF65-F5344CB8AC3E}">
        <p14:creationId xmlns:p14="http://schemas.microsoft.com/office/powerpoint/2010/main" val="3864819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Epilogue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31320"/>
              </p:ext>
            </p:extLst>
          </p:nvPr>
        </p:nvGraphicFramePr>
        <p:xfrm>
          <a:off x="380030" y="3324225"/>
          <a:ext cx="8922385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205"/>
                <a:gridCol w="8425180"/>
              </a:tblGrid>
              <a:tr h="357501">
                <a:tc gridSpan="2">
                  <a:txBody>
                    <a:bodyPr/>
                    <a:lstStyle/>
                    <a:p>
                      <a:r>
                        <a:rPr lang="en-US" altLang="zh-TW" sz="2000" dirty="0" smtClean="0"/>
                        <a:t>Code Section</a:t>
                      </a:r>
                      <a:endParaRPr lang="zh-TW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78929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1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2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3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4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main()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zh-TW" sz="20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yyparse</a:t>
                      </a: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</a:t>
                      </a:r>
                    </a:p>
                    <a:p>
                      <a:pPr marL="0" indent="0">
                        <a:buNone/>
                      </a:pPr>
                      <a:endParaRPr lang="en-US" altLang="zh-TW" sz="2000" baseline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return 0;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altLang="zh-TW" sz="20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370344"/>
              </p:ext>
            </p:extLst>
          </p:nvPr>
        </p:nvGraphicFramePr>
        <p:xfrm>
          <a:off x="9428747" y="1825625"/>
          <a:ext cx="2565718" cy="26568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5657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Grammar File Structure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Prologue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%}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Bison Declarations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%%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Grammar Rules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%%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Epilogue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288758" y="1825625"/>
            <a:ext cx="8887326" cy="47997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Copy verbatim to the end of the output file</a:t>
            </a:r>
          </a:p>
          <a:p>
            <a:r>
              <a:rPr lang="en-US" altLang="zh-TW" dirty="0" smtClean="0"/>
              <a:t>Put your subroutine here</a:t>
            </a:r>
          </a:p>
        </p:txBody>
      </p:sp>
    </p:spTree>
    <p:extLst>
      <p:ext uri="{BB962C8B-B14F-4D97-AF65-F5344CB8AC3E}">
        <p14:creationId xmlns:p14="http://schemas.microsoft.com/office/powerpoint/2010/main" val="2016813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Combine Flex and Bison</a:t>
            </a:r>
            <a:endParaRPr lang="zh-TW" altLang="en-US" dirty="0"/>
          </a:p>
        </p:txBody>
      </p:sp>
      <p:grpSp>
        <p:nvGrpSpPr>
          <p:cNvPr id="75" name="群組 74"/>
          <p:cNvGrpSpPr/>
          <p:nvPr/>
        </p:nvGrpSpPr>
        <p:grpSpPr>
          <a:xfrm>
            <a:off x="907976" y="2006115"/>
            <a:ext cx="10552637" cy="3707349"/>
            <a:chOff x="907976" y="2006115"/>
            <a:chExt cx="10552637" cy="3707349"/>
          </a:xfrm>
        </p:grpSpPr>
        <p:sp>
          <p:nvSpPr>
            <p:cNvPr id="4" name="矩形 3"/>
            <p:cNvSpPr/>
            <p:nvPr/>
          </p:nvSpPr>
          <p:spPr>
            <a:xfrm>
              <a:off x="1366087" y="2006115"/>
              <a:ext cx="1090863" cy="92363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err="1" smtClean="0"/>
                <a:t>cal.lex</a:t>
              </a:r>
              <a:endParaRPr lang="zh-TW" altLang="en-US" sz="28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3712243" y="2006115"/>
              <a:ext cx="1263319" cy="9236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err="1" smtClean="0"/>
                <a:t>lex.yy.c</a:t>
              </a:r>
              <a:endParaRPr lang="zh-TW" altLang="en-US" sz="28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6359191" y="2006115"/>
              <a:ext cx="1290187" cy="9236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err="1" smtClean="0"/>
                <a:t>lex.yy.o</a:t>
              </a:r>
              <a:endParaRPr lang="zh-TW" altLang="en-US" sz="2800" dirty="0"/>
            </a:p>
          </p:txBody>
        </p:sp>
        <p:cxnSp>
          <p:nvCxnSpPr>
            <p:cNvPr id="7" name="直線單箭頭接點 6"/>
            <p:cNvCxnSpPr>
              <a:stCxn id="4" idx="3"/>
              <a:endCxn id="5" idx="1"/>
            </p:cNvCxnSpPr>
            <p:nvPr/>
          </p:nvCxnSpPr>
          <p:spPr>
            <a:xfrm>
              <a:off x="2456950" y="2467931"/>
              <a:ext cx="125529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字方塊 7"/>
            <p:cNvSpPr txBox="1"/>
            <p:nvPr/>
          </p:nvSpPr>
          <p:spPr>
            <a:xfrm>
              <a:off x="2728885" y="2006115"/>
              <a:ext cx="7033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/>
                <a:t>flex</a:t>
              </a:r>
              <a:endParaRPr lang="zh-TW" altLang="en-US" sz="2800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5068631" y="2499930"/>
              <a:ext cx="10593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/>
                <a:t>g++ -c</a:t>
              </a:r>
              <a:endParaRPr lang="zh-TW" altLang="en-US" sz="2800" dirty="0"/>
            </a:p>
          </p:txBody>
        </p:sp>
        <p:cxnSp>
          <p:nvCxnSpPr>
            <p:cNvPr id="10" name="直線單箭頭接點 9"/>
            <p:cNvCxnSpPr>
              <a:stCxn id="5" idx="3"/>
              <a:endCxn id="6" idx="1"/>
            </p:cNvCxnSpPr>
            <p:nvPr/>
          </p:nvCxnSpPr>
          <p:spPr>
            <a:xfrm>
              <a:off x="4975562" y="2467931"/>
              <a:ext cx="138362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907976" y="4268051"/>
              <a:ext cx="1090863" cy="92363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err="1" smtClean="0"/>
                <a:t>cal.y</a:t>
              </a:r>
              <a:endParaRPr lang="zh-TW" altLang="en-US" sz="28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4097253" y="3642821"/>
              <a:ext cx="1418524" cy="9236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err="1" smtClean="0"/>
                <a:t>cal.tab.h</a:t>
              </a:r>
              <a:endParaRPr lang="zh-TW" altLang="en-US" sz="2800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6872538" y="4268051"/>
              <a:ext cx="1453314" cy="9236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err="1" smtClean="0"/>
                <a:t>cal.tab.o</a:t>
              </a:r>
              <a:endParaRPr lang="zh-TW" altLang="en-US" sz="2800" dirty="0"/>
            </a:p>
          </p:txBody>
        </p:sp>
        <p:cxnSp>
          <p:nvCxnSpPr>
            <p:cNvPr id="33" name="直線單箭頭接點 32"/>
            <p:cNvCxnSpPr>
              <a:stCxn id="30" idx="3"/>
              <a:endCxn id="31" idx="1"/>
            </p:cNvCxnSpPr>
            <p:nvPr/>
          </p:nvCxnSpPr>
          <p:spPr>
            <a:xfrm flipV="1">
              <a:off x="1998839" y="4104637"/>
              <a:ext cx="2098414" cy="6252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文字方塊 33"/>
            <p:cNvSpPr txBox="1"/>
            <p:nvPr/>
          </p:nvSpPr>
          <p:spPr>
            <a:xfrm>
              <a:off x="2571736" y="4437555"/>
              <a:ext cx="13564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/>
                <a:t>bison -d</a:t>
              </a:r>
              <a:endParaRPr lang="zh-TW" altLang="en-US" sz="2800" dirty="0"/>
            </a:p>
          </p:txBody>
        </p:sp>
        <p:cxnSp>
          <p:nvCxnSpPr>
            <p:cNvPr id="36" name="直線單箭頭接點 35"/>
            <p:cNvCxnSpPr>
              <a:stCxn id="39" idx="3"/>
              <a:endCxn id="32" idx="1"/>
            </p:cNvCxnSpPr>
            <p:nvPr/>
          </p:nvCxnSpPr>
          <p:spPr>
            <a:xfrm flipV="1">
              <a:off x="5515777" y="4729867"/>
              <a:ext cx="1356761" cy="52178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4097253" y="4789832"/>
              <a:ext cx="1418524" cy="9236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err="1" smtClean="0"/>
                <a:t>cal.tab.c</a:t>
              </a:r>
              <a:endParaRPr lang="zh-TW" altLang="en-US" sz="2800" dirty="0"/>
            </a:p>
          </p:txBody>
        </p:sp>
        <p:cxnSp>
          <p:nvCxnSpPr>
            <p:cNvPr id="43" name="直線單箭頭接點 42"/>
            <p:cNvCxnSpPr>
              <a:stCxn id="30" idx="3"/>
              <a:endCxn id="39" idx="1"/>
            </p:cNvCxnSpPr>
            <p:nvPr/>
          </p:nvCxnSpPr>
          <p:spPr>
            <a:xfrm>
              <a:off x="1998839" y="4729867"/>
              <a:ext cx="2098414" cy="52178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文字方塊 47"/>
            <p:cNvSpPr txBox="1"/>
            <p:nvPr/>
          </p:nvSpPr>
          <p:spPr>
            <a:xfrm>
              <a:off x="5566335" y="4416533"/>
              <a:ext cx="10593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/>
                <a:t>g++ -c</a:t>
              </a:r>
              <a:endParaRPr lang="zh-TW" altLang="en-US" sz="2800" dirty="0"/>
            </a:p>
          </p:txBody>
        </p:sp>
        <p:cxnSp>
          <p:nvCxnSpPr>
            <p:cNvPr id="50" name="直線單箭頭接點 49"/>
            <p:cNvCxnSpPr>
              <a:stCxn id="31" idx="3"/>
              <a:endCxn id="6" idx="1"/>
            </p:cNvCxnSpPr>
            <p:nvPr/>
          </p:nvCxnSpPr>
          <p:spPr>
            <a:xfrm flipV="1">
              <a:off x="5515777" y="2467931"/>
              <a:ext cx="843414" cy="16367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>
              <a:stCxn id="31" idx="3"/>
              <a:endCxn id="32" idx="1"/>
            </p:cNvCxnSpPr>
            <p:nvPr/>
          </p:nvCxnSpPr>
          <p:spPr>
            <a:xfrm>
              <a:off x="5515777" y="4104637"/>
              <a:ext cx="1356761" cy="6252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9418018" y="3286284"/>
              <a:ext cx="1453314" cy="9236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err="1" smtClean="0"/>
                <a:t>calc</a:t>
              </a:r>
              <a:endParaRPr lang="zh-TW" altLang="en-US" sz="2800" dirty="0"/>
            </a:p>
          </p:txBody>
        </p:sp>
        <p:cxnSp>
          <p:nvCxnSpPr>
            <p:cNvPr id="57" name="直線單箭頭接點 56"/>
            <p:cNvCxnSpPr>
              <a:stCxn id="6" idx="3"/>
              <a:endCxn id="56" idx="1"/>
            </p:cNvCxnSpPr>
            <p:nvPr/>
          </p:nvCxnSpPr>
          <p:spPr>
            <a:xfrm>
              <a:off x="7649378" y="2467931"/>
              <a:ext cx="1768640" cy="12801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2" idx="3"/>
              <a:endCxn id="56" idx="1"/>
            </p:cNvCxnSpPr>
            <p:nvPr/>
          </p:nvCxnSpPr>
          <p:spPr>
            <a:xfrm flipV="1">
              <a:off x="8325852" y="3748100"/>
              <a:ext cx="1092166" cy="9817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文字方塊 62"/>
            <p:cNvSpPr txBox="1"/>
            <p:nvPr/>
          </p:nvSpPr>
          <p:spPr>
            <a:xfrm>
              <a:off x="7459428" y="3416094"/>
              <a:ext cx="17328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/>
                <a:t>g++ -o </a:t>
              </a:r>
              <a:r>
                <a:rPr lang="en-US" altLang="zh-TW" sz="2800" dirty="0" err="1" smtClean="0"/>
                <a:t>calc</a:t>
              </a:r>
              <a:endParaRPr lang="zh-TW" altLang="en-US" sz="2800" dirty="0"/>
            </a:p>
          </p:txBody>
        </p:sp>
        <p:cxnSp>
          <p:nvCxnSpPr>
            <p:cNvPr id="64" name="直線單箭頭接點 63"/>
            <p:cNvCxnSpPr>
              <a:stCxn id="65" idx="2"/>
              <a:endCxn id="56" idx="0"/>
            </p:cNvCxnSpPr>
            <p:nvPr/>
          </p:nvCxnSpPr>
          <p:spPr>
            <a:xfrm>
              <a:off x="10144549" y="2904472"/>
              <a:ext cx="126" cy="381812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文字方塊 64"/>
            <p:cNvSpPr txBox="1"/>
            <p:nvPr/>
          </p:nvSpPr>
          <p:spPr>
            <a:xfrm>
              <a:off x="9663487" y="2381252"/>
              <a:ext cx="9621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/>
                <a:t>Input</a:t>
              </a:r>
              <a:endParaRPr lang="zh-TW" altLang="en-US" sz="2800" dirty="0"/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8828482" y="4884564"/>
              <a:ext cx="26321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/>
                <a:t>Calculator Result</a:t>
              </a:r>
              <a:endParaRPr lang="zh-TW" altLang="en-US" sz="2800" dirty="0"/>
            </a:p>
          </p:txBody>
        </p:sp>
        <p:cxnSp>
          <p:nvCxnSpPr>
            <p:cNvPr id="67" name="直線單箭頭接點 66"/>
            <p:cNvCxnSpPr>
              <a:stCxn id="56" idx="2"/>
              <a:endCxn id="66" idx="0"/>
            </p:cNvCxnSpPr>
            <p:nvPr/>
          </p:nvCxnSpPr>
          <p:spPr>
            <a:xfrm flipH="1">
              <a:off x="10144548" y="4209916"/>
              <a:ext cx="127" cy="674648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836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Compile Process</a:t>
            </a:r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8442157" y="1425993"/>
            <a:ext cx="2911643" cy="5167676"/>
            <a:chOff x="4640179" y="1690688"/>
            <a:chExt cx="2911643" cy="5167676"/>
          </a:xfrm>
        </p:grpSpPr>
        <p:sp>
          <p:nvSpPr>
            <p:cNvPr id="4" name="矩形 3"/>
            <p:cNvSpPr/>
            <p:nvPr/>
          </p:nvSpPr>
          <p:spPr>
            <a:xfrm>
              <a:off x="4640179" y="1690688"/>
              <a:ext cx="2911642" cy="577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Lexical Analyzer</a:t>
              </a:r>
              <a:endParaRPr lang="zh-TW" altLang="en-US" sz="28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4640179" y="2936041"/>
              <a:ext cx="2911643" cy="577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Syntax Analyzer</a:t>
              </a:r>
              <a:endParaRPr lang="zh-TW" altLang="en-US" sz="28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4640179" y="4181394"/>
              <a:ext cx="2911643" cy="577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Semantic Analyzer</a:t>
              </a:r>
              <a:endParaRPr lang="zh-TW" altLang="en-US" sz="28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640179" y="5426747"/>
              <a:ext cx="2911643" cy="577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Code Generator</a:t>
              </a:r>
              <a:endParaRPr lang="zh-TW" altLang="en-US" sz="2800" dirty="0"/>
            </a:p>
          </p:txBody>
        </p:sp>
        <p:cxnSp>
          <p:nvCxnSpPr>
            <p:cNvPr id="9" name="直線單箭頭接點 8"/>
            <p:cNvCxnSpPr>
              <a:stCxn id="4" idx="2"/>
              <a:endCxn id="5" idx="0"/>
            </p:cNvCxnSpPr>
            <p:nvPr/>
          </p:nvCxnSpPr>
          <p:spPr>
            <a:xfrm>
              <a:off x="6096000" y="2268203"/>
              <a:ext cx="1" cy="6678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6096000" y="2417456"/>
              <a:ext cx="1419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token stream</a:t>
              </a:r>
              <a:endParaRPr lang="zh-TW" altLang="en-US" dirty="0"/>
            </a:p>
          </p:txBody>
        </p:sp>
        <p:cxnSp>
          <p:nvCxnSpPr>
            <p:cNvPr id="11" name="直線單箭頭接點 10"/>
            <p:cNvCxnSpPr>
              <a:stCxn id="5" idx="2"/>
              <a:endCxn id="6" idx="0"/>
            </p:cNvCxnSpPr>
            <p:nvPr/>
          </p:nvCxnSpPr>
          <p:spPr>
            <a:xfrm>
              <a:off x="6096001" y="3513556"/>
              <a:ext cx="0" cy="6678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6" idx="2"/>
              <a:endCxn id="7" idx="0"/>
            </p:cNvCxnSpPr>
            <p:nvPr/>
          </p:nvCxnSpPr>
          <p:spPr>
            <a:xfrm>
              <a:off x="6096001" y="4758909"/>
              <a:ext cx="0" cy="6678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字方塊 16"/>
            <p:cNvSpPr txBox="1"/>
            <p:nvPr/>
          </p:nvSpPr>
          <p:spPr>
            <a:xfrm>
              <a:off x="6096000" y="3662809"/>
              <a:ext cx="1213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syntax tree</a:t>
              </a:r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059303" y="4908162"/>
              <a:ext cx="1213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syntax tree</a:t>
              </a:r>
              <a:endParaRPr lang="zh-TW" altLang="en-US" dirty="0"/>
            </a:p>
          </p:txBody>
        </p:sp>
        <p:cxnSp>
          <p:nvCxnSpPr>
            <p:cNvPr id="19" name="直線單箭頭接點 18"/>
            <p:cNvCxnSpPr>
              <a:stCxn id="7" idx="2"/>
              <a:endCxn id="22" idx="0"/>
            </p:cNvCxnSpPr>
            <p:nvPr/>
          </p:nvCxnSpPr>
          <p:spPr>
            <a:xfrm flipH="1">
              <a:off x="6096000" y="6004262"/>
              <a:ext cx="1" cy="4847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5040967" y="6489032"/>
              <a:ext cx="2110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target machine code</a:t>
              </a:r>
              <a:endParaRPr lang="zh-TW" altLang="en-US" dirty="0"/>
            </a:p>
          </p:txBody>
        </p:sp>
      </p:grpSp>
      <p:sp>
        <p:nvSpPr>
          <p:cNvPr id="25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7351295" cy="4863933"/>
          </a:xfrm>
        </p:spPr>
        <p:txBody>
          <a:bodyPr/>
          <a:lstStyle/>
          <a:p>
            <a:r>
              <a:rPr lang="en-US" altLang="zh-TW" dirty="0" smtClean="0"/>
              <a:t>Aid tools:</a:t>
            </a:r>
          </a:p>
          <a:p>
            <a:pPr lvl="1"/>
            <a:r>
              <a:rPr lang="en-US" altLang="zh-TW" dirty="0" err="1" smtClean="0"/>
              <a:t>lex</a:t>
            </a:r>
            <a:r>
              <a:rPr lang="en-US" altLang="zh-TW" dirty="0" smtClean="0"/>
              <a:t>(flex 2.5.35)</a:t>
            </a:r>
          </a:p>
          <a:p>
            <a:pPr lvl="1"/>
            <a:r>
              <a:rPr lang="en-US" altLang="zh-TW" dirty="0" err="1" smtClean="0"/>
              <a:t>yacc</a:t>
            </a:r>
            <a:r>
              <a:rPr lang="en-US" altLang="zh-TW" dirty="0" smtClean="0"/>
              <a:t>(bison 3.0.2)</a:t>
            </a:r>
          </a:p>
          <a:p>
            <a:r>
              <a:rPr lang="en-US" altLang="zh-TW" dirty="0" smtClean="0"/>
              <a:t>Lex is a program generator designed for </a:t>
            </a:r>
            <a:r>
              <a:rPr lang="en-US" altLang="zh-TW" dirty="0" smtClean="0">
                <a:solidFill>
                  <a:srgbClr val="FF0000"/>
                </a:solidFill>
              </a:rPr>
              <a:t>lexical processing</a:t>
            </a:r>
            <a:r>
              <a:rPr lang="en-US" altLang="zh-TW" dirty="0" smtClean="0"/>
              <a:t> of character input streams</a:t>
            </a:r>
          </a:p>
          <a:p>
            <a:r>
              <a:rPr lang="en-US" altLang="zh-TW" dirty="0" err="1" smtClean="0"/>
              <a:t>Yacc</a:t>
            </a:r>
            <a:r>
              <a:rPr lang="en-US" altLang="zh-TW" dirty="0" smtClean="0"/>
              <a:t> provides a general tool for </a:t>
            </a:r>
            <a:r>
              <a:rPr lang="en-US" altLang="zh-TW" dirty="0" smtClean="0">
                <a:solidFill>
                  <a:srgbClr val="FF0000"/>
                </a:solidFill>
              </a:rPr>
              <a:t>imposing structure </a:t>
            </a:r>
            <a:r>
              <a:rPr lang="en-US" altLang="zh-TW" dirty="0" smtClean="0"/>
              <a:t>on the input to a computer program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192191" y="1228453"/>
            <a:ext cx="3341415" cy="95777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166278" y="743566"/>
            <a:ext cx="541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lex</a:t>
            </a:r>
            <a:endParaRPr lang="zh-TW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8188450" y="2578075"/>
            <a:ext cx="3341415" cy="328310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8172947" y="2114009"/>
            <a:ext cx="731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yacc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24620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Pass Token from Flex to Bison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Recall </a:t>
            </a:r>
            <a:r>
              <a:rPr lang="en-US" altLang="zh-TW" dirty="0" err="1" smtClean="0"/>
              <a:t>lex</a:t>
            </a:r>
            <a:r>
              <a:rPr lang="en-US" altLang="zh-TW" dirty="0" smtClean="0"/>
              <a:t> predefined variables</a:t>
            </a:r>
          </a:p>
          <a:p>
            <a:pPr lvl="1"/>
            <a:r>
              <a:rPr lang="en-US" altLang="zh-TW" dirty="0" err="1" smtClean="0"/>
              <a:t>yylval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634250"/>
              </p:ext>
            </p:extLst>
          </p:nvPr>
        </p:nvGraphicFramePr>
        <p:xfrm>
          <a:off x="6096000" y="1726883"/>
          <a:ext cx="5630038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9085"/>
                <a:gridCol w="38109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Name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Function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yylex</a:t>
                      </a:r>
                      <a:r>
                        <a:rPr lang="en-US" altLang="zh-TW" dirty="0" smtClean="0"/>
                        <a:t>(void)</a:t>
                      </a:r>
                      <a:endParaRPr lang="zh-TW" altLang="en-US" dirty="0">
                        <a:latin typeface="Consolas"/>
                        <a:cs typeface="Consola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call to invoke </a:t>
                      </a:r>
                      <a:r>
                        <a:rPr lang="en-US" altLang="zh-TW" dirty="0" err="1" smtClean="0"/>
                        <a:t>lexer</a:t>
                      </a:r>
                      <a:r>
                        <a:rPr lang="en-US" altLang="zh-TW" dirty="0" smtClean="0"/>
                        <a:t>, returns token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yywrap</a:t>
                      </a:r>
                      <a:r>
                        <a:rPr lang="en-US" altLang="zh-TW" dirty="0" smtClean="0"/>
                        <a:t>(void)</a:t>
                      </a:r>
                      <a:endParaRPr lang="zh-TW" altLang="en-US" dirty="0">
                        <a:latin typeface="Consolas"/>
                        <a:cs typeface="Consola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wrapup</a:t>
                      </a:r>
                      <a:r>
                        <a:rPr lang="en-US" altLang="zh-TW" dirty="0" smtClean="0"/>
                        <a:t>, return 1 if done,</a:t>
                      </a:r>
                      <a:r>
                        <a:rPr lang="en-US" altLang="zh-TW" baseline="0" dirty="0" smtClean="0"/>
                        <a:t> 0 if not done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char *</a:t>
                      </a:r>
                      <a:r>
                        <a:rPr lang="en-US" altLang="zh-TW" dirty="0" err="1" smtClean="0"/>
                        <a:t>yytext</a:t>
                      </a:r>
                      <a:endParaRPr lang="zh-TW" altLang="en-US" dirty="0">
                        <a:latin typeface="Consolas"/>
                        <a:cs typeface="Consola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pointer to matched</a:t>
                      </a:r>
                      <a:r>
                        <a:rPr lang="en-US" altLang="zh-TW" baseline="0" dirty="0" smtClean="0"/>
                        <a:t> 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yyleng</a:t>
                      </a:r>
                      <a:endParaRPr lang="zh-TW" altLang="en-US" dirty="0">
                        <a:latin typeface="Consolas"/>
                        <a:cs typeface="Consola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length of matched</a:t>
                      </a:r>
                      <a:r>
                        <a:rPr lang="en-US" altLang="zh-TW" baseline="0" dirty="0" smtClean="0"/>
                        <a:t> 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yylineno</a:t>
                      </a:r>
                      <a:endParaRPr lang="zh-TW" altLang="en-US" dirty="0">
                        <a:latin typeface="Consolas"/>
                        <a:cs typeface="Consola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current line number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yylval</a:t>
                      </a:r>
                      <a:endParaRPr lang="zh-TW" altLang="en-US" dirty="0">
                        <a:latin typeface="Consolas"/>
                        <a:cs typeface="Consola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value associated with</a:t>
                      </a:r>
                      <a:r>
                        <a:rPr lang="en-US" altLang="zh-TW" baseline="0" dirty="0" smtClean="0"/>
                        <a:t> token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FILE *</a:t>
                      </a:r>
                      <a:r>
                        <a:rPr lang="en-US" altLang="zh-TW" dirty="0" err="1" smtClean="0"/>
                        <a:t>yyout</a:t>
                      </a:r>
                      <a:endParaRPr lang="zh-TW" altLang="en-US" dirty="0">
                        <a:latin typeface="Consolas"/>
                        <a:cs typeface="Consola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output file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FILE *</a:t>
                      </a:r>
                      <a:r>
                        <a:rPr lang="en-US" altLang="zh-TW" dirty="0" err="1" smtClean="0"/>
                        <a:t>yyin</a:t>
                      </a:r>
                      <a:endParaRPr lang="zh-TW" altLang="en-US" dirty="0">
                        <a:latin typeface="Consolas"/>
                        <a:cs typeface="Consola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input file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INITIAL</a:t>
                      </a:r>
                      <a:endParaRPr lang="zh-TW" altLang="en-US" dirty="0">
                        <a:latin typeface="Consolas"/>
                        <a:cs typeface="Consola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initial start condition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BEGIN</a:t>
                      </a:r>
                      <a:endParaRPr lang="zh-TW" altLang="en-US" dirty="0">
                        <a:latin typeface="Consolas"/>
                        <a:cs typeface="Consola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condition switch start condition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ECHO</a:t>
                      </a:r>
                      <a:endParaRPr lang="zh-TW" altLang="en-US" dirty="0">
                        <a:latin typeface="Consolas"/>
                        <a:cs typeface="Consola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write matched 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22311"/>
            <a:ext cx="5093870" cy="2897752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450888"/>
              </p:ext>
            </p:extLst>
          </p:nvPr>
        </p:nvGraphicFramePr>
        <p:xfrm>
          <a:off x="838201" y="2798354"/>
          <a:ext cx="5093870" cy="33217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3870"/>
              </a:tblGrid>
              <a:tr h="41105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Filename: </a:t>
                      </a:r>
                      <a:r>
                        <a:rPr lang="en-US" altLang="zh-TW" dirty="0" err="1" smtClean="0"/>
                        <a:t>cal.tab.h</a:t>
                      </a:r>
                      <a:endParaRPr lang="zh-TW" altLang="en-US" dirty="0"/>
                    </a:p>
                  </a:txBody>
                  <a:tcPr/>
                </a:tc>
              </a:tr>
              <a:tr h="291065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355558" y="3890211"/>
            <a:ext cx="1451810" cy="5133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703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Pass Token from Flex to Bison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7423484" cy="4351338"/>
          </a:xfrm>
        </p:spPr>
        <p:txBody>
          <a:bodyPr/>
          <a:lstStyle/>
          <a:p>
            <a:r>
              <a:rPr lang="en-US" altLang="zh-TW" dirty="0" err="1" smtClean="0"/>
              <a:t>lexer</a:t>
            </a:r>
            <a:r>
              <a:rPr lang="en-US" altLang="zh-TW" dirty="0" smtClean="0"/>
              <a:t> have to modify </a:t>
            </a:r>
            <a:r>
              <a:rPr lang="en-US" altLang="zh-TW" dirty="0" err="1" smtClean="0"/>
              <a:t>yylval</a:t>
            </a:r>
            <a:r>
              <a:rPr lang="en-US" altLang="zh-TW" dirty="0" smtClean="0"/>
              <a:t> and return token id</a:t>
            </a:r>
          </a:p>
          <a:p>
            <a:r>
              <a:rPr lang="en-US" altLang="zh-TW" dirty="0" smtClean="0"/>
              <a:t>parser will take the </a:t>
            </a:r>
            <a:r>
              <a:rPr lang="en-US" altLang="zh-TW" dirty="0" err="1" smtClean="0"/>
              <a:t>yylval</a:t>
            </a:r>
            <a:r>
              <a:rPr lang="en-US" altLang="zh-TW" dirty="0" smtClean="0"/>
              <a:t> and token id to make proper action - $$, $n</a:t>
            </a:r>
          </a:p>
          <a:p>
            <a:endParaRPr lang="en-US" altLang="zh-TW" dirty="0" smtClean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819731"/>
              </p:ext>
            </p:extLst>
          </p:nvPr>
        </p:nvGraphicFramePr>
        <p:xfrm>
          <a:off x="828272" y="5041715"/>
          <a:ext cx="10219075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895"/>
                <a:gridCol w="9822180"/>
              </a:tblGrid>
              <a:tr h="357501">
                <a:tc gridSpan="2">
                  <a:txBody>
                    <a:bodyPr/>
                    <a:lstStyle/>
                    <a:p>
                      <a:r>
                        <a:rPr lang="en-US" altLang="zh-TW" sz="2000" dirty="0" smtClean="0"/>
                        <a:t>Code Section: </a:t>
                      </a:r>
                      <a:r>
                        <a:rPr lang="en-US" altLang="zh-TW" sz="2000" dirty="0" err="1" smtClean="0"/>
                        <a:t>calc.lex</a:t>
                      </a:r>
                      <a:r>
                        <a:rPr lang="en-US" altLang="zh-TW" sz="2000" dirty="0" smtClean="0"/>
                        <a:t>(rules segment)</a:t>
                      </a:r>
                      <a:endParaRPr lang="zh-TW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78929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1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2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  <a:r>
                        <a:rPr lang="en-US" altLang="zh-TW" sz="2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int_const</a:t>
                      </a: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 {</a:t>
                      </a: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zh-TW" sz="20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yylval.int_val</a:t>
                      </a: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altLang="zh-TW" sz="20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atoi</a:t>
                      </a: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altLang="zh-TW" sz="20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yytext</a:t>
                      </a: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return INTEGER_LITERAL</a:t>
                      </a: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“+”</a:t>
                      </a: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zh-TW" sz="20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yylval.op_val</a:t>
                      </a: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new </a:t>
                      </a:r>
                      <a:r>
                        <a:rPr lang="en-US" altLang="zh-TW" sz="20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::string(</a:t>
                      </a:r>
                      <a:r>
                        <a:rPr lang="en-US" altLang="zh-TW" sz="20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yytext</a:t>
                      </a: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return PLUS </a:t>
                      </a: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“*”</a:t>
                      </a: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</a:t>
                      </a:r>
                      <a:r>
                        <a:rPr lang="en-US" altLang="zh-TW" sz="20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yylval.op_val</a:t>
                      </a: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new </a:t>
                      </a:r>
                      <a:r>
                        <a:rPr lang="en-US" altLang="zh-TW" sz="20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::string(</a:t>
                      </a:r>
                      <a:r>
                        <a:rPr lang="en-US" altLang="zh-TW" sz="20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yytext</a:t>
                      </a: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return MULT </a:t>
                      </a: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265250"/>
              </p:ext>
            </p:extLst>
          </p:nvPr>
        </p:nvGraphicFramePr>
        <p:xfrm>
          <a:off x="8578261" y="946417"/>
          <a:ext cx="3412957" cy="33217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2957"/>
              </a:tblGrid>
              <a:tr h="41105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Filename: </a:t>
                      </a:r>
                      <a:r>
                        <a:rPr lang="en-US" altLang="zh-TW" dirty="0" err="1" smtClean="0"/>
                        <a:t>cal.tab.h</a:t>
                      </a:r>
                      <a:endParaRPr lang="zh-TW" altLang="en-US" dirty="0"/>
                    </a:p>
                  </a:txBody>
                  <a:tcPr/>
                </a:tc>
              </a:tr>
              <a:tr h="291065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259" y="1345705"/>
            <a:ext cx="3403031" cy="2922421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781143"/>
              </p:ext>
            </p:extLst>
          </p:nvPr>
        </p:nvGraphicFramePr>
        <p:xfrm>
          <a:off x="828272" y="3300254"/>
          <a:ext cx="7288096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133"/>
                <a:gridCol w="6881963"/>
              </a:tblGrid>
              <a:tr h="357501">
                <a:tc gridSpan="2">
                  <a:txBody>
                    <a:bodyPr/>
                    <a:lstStyle/>
                    <a:p>
                      <a:r>
                        <a:rPr lang="en-US" altLang="zh-TW" sz="2000" dirty="0" smtClean="0"/>
                        <a:t>Code Section: </a:t>
                      </a:r>
                      <a:r>
                        <a:rPr lang="en-US" altLang="zh-TW" sz="2000" dirty="0" err="1" smtClean="0"/>
                        <a:t>calc.y</a:t>
                      </a:r>
                      <a:r>
                        <a:rPr lang="en-US" altLang="zh-TW" sz="2000" dirty="0" smtClean="0"/>
                        <a:t>(grammar rules segment)</a:t>
                      </a:r>
                      <a:endParaRPr lang="zh-TW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78929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1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2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exp</a:t>
                      </a: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  INTEGER_LITERAL</a:t>
                      </a: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 $$ = $1; }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| </a:t>
                      </a:r>
                      <a:r>
                        <a:rPr lang="en-US" altLang="zh-TW" sz="20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exp</a:t>
                      </a: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PLUS </a:t>
                      </a:r>
                      <a:r>
                        <a:rPr lang="en-US" altLang="zh-TW" sz="20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exp</a:t>
                      </a: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 $$ = $1 + $3; }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| </a:t>
                      </a:r>
                      <a:r>
                        <a:rPr lang="en-US" altLang="zh-TW" sz="20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exp</a:t>
                      </a: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MULT </a:t>
                      </a:r>
                      <a:r>
                        <a:rPr lang="en-US" altLang="zh-TW" sz="20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exp</a:t>
                      </a:r>
                      <a:r>
                        <a:rPr lang="en-US" altLang="zh-TW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 $$ = $1 * $3; }</a:t>
                      </a:r>
                      <a:endParaRPr lang="en-US" altLang="zh-TW" sz="20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02405" y="5471250"/>
            <a:ext cx="2027321" cy="9725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622131" y="3682375"/>
            <a:ext cx="2027321" cy="9725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269959" y="3682374"/>
            <a:ext cx="2125578" cy="97254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654717" y="5471249"/>
            <a:ext cx="2125578" cy="97254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311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http://alumni.cs.ucr.edu/~</a:t>
            </a:r>
            <a:r>
              <a:rPr lang="en-US" altLang="zh-TW" dirty="0" smtClean="0">
                <a:hlinkClick r:id="rId2"/>
              </a:rPr>
              <a:t>lgao/teaching/bison.html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www.gnu.org/software/bison/manual/bison.html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63463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 to SPIM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SPIM: MIPS32 simulator</a:t>
            </a:r>
          </a:p>
          <a:p>
            <a:r>
              <a:rPr lang="en-US" altLang="zh-TW" dirty="0"/>
              <a:t>Installation: </a:t>
            </a:r>
            <a:r>
              <a:rPr lang="en-US" altLang="zh-TW" dirty="0">
                <a:hlinkClick r:id="rId2"/>
              </a:rPr>
              <a:t>http://pages.cs.wisc.edu/~</a:t>
            </a:r>
            <a:r>
              <a:rPr lang="en-US" altLang="zh-TW" dirty="0" smtClean="0">
                <a:hlinkClick r:id="rId2"/>
              </a:rPr>
              <a:t>larus/spim.html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Windows: </a:t>
            </a:r>
            <a:r>
              <a:rPr lang="en-US" altLang="zh-TW" dirty="0" err="1" smtClean="0"/>
              <a:t>PCSpim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Linux/</a:t>
            </a:r>
            <a:r>
              <a:rPr lang="en-US" altLang="zh-TW" dirty="0" err="1" smtClean="0"/>
              <a:t>MacOSX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spim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xspim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422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7955" y="1296234"/>
            <a:ext cx="7059498" cy="548477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37955" y="1804737"/>
            <a:ext cx="1629245" cy="38180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418143" y="1804737"/>
            <a:ext cx="5279310" cy="38180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637954" y="5736807"/>
            <a:ext cx="7059499" cy="1044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962526" y="2350168"/>
            <a:ext cx="1596190" cy="72991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Registers</a:t>
            </a:r>
            <a:endParaRPr lang="zh-TW" altLang="en-US" dirty="0"/>
          </a:p>
        </p:txBody>
      </p:sp>
      <p:sp>
        <p:nvSpPr>
          <p:cNvPr id="9" name="向右箭號 8"/>
          <p:cNvSpPr/>
          <p:nvPr/>
        </p:nvSpPr>
        <p:spPr>
          <a:xfrm flipH="1">
            <a:off x="9776691" y="2454442"/>
            <a:ext cx="2206761" cy="74595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Text/Data Segment</a:t>
            </a:r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>
          <a:xfrm>
            <a:off x="681789" y="5847346"/>
            <a:ext cx="1876927" cy="70585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SPIM messages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9138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 - Execution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7955" y="1296234"/>
            <a:ext cx="7059498" cy="548477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926714" y="1623386"/>
            <a:ext cx="201497" cy="181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84485" y="1845387"/>
            <a:ext cx="2943726" cy="344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/>
              <a:t>Load </a:t>
            </a:r>
            <a:r>
              <a:rPr lang="en-US" altLang="zh-TW" dirty="0" err="1"/>
              <a:t>asm</a:t>
            </a:r>
            <a:r>
              <a:rPr lang="en-US" altLang="zh-TW" dirty="0"/>
              <a:t> and reset simulator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945388" y="1623386"/>
            <a:ext cx="201497" cy="181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882190" y="1230355"/>
            <a:ext cx="1451810" cy="344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Run program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507346" y="1623385"/>
            <a:ext cx="201497" cy="181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507346" y="1845387"/>
            <a:ext cx="1139476" cy="344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Next step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5250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 - Enable Console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661" y="1394828"/>
            <a:ext cx="6686275" cy="5212932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4668253" y="1371600"/>
            <a:ext cx="1427747" cy="148389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71815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Registers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1657470"/>
              </p:ext>
            </p:extLst>
          </p:nvPr>
        </p:nvGraphicFramePr>
        <p:xfrm>
          <a:off x="838200" y="1875172"/>
          <a:ext cx="10607424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218"/>
                <a:gridCol w="1092518"/>
                <a:gridCol w="3880041"/>
                <a:gridCol w="1105218"/>
                <a:gridCol w="1079818"/>
                <a:gridCol w="23446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Number</a:t>
                      </a:r>
                      <a:endParaRPr lang="zh-TW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Name</a:t>
                      </a:r>
                      <a:endParaRPr lang="zh-TW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Usage</a:t>
                      </a:r>
                      <a:endParaRPr lang="zh-TW" alt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Number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Name</a:t>
                      </a:r>
                      <a:endParaRPr lang="zh-TW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Usage</a:t>
                      </a:r>
                      <a:endParaRPr lang="zh-TW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$0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$0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Constant</a:t>
                      </a:r>
                      <a:r>
                        <a:rPr lang="en-US" altLang="zh-TW" baseline="0" dirty="0" smtClean="0"/>
                        <a:t> 0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$24 - $25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$t8 - $t9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Temporary</a:t>
                      </a:r>
                      <a:endParaRPr lang="zh-TW" alt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$at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Reserved for assembler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$26</a:t>
                      </a:r>
                      <a:r>
                        <a:rPr lang="en-US" altLang="zh-TW" baseline="0" dirty="0" smtClean="0"/>
                        <a:t> - $27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$k0 - $k1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Reserved</a:t>
                      </a:r>
                      <a:r>
                        <a:rPr lang="en-US" altLang="zh-TW" baseline="0" dirty="0" smtClean="0"/>
                        <a:t> for OS kernel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$2 - $3</a:t>
                      </a:r>
                      <a:endParaRPr lang="zh-TW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$v0</a:t>
                      </a:r>
                      <a:r>
                        <a:rPr lang="en-US" altLang="zh-TW" baseline="0" dirty="0" smtClean="0"/>
                        <a:t> -</a:t>
                      </a:r>
                      <a:r>
                        <a:rPr lang="en-US" altLang="zh-TW" dirty="0" smtClean="0"/>
                        <a:t> $v1</a:t>
                      </a:r>
                      <a:endParaRPr lang="zh-TW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Value returned by subroutines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$28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</a:t>
                      </a:r>
                      <a:r>
                        <a:rPr lang="en-US" altLang="zh-TW" dirty="0" err="1" smtClean="0"/>
                        <a:t>gp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Pointer to global area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$4 - $7</a:t>
                      </a:r>
                      <a:endParaRPr lang="zh-TW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$a0 - $a3</a:t>
                      </a:r>
                      <a:endParaRPr lang="zh-TW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Subroutine Arguments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$29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</a:t>
                      </a:r>
                      <a:r>
                        <a:rPr lang="en-US" altLang="zh-TW" dirty="0" err="1" smtClean="0"/>
                        <a:t>sp</a:t>
                      </a:r>
                      <a:endParaRPr lang="zh-TW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Stack</a:t>
                      </a:r>
                      <a:r>
                        <a:rPr lang="en-US" altLang="zh-TW" baseline="0" dirty="0" smtClean="0"/>
                        <a:t> pointer</a:t>
                      </a:r>
                      <a:endParaRPr lang="zh-TW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$8 - $15</a:t>
                      </a:r>
                      <a:endParaRPr lang="zh-TW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$t0 - $t7</a:t>
                      </a:r>
                      <a:endParaRPr lang="zh-TW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Temporary(not preserved across call)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$30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</a:t>
                      </a:r>
                      <a:r>
                        <a:rPr lang="en-US" altLang="zh-TW" dirty="0" err="1" smtClean="0"/>
                        <a:t>fp</a:t>
                      </a:r>
                      <a:endParaRPr lang="zh-TW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Frame pointer</a:t>
                      </a:r>
                      <a:endParaRPr lang="zh-TW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$16 - $23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$s0 - $s7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Saved temporary(preserved across call)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$31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</a:t>
                      </a:r>
                      <a:r>
                        <a:rPr lang="en-US" altLang="zh-TW" dirty="0" err="1" smtClean="0"/>
                        <a:t>ra</a:t>
                      </a:r>
                      <a:endParaRPr lang="zh-TW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Return address</a:t>
                      </a:r>
                      <a:endParaRPr lang="zh-TW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6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Assembler Directives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718680"/>
              </p:ext>
            </p:extLst>
          </p:nvPr>
        </p:nvGraphicFramePr>
        <p:xfrm>
          <a:off x="1736915" y="1504783"/>
          <a:ext cx="8718169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0253"/>
                <a:gridCol w="69479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Directives</a:t>
                      </a:r>
                      <a:endParaRPr lang="zh-TW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Usage</a:t>
                      </a:r>
                      <a:endParaRPr lang="zh-TW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.</a:t>
                      </a:r>
                      <a:r>
                        <a:rPr lang="en-US" altLang="zh-TW" dirty="0" err="1" smtClean="0"/>
                        <a:t>asciiz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str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Store the string in memory and null-terminate it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.byte b1, ..., </a:t>
                      </a:r>
                      <a:r>
                        <a:rPr lang="en-US" altLang="zh-TW" dirty="0" err="1" smtClean="0"/>
                        <a:t>bn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Store the n values in successive bytes of memory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.data</a:t>
                      </a:r>
                      <a:endParaRPr lang="zh-TW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The following data items should be store in the data segment</a:t>
                      </a:r>
                      <a:endParaRPr lang="zh-TW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.</a:t>
                      </a:r>
                      <a:r>
                        <a:rPr lang="en-US" altLang="zh-TW" dirty="0" err="1" smtClean="0"/>
                        <a:t>globl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sym</a:t>
                      </a:r>
                      <a:endParaRPr lang="zh-TW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Declare that symbol </a:t>
                      </a:r>
                      <a:r>
                        <a:rPr lang="en-US" altLang="zh-TW" dirty="0" err="1" smtClean="0"/>
                        <a:t>sym</a:t>
                      </a:r>
                      <a:r>
                        <a:rPr lang="en-US" altLang="zh-TW" dirty="0" smtClean="0"/>
                        <a:t> is global and can be referenced from other files</a:t>
                      </a:r>
                      <a:endParaRPr lang="zh-TW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.half h1, ..., </a:t>
                      </a:r>
                      <a:r>
                        <a:rPr lang="en-US" altLang="zh-TW" dirty="0" err="1" smtClean="0"/>
                        <a:t>hn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Store the n values in successive memory </a:t>
                      </a:r>
                      <a:r>
                        <a:rPr lang="en-US" altLang="zh-TW" dirty="0" err="1" smtClean="0"/>
                        <a:t>halfwords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.space</a:t>
                      </a:r>
                      <a:r>
                        <a:rPr lang="en-US" altLang="zh-TW" baseline="0" dirty="0" smtClean="0"/>
                        <a:t>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Allocate</a:t>
                      </a:r>
                      <a:r>
                        <a:rPr lang="en-US" altLang="zh-TW" baseline="0" dirty="0" smtClean="0"/>
                        <a:t> n bytes of space in the current segment(must be data segment)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.text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The next items are put in the user text segment</a:t>
                      </a:r>
                      <a:endParaRPr lang="zh-TW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.word w1, ..., </a:t>
                      </a:r>
                      <a:r>
                        <a:rPr lang="en-US" altLang="zh-TW" dirty="0" err="1" smtClean="0"/>
                        <a:t>wn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Store the n 32-bit quantities in successive memory words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內容版面配置區 2"/>
          <p:cNvSpPr txBox="1">
            <a:spLocks/>
          </p:cNvSpPr>
          <p:nvPr/>
        </p:nvSpPr>
        <p:spPr>
          <a:xfrm>
            <a:off x="838200" y="4908883"/>
            <a:ext cx="10515600" cy="129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data and space directive are useful for heap manipulation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3447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 Services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456757"/>
              </p:ext>
            </p:extLst>
          </p:nvPr>
        </p:nvGraphicFramePr>
        <p:xfrm>
          <a:off x="2057590" y="1688934"/>
          <a:ext cx="8076820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6022"/>
                <a:gridCol w="2322322"/>
                <a:gridCol w="2601405"/>
                <a:gridCol w="17070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Service</a:t>
                      </a:r>
                      <a:endParaRPr lang="zh-TW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System</a:t>
                      </a:r>
                      <a:r>
                        <a:rPr lang="en-US" altLang="zh-TW" b="1" baseline="0" dirty="0" smtClean="0"/>
                        <a:t> Call Code($v0)</a:t>
                      </a:r>
                      <a:endParaRPr lang="zh-TW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Arguments</a:t>
                      </a:r>
                      <a:endParaRPr lang="zh-TW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Result</a:t>
                      </a:r>
                      <a:endParaRPr lang="zh-TW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print_int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$a0 = integer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print_float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$f12</a:t>
                      </a:r>
                      <a:r>
                        <a:rPr lang="en-US" altLang="zh-TW" baseline="0" dirty="0" smtClean="0"/>
                        <a:t> = float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print_double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$f12 = double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print_string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$a0 = string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read_int</a:t>
                      </a:r>
                      <a:endParaRPr lang="zh-TW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integer (in $v0)</a:t>
                      </a:r>
                      <a:endParaRPr lang="zh-TW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read_float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float (in $f0)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read_double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double (in $f0)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read_string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$a0 = buffer, $a1 = length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sbrk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$a0 = amount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address (in $v0)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844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Token Format(1)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Keywords</a:t>
            </a:r>
          </a:p>
          <a:p>
            <a:pPr lvl="1"/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char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if else while break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dirty="0" smtClean="0"/>
              <a:t>Arithmetic Operators</a:t>
            </a:r>
            <a:endParaRPr lang="en-US" altLang="zh-TW" dirty="0"/>
          </a:p>
          <a:p>
            <a:pPr lvl="1"/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= ! + - *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altLang="zh-TW" dirty="0" smtClean="0"/>
              <a:t>Comparison Operators</a:t>
            </a:r>
          </a:p>
          <a:p>
            <a:pPr lvl="1"/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== != &lt; &gt; &lt;= &gt;= &amp;&amp; ||</a:t>
            </a:r>
          </a:p>
          <a:p>
            <a:r>
              <a:rPr lang="en-US" altLang="zh-TW" dirty="0"/>
              <a:t>Special Symbols</a:t>
            </a:r>
          </a:p>
          <a:p>
            <a:pPr lvl="1"/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[ ] ( ) { } ;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30806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 Service Example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864771"/>
              </p:ext>
            </p:extLst>
          </p:nvPr>
        </p:nvGraphicFramePr>
        <p:xfrm>
          <a:off x="8345905" y="1825625"/>
          <a:ext cx="3396916" cy="3205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353"/>
                <a:gridCol w="2950563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Filename: </a:t>
                      </a:r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service.s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.text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globl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main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main: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li   $v0, 5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syscall</a:t>
                      </a:r>
                      <a:endParaRPr lang="en-US" altLang="zh-TW" baseline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move $a0, $v0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li   $v0, 1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syscall</a:t>
                      </a:r>
                      <a:endParaRPr lang="en-US" altLang="zh-TW" baseline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li   $v0, 10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syscall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內容版面配置區 2"/>
          <p:cNvSpPr txBox="1">
            <a:spLocks/>
          </p:cNvSpPr>
          <p:nvPr/>
        </p:nvSpPr>
        <p:spPr>
          <a:xfrm>
            <a:off x="838200" y="1825625"/>
            <a:ext cx="71988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L4~L5: read a integer from console into $v0</a:t>
            </a:r>
          </a:p>
          <a:p>
            <a:r>
              <a:rPr lang="en-US" altLang="zh-TW" dirty="0" smtClean="0"/>
              <a:t>L6: move the value from $v0 to $a0</a:t>
            </a:r>
          </a:p>
          <a:p>
            <a:r>
              <a:rPr lang="en-US" altLang="zh-TW" dirty="0" smtClean="0"/>
              <a:t>L7~L8: print a integer in $a0</a:t>
            </a:r>
          </a:p>
          <a:p>
            <a:r>
              <a:rPr lang="en-US" altLang="zh-TW" dirty="0" smtClean="0"/>
              <a:t>L9~L10: stop program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5784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Instruction Set - Arithmetic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793484"/>
              </p:ext>
            </p:extLst>
          </p:nvPr>
        </p:nvGraphicFramePr>
        <p:xfrm>
          <a:off x="838200" y="1690688"/>
          <a:ext cx="9432778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036"/>
                <a:gridCol w="1303782"/>
                <a:gridCol w="1060768"/>
                <a:gridCol w="1036765"/>
                <a:gridCol w="2816543"/>
                <a:gridCol w="20418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Operation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Destination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Source 1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Source</a:t>
                      </a:r>
                      <a:r>
                        <a:rPr lang="en-US" altLang="zh-TW" baseline="0" dirty="0" smtClean="0"/>
                        <a:t> 2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Mnemonic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Remark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Rdest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Rsrc1,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Src2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Rdest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Rsrc1 + Src2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div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Rdest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Rsrc1,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Src2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Rdest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Rsrc1 / Src2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Divide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mul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Rdest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Rsrc1,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Src2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Rdest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Rsrc1 * Src2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Multiply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neg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Rdest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Rsrc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Rdest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-</a:t>
                      </a:r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Rsrc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Negate Value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not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Rdest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Rsrc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Rdest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!</a:t>
                      </a:r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Rsrc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Rdest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Rsrc1,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Src2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Rdest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Rsrc1 - Src2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Subtract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Rdest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imm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Rdest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imm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Load immediate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move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Rdest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Rsrc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Rdest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Rsrc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Move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內容版面配置區 2"/>
          <p:cNvSpPr txBox="1">
            <a:spLocks/>
          </p:cNvSpPr>
          <p:nvPr/>
        </p:nvSpPr>
        <p:spPr>
          <a:xfrm>
            <a:off x="838200" y="5189621"/>
            <a:ext cx="10515600" cy="129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Src2 can either be a register or an immediate value(a 16 bit integer)</a:t>
            </a:r>
          </a:p>
          <a:p>
            <a:r>
              <a:rPr lang="en-US" altLang="zh-TW" dirty="0" smtClean="0"/>
              <a:t>All instructions with overflow, expects multiply operation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672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Arithmetic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jal</a:t>
            </a:r>
            <a:r>
              <a:rPr lang="en-US" altLang="zh-TW" dirty="0" smtClean="0"/>
              <a:t> label - jump and link</a:t>
            </a:r>
          </a:p>
          <a:p>
            <a:pPr lvl="1"/>
            <a:r>
              <a:rPr lang="en-US" altLang="zh-TW" dirty="0" smtClean="0"/>
              <a:t>jump to label and update return address</a:t>
            </a:r>
          </a:p>
          <a:p>
            <a:r>
              <a:rPr lang="en-US" altLang="zh-TW" dirty="0" smtClean="0"/>
              <a:t>b label - branch</a:t>
            </a:r>
          </a:p>
          <a:p>
            <a:pPr lvl="1"/>
            <a:r>
              <a:rPr lang="en-US" altLang="zh-TW" dirty="0" smtClean="0"/>
              <a:t>jump to label</a:t>
            </a:r>
          </a:p>
          <a:p>
            <a:r>
              <a:rPr lang="en-US" altLang="zh-TW" dirty="0" smtClean="0"/>
              <a:t>print - function</a:t>
            </a:r>
          </a:p>
          <a:p>
            <a:pPr lvl="1"/>
            <a:r>
              <a:rPr lang="en-US" altLang="zh-TW" dirty="0" smtClean="0"/>
              <a:t>print $a0 and newline</a:t>
            </a:r>
          </a:p>
          <a:p>
            <a:r>
              <a:rPr lang="en-US" altLang="zh-TW" dirty="0" smtClean="0"/>
              <a:t>exit - function</a:t>
            </a:r>
          </a:p>
          <a:p>
            <a:pPr lvl="1"/>
            <a:r>
              <a:rPr lang="en-US" altLang="zh-TW" dirty="0" smtClean="0"/>
              <a:t>stop program</a:t>
            </a:r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0814768"/>
              </p:ext>
            </p:extLst>
          </p:nvPr>
        </p:nvGraphicFramePr>
        <p:xfrm>
          <a:off x="6833936" y="892200"/>
          <a:ext cx="3396916" cy="567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353"/>
                <a:gridCol w="2950563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Filename: </a:t>
                      </a:r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arithmetic.s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17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18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19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.text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globl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main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main: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li   $t0, 0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move $a0, $t0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jal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print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add  $t0, $t0, 1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move $a0, $t0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jal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print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sub  $t0, $t0, 2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move $a0, $t0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jal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print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mul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$t0, $t0, -2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move $a0, $t0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jal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print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div  $t0, $t0, -1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move $a0, $t0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jal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print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b exit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向右箭號 4"/>
          <p:cNvSpPr/>
          <p:nvPr/>
        </p:nvSpPr>
        <p:spPr>
          <a:xfrm>
            <a:off x="9160042" y="2703094"/>
            <a:ext cx="1660358" cy="24865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820400" y="2642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9160042" y="3530778"/>
            <a:ext cx="1660358" cy="24865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0820400" y="34704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>
          <a:xfrm>
            <a:off x="9160042" y="4360788"/>
            <a:ext cx="1660358" cy="24865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0820400" y="430044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-1</a:t>
            </a:r>
            <a:endParaRPr lang="zh-TW" altLang="en-US" dirty="0"/>
          </a:p>
        </p:txBody>
      </p:sp>
      <p:sp>
        <p:nvSpPr>
          <p:cNvPr id="12" name="向右箭號 11"/>
          <p:cNvSpPr/>
          <p:nvPr/>
        </p:nvSpPr>
        <p:spPr>
          <a:xfrm>
            <a:off x="9160042" y="5186019"/>
            <a:ext cx="1660358" cy="24865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0820400" y="51256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4" name="向右箭號 13"/>
          <p:cNvSpPr/>
          <p:nvPr/>
        </p:nvSpPr>
        <p:spPr>
          <a:xfrm>
            <a:off x="9160042" y="5972184"/>
            <a:ext cx="1660358" cy="24865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0820400" y="591184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5276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Instruction Set - Comparison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7197718"/>
              </p:ext>
            </p:extLst>
          </p:nvPr>
        </p:nvGraphicFramePr>
        <p:xfrm>
          <a:off x="427925" y="1690688"/>
          <a:ext cx="11336149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036"/>
                <a:gridCol w="1303782"/>
                <a:gridCol w="1060768"/>
                <a:gridCol w="1036765"/>
                <a:gridCol w="4196080"/>
                <a:gridCol w="25657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Operation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Destination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Source 1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Source</a:t>
                      </a:r>
                      <a:r>
                        <a:rPr lang="en-US" altLang="zh-TW" baseline="0" dirty="0" smtClean="0"/>
                        <a:t> 2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Mnemonic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Remark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seq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Rdest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Rsrc1,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Src2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Rdest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(Rsrc1 == Src2 ? 1 : 0)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Equal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sge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Rdest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Rsrc1,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Src2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Rdest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(Rsrc1 &gt;= Src2 ? 1 : 0)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Greater Than Equal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sgt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Rdest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Rsrc1,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Src2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Rdest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(Rsrc1 &gt; Src2 ? 1 : 0)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Greater Than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sle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Rdest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Rsrc1,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Src2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Rdest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(Rsrc1 &lt;= Src2 ? 1 : 0)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Less Than Equal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slt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Rdest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Rsrc1,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Src2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Rdest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(Rsrc1 &lt; Src2 ? 1 : 0)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Less Than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sne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Rdest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Rsrc1,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Src2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Rdest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(Rsrc1 != Src2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? 1 : 0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Not Equal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內容版面配置區 2"/>
          <p:cNvSpPr txBox="1">
            <a:spLocks/>
          </p:cNvSpPr>
          <p:nvPr/>
        </p:nvSpPr>
        <p:spPr>
          <a:xfrm>
            <a:off x="427925" y="4491789"/>
            <a:ext cx="10515600" cy="129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Src2 can either be a register or an immediate value(a 16 bit integer)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8655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Comparison Example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7997174"/>
              </p:ext>
            </p:extLst>
          </p:nvPr>
        </p:nvGraphicFramePr>
        <p:xfrm>
          <a:off x="4219523" y="1380442"/>
          <a:ext cx="3396916" cy="540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353"/>
                <a:gridCol w="2950563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Filename: </a:t>
                      </a:r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comparison.s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17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.text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globl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main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main: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li   $t0, 0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li   $t1, 1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seq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$a0, $t0, $t1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jal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print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sge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$a0, $t0, $t1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jal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print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sgt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$a0, $t0, $t1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jal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print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sle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$a0, $t0, $t1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jal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print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slt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$a0, $t0, $t1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jal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print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sne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$a0, $t0, $t1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jal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print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b exit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向右箭號 12"/>
          <p:cNvSpPr/>
          <p:nvPr/>
        </p:nvSpPr>
        <p:spPr>
          <a:xfrm>
            <a:off x="6446126" y="6215942"/>
            <a:ext cx="1660358" cy="24865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106484" y="61556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5" name="向右箭號 14"/>
          <p:cNvSpPr/>
          <p:nvPr/>
        </p:nvSpPr>
        <p:spPr>
          <a:xfrm>
            <a:off x="6446126" y="5654815"/>
            <a:ext cx="1660358" cy="24865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106484" y="5594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7" name="向右箭號 16"/>
          <p:cNvSpPr/>
          <p:nvPr/>
        </p:nvSpPr>
        <p:spPr>
          <a:xfrm>
            <a:off x="6446126" y="5117718"/>
            <a:ext cx="1660358" cy="24865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106484" y="5057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9" name="向右箭號 18"/>
          <p:cNvSpPr/>
          <p:nvPr/>
        </p:nvSpPr>
        <p:spPr>
          <a:xfrm>
            <a:off x="6446126" y="4556591"/>
            <a:ext cx="1660358" cy="24865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106484" y="44962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1" name="向右箭號 20"/>
          <p:cNvSpPr/>
          <p:nvPr/>
        </p:nvSpPr>
        <p:spPr>
          <a:xfrm>
            <a:off x="6446126" y="4019494"/>
            <a:ext cx="1660358" cy="24865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8106484" y="39591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3" name="向右箭號 22"/>
          <p:cNvSpPr/>
          <p:nvPr/>
        </p:nvSpPr>
        <p:spPr>
          <a:xfrm>
            <a:off x="6450137" y="3458367"/>
            <a:ext cx="1660358" cy="24865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110495" y="3398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9108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Instruction Set - Memory Access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7232332"/>
              </p:ext>
            </p:extLst>
          </p:nvPr>
        </p:nvGraphicFramePr>
        <p:xfrm>
          <a:off x="1699480" y="1704976"/>
          <a:ext cx="797249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036"/>
                <a:gridCol w="983488"/>
                <a:gridCol w="1186180"/>
                <a:gridCol w="2816543"/>
                <a:gridCol w="18132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Operation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Register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Address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Mnemonic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Remark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la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Rdest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Rdest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address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Load Address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lw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Rdest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Rdest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Mem[address]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Load Word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sw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Rsrc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Mem[address] = </a:t>
                      </a:r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Rsrc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Store Word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內容版面配置區 2"/>
          <p:cNvSpPr txBox="1">
            <a:spLocks/>
          </p:cNvSpPr>
          <p:nvPr/>
        </p:nvSpPr>
        <p:spPr>
          <a:xfrm>
            <a:off x="838200" y="3609473"/>
            <a:ext cx="10515600" cy="129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There are different data type you can manipulate</a:t>
            </a:r>
          </a:p>
          <a:p>
            <a:pPr lvl="1"/>
            <a:r>
              <a:rPr lang="en-US" altLang="zh-TW" dirty="0" smtClean="0"/>
              <a:t>e.g. byte, half-word, double-word</a:t>
            </a:r>
          </a:p>
          <a:p>
            <a:pPr lvl="1"/>
            <a:r>
              <a:rPr lang="en-US" altLang="zh-TW" dirty="0" smtClean="0"/>
              <a:t>operation with suffix “b”, “h”, “d”, e.g. </a:t>
            </a:r>
            <a:r>
              <a:rPr lang="en-US" altLang="zh-TW" dirty="0" err="1" smtClean="0"/>
              <a:t>lb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lh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sd</a:t>
            </a:r>
            <a:r>
              <a:rPr lang="en-US" altLang="zh-TW" dirty="0" smtClean="0"/>
              <a:t>, etc...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9494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Memory Access Example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5670074"/>
              </p:ext>
            </p:extLst>
          </p:nvPr>
        </p:nvGraphicFramePr>
        <p:xfrm>
          <a:off x="3938786" y="1457960"/>
          <a:ext cx="3396916" cy="540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353"/>
                <a:gridCol w="2950563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Filename: </a:t>
                      </a:r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memory.s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17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.data</a:t>
                      </a:r>
                    </a:p>
                    <a:p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varA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.word 1024</a:t>
                      </a:r>
                    </a:p>
                    <a:p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varB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.word 4096</a:t>
                      </a:r>
                    </a:p>
                    <a:p>
                      <a:endParaRPr lang="en-US" altLang="zh-TW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.text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globl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main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main: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la  $a0, 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varA</a:t>
                      </a:r>
                      <a:endParaRPr lang="en-US" altLang="zh-TW" baseline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jal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print</a:t>
                      </a:r>
                    </a:p>
                    <a:p>
                      <a:r>
                        <a:rPr lang="zh-TW" alt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lw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$a0, 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varA</a:t>
                      </a:r>
                      <a:endParaRPr lang="en-US" altLang="zh-TW" baseline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jal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print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la  $a0, 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varB</a:t>
                      </a:r>
                      <a:endParaRPr lang="en-US" altLang="zh-TW" baseline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jal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print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li  $t0, 777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sw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$t0, 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varB</a:t>
                      </a:r>
                      <a:endParaRPr lang="en-US" altLang="zh-TW" baseline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lw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$a0, 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varB</a:t>
                      </a:r>
                      <a:endParaRPr lang="en-US" altLang="zh-TW" baseline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jal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print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b exit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向右箭號 20"/>
          <p:cNvSpPr/>
          <p:nvPr/>
        </p:nvSpPr>
        <p:spPr>
          <a:xfrm>
            <a:off x="6158545" y="4659633"/>
            <a:ext cx="1660358" cy="24865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818903" y="459929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1024</a:t>
            </a:r>
            <a:endParaRPr lang="zh-TW" altLang="en-US" dirty="0"/>
          </a:p>
        </p:txBody>
      </p:sp>
      <p:sp>
        <p:nvSpPr>
          <p:cNvPr id="23" name="向右箭號 22"/>
          <p:cNvSpPr/>
          <p:nvPr/>
        </p:nvSpPr>
        <p:spPr>
          <a:xfrm>
            <a:off x="6158545" y="4093833"/>
            <a:ext cx="1660358" cy="24865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818903" y="4033493"/>
            <a:ext cx="2949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268500992(memory address)</a:t>
            </a:r>
            <a:endParaRPr lang="zh-TW" altLang="en-US" dirty="0"/>
          </a:p>
        </p:txBody>
      </p:sp>
      <p:sp>
        <p:nvSpPr>
          <p:cNvPr id="26" name="向右箭號 25"/>
          <p:cNvSpPr/>
          <p:nvPr/>
        </p:nvSpPr>
        <p:spPr>
          <a:xfrm>
            <a:off x="6158545" y="5193016"/>
            <a:ext cx="1660358" cy="24865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7818903" y="513267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4096</a:t>
            </a:r>
            <a:endParaRPr lang="zh-TW" altLang="en-US" dirty="0"/>
          </a:p>
        </p:txBody>
      </p:sp>
      <p:sp>
        <p:nvSpPr>
          <p:cNvPr id="28" name="向右箭號 27"/>
          <p:cNvSpPr/>
          <p:nvPr/>
        </p:nvSpPr>
        <p:spPr>
          <a:xfrm>
            <a:off x="6158545" y="6284714"/>
            <a:ext cx="1660358" cy="24865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818903" y="622437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777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1694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Addressing Modes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87654832"/>
                  </p:ext>
                </p:extLst>
              </p:nvPr>
            </p:nvGraphicFramePr>
            <p:xfrm>
              <a:off x="838200" y="1690688"/>
              <a:ext cx="8162862" cy="2865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490089"/>
                    <a:gridCol w="5672773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b="1" dirty="0" smtClean="0"/>
                            <a:t>Format</a:t>
                          </a:r>
                          <a:endParaRPr lang="zh-TW" altLang="en-US" b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b="1" dirty="0" smtClean="0"/>
                            <a:t>Address Computation</a:t>
                          </a:r>
                          <a:endParaRPr lang="zh-TW" altLang="en-US" b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(register)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contents of register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err="1" smtClean="0"/>
                            <a:t>imm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immediate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err="1" smtClean="0"/>
                            <a:t>imm</a:t>
                          </a:r>
                          <a:r>
                            <a:rPr lang="en-US" altLang="zh-TW" dirty="0" smtClean="0"/>
                            <a:t> (register)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immediate + contents of register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symbol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address of symbol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symbol </a:t>
                          </a:r>
                          <a14:m/>
                          <a:r>
                            <a:rPr lang="zh-TW" altLang="en-US" dirty="0" smtClean="0"/>
                            <a:t> </a:t>
                          </a:r>
                          <a:r>
                            <a:rPr lang="en-US" altLang="zh-TW" dirty="0" smtClean="0"/>
                            <a:t>imm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address of symbol + or - immediate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symbol </a:t>
                          </a:r>
                          <a14:m/>
                          <a:r>
                            <a:rPr lang="zh-TW" altLang="en-US" dirty="0" smtClean="0"/>
                            <a:t> </a:t>
                          </a:r>
                          <a:r>
                            <a:rPr lang="en-US" altLang="zh-TW" dirty="0" err="1" smtClean="0"/>
                            <a:t>imm</a:t>
                          </a:r>
                          <a:r>
                            <a:rPr lang="zh-TW" altLang="en-US" baseline="0" dirty="0" smtClean="0"/>
                            <a:t> </a:t>
                          </a:r>
                          <a:r>
                            <a:rPr lang="en-US" altLang="zh-TW" baseline="0" dirty="0" smtClean="0"/>
                            <a:t>(register)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address of symbol + or - (immediate</a:t>
                          </a:r>
                          <a:r>
                            <a:rPr lang="en-US" altLang="zh-TW" baseline="0" dirty="0" smtClean="0"/>
                            <a:t> + contents of register</a:t>
                          </a:r>
                          <a:r>
                            <a:rPr lang="en-US" altLang="zh-TW" dirty="0" smtClean="0"/>
                            <a:t>)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87654832"/>
                  </p:ext>
                </p:extLst>
              </p:nvPr>
            </p:nvGraphicFramePr>
            <p:xfrm>
              <a:off x="838200" y="1690688"/>
              <a:ext cx="8162862" cy="2595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490089"/>
                    <a:gridCol w="5672773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b="1" dirty="0" smtClean="0"/>
                            <a:t>Format</a:t>
                          </a:r>
                          <a:endParaRPr lang="zh-TW" altLang="en-US" b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b="1" dirty="0" smtClean="0"/>
                            <a:t>Address Computation</a:t>
                          </a:r>
                          <a:endParaRPr lang="zh-TW" altLang="en-US" b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(register)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contents of register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err="1" smtClean="0"/>
                            <a:t>imm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immediate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err="1" smtClean="0"/>
                            <a:t>imm</a:t>
                          </a:r>
                          <a:r>
                            <a:rPr lang="en-US" altLang="zh-TW" dirty="0" smtClean="0"/>
                            <a:t> (register)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immediate + contents of register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symbol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address of symbol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t="-508197" r="-22787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address of symbol + or - immediate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t="-608197" r="-227873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address of symbol + or - (immediate</a:t>
                          </a:r>
                          <a:r>
                            <a:rPr lang="en-US" altLang="zh-TW" baseline="0" dirty="0" smtClean="0"/>
                            <a:t> + contents of register</a:t>
                          </a:r>
                          <a:r>
                            <a:rPr lang="en-US" altLang="zh-TW" dirty="0" smtClean="0"/>
                            <a:t>)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78682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Address Modes Example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1171405"/>
              </p:ext>
            </p:extLst>
          </p:nvPr>
        </p:nvGraphicFramePr>
        <p:xfrm>
          <a:off x="3857596" y="1690688"/>
          <a:ext cx="4015371" cy="3754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353"/>
                <a:gridCol w="3569018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Filename: </a:t>
                      </a:r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addressing.s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.data</a:t>
                      </a:r>
                    </a:p>
                    <a:p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varA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.word 1024</a:t>
                      </a:r>
                    </a:p>
                    <a:p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varB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.word 4096</a:t>
                      </a:r>
                    </a:p>
                    <a:p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varC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.word 512</a:t>
                      </a:r>
                    </a:p>
                    <a:p>
                      <a:endParaRPr lang="en-US" altLang="zh-TW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.text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globl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main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main: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li  $t0, 4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lw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$a0, 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varA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+ 4($t0)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jal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print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b exit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向右箭號 4"/>
          <p:cNvSpPr/>
          <p:nvPr/>
        </p:nvSpPr>
        <p:spPr>
          <a:xfrm>
            <a:off x="6143732" y="4868181"/>
            <a:ext cx="1660358" cy="24865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804090" y="480784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4129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Instruction Set - Branch and Jump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3441420"/>
              </p:ext>
            </p:extLst>
          </p:nvPr>
        </p:nvGraphicFramePr>
        <p:xfrm>
          <a:off x="323652" y="1361825"/>
          <a:ext cx="11547507" cy="3977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036"/>
                <a:gridCol w="1060768"/>
                <a:gridCol w="1060768"/>
                <a:gridCol w="1036765"/>
                <a:gridCol w="4841938"/>
                <a:gridCol w="23742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Operation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Source 1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Source 2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Destination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Mnemonic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Remark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label</a:t>
                      </a:r>
                      <a:endParaRPr lang="zh-TW" altLang="en-US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Branch to label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Branch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beq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Rsrc1,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Src2,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labal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Branch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to label if Rsrc1 == Src2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Branch on Equal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bge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Rsrc1,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Src2,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labal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Branch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to label if Rsrc1 &gt;= Src2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Branch on GTE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bgt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Rsrc1,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Src2,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labal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Branch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to label if Rsrc1 &gt; Src2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Branch on GT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ble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Rsrc1,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Src2,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labal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Branch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to label if Rsrc1 &lt;= Src2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Branch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on LTE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blt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Rsrc1,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Src2,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labal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Branch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to label if Rsrc1 &lt; Src2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Branch on LT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bne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Rsrc1,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Src2,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labal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Branch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to label if Rsrc1 != Src2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Branch on NEQ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jal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label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Branch to label/</a:t>
                      </a:r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Rsrc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and save address</a:t>
                      </a:r>
                      <a:b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of next instruction in $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ra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Branch and Link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jalr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Rsrc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內容版面配置區 2"/>
          <p:cNvSpPr txBox="1">
            <a:spLocks/>
          </p:cNvSpPr>
          <p:nvPr/>
        </p:nvSpPr>
        <p:spPr>
          <a:xfrm>
            <a:off x="427925" y="5454316"/>
            <a:ext cx="10515600" cy="13395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 smtClean="0"/>
              <a:t>jal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jalr</a:t>
            </a:r>
            <a:r>
              <a:rPr lang="en-US" altLang="zh-TW" dirty="0" smtClean="0"/>
              <a:t> are used in calling subroutine</a:t>
            </a:r>
          </a:p>
          <a:p>
            <a:r>
              <a:rPr lang="en-US" altLang="zh-TW" dirty="0" smtClean="0"/>
              <a:t>There are zero comparison branch, compare to </a:t>
            </a:r>
            <a:r>
              <a:rPr lang="en-US" altLang="zh-TW" dirty="0" smtClean="0">
                <a:solidFill>
                  <a:srgbClr val="FF0000"/>
                </a:solidFill>
              </a:rPr>
              <a:t>zero</a:t>
            </a:r>
            <a:r>
              <a:rPr lang="en-US" altLang="zh-TW" dirty="0" smtClean="0"/>
              <a:t> instead of Src2</a:t>
            </a:r>
          </a:p>
          <a:p>
            <a:pPr lvl="1"/>
            <a:r>
              <a:rPr lang="en-US" altLang="zh-TW" dirty="0" smtClean="0"/>
              <a:t>operation suffix with ‘z’, e.g. </a:t>
            </a:r>
            <a:r>
              <a:rPr lang="en-US" altLang="zh-TW" dirty="0" err="1" smtClean="0"/>
              <a:t>beqz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bgez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bgtz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189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Token Format(2)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Identifier</a:t>
            </a:r>
          </a:p>
          <a:p>
            <a:pPr lvl="1"/>
            <a:r>
              <a:rPr lang="zh-TW" altLang="en-US" dirty="0" smtClean="0"/>
              <a:t>所有</a:t>
            </a:r>
            <a:r>
              <a:rPr lang="en-US" altLang="zh-TW" dirty="0" smtClean="0"/>
              <a:t>Identifier</a:t>
            </a:r>
            <a:r>
              <a:rPr lang="zh-TW" altLang="en-US" dirty="0" smtClean="0"/>
              <a:t>都</a:t>
            </a:r>
            <a:r>
              <a:rPr lang="zh-TW" altLang="en-US" dirty="0"/>
              <a:t>以</a:t>
            </a:r>
            <a:r>
              <a:rPr lang="en-US" altLang="zh-TW" dirty="0" smtClean="0"/>
              <a:t>id</a:t>
            </a:r>
            <a:r>
              <a:rPr lang="zh-TW" altLang="en-US" dirty="0" smtClean="0"/>
              <a:t>為開頭，後面接一串大寫開頭的英文字母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字母字串開頭為大寫，其他小寫，長度不限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正確範例：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idVariable</a:t>
            </a:r>
            <a:r>
              <a:rPr lang="en-US" altLang="zh-TW" dirty="0" smtClean="0"/>
              <a:t>, 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idApple</a:t>
            </a:r>
            <a:r>
              <a:rPr lang="en-US" altLang="zh-TW" dirty="0" smtClean="0"/>
              <a:t>, 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idFunction</a:t>
            </a:r>
            <a:r>
              <a:rPr lang="en-US" altLang="zh-TW" dirty="0" smtClean="0"/>
              <a:t>, 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idL</a:t>
            </a:r>
            <a:endParaRPr lang="en-US" altLang="zh-TW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TW" altLang="en-US" dirty="0" smtClean="0"/>
              <a:t>錯誤範例：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IdVariable</a:t>
            </a:r>
            <a:r>
              <a:rPr lang="en-US" altLang="zh-TW" dirty="0" smtClean="0"/>
              <a:t>, 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idapple</a:t>
            </a:r>
            <a:r>
              <a:rPr lang="en-US" altLang="zh-TW" dirty="0" smtClean="0"/>
              <a:t>, 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varid</a:t>
            </a:r>
            <a:endParaRPr lang="en-US" altLang="zh-TW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dirty="0" smtClean="0"/>
              <a:t>Number</a:t>
            </a:r>
            <a:endParaRPr lang="en-US" altLang="zh-TW" dirty="0"/>
          </a:p>
          <a:p>
            <a:pPr lvl="1"/>
            <a:r>
              <a:rPr lang="zh-TW" altLang="en-US" dirty="0" smtClean="0"/>
              <a:t>一串以</a:t>
            </a:r>
            <a:r>
              <a:rPr lang="en-US" altLang="zh-TW" dirty="0"/>
              <a:t>0</a:t>
            </a:r>
            <a:r>
              <a:rPr lang="zh-TW" altLang="en-US" dirty="0" smtClean="0"/>
              <a:t>到</a:t>
            </a:r>
            <a:r>
              <a:rPr lang="en-US" altLang="zh-TW" dirty="0"/>
              <a:t>9</a:t>
            </a:r>
            <a:r>
              <a:rPr lang="zh-TW" altLang="en-US" dirty="0" smtClean="0"/>
              <a:t>的</a:t>
            </a:r>
            <a:r>
              <a:rPr lang="en-US" altLang="zh-TW" dirty="0" smtClean="0"/>
              <a:t>digit</a:t>
            </a:r>
            <a:r>
              <a:rPr lang="zh-TW" altLang="en-US" dirty="0" smtClean="0"/>
              <a:t>組成的字串，長度不限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正確範例</a:t>
            </a:r>
            <a:r>
              <a:rPr lang="zh-TW" altLang="en-US" dirty="0" smtClean="0"/>
              <a:t>：</a:t>
            </a:r>
            <a:r>
              <a:rPr lang="en-US" altLang="zh-TW" dirty="0" smtClean="0"/>
              <a:t>0,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3456</a:t>
            </a:r>
            <a:r>
              <a:rPr lang="en-US" altLang="zh-TW" dirty="0" smtClean="0"/>
              <a:t>,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655453</a:t>
            </a:r>
          </a:p>
          <a:p>
            <a:pPr lvl="1"/>
            <a:r>
              <a:rPr lang="zh-TW" altLang="en-US" dirty="0" smtClean="0"/>
              <a:t>錯誤範例</a:t>
            </a:r>
            <a:r>
              <a:rPr lang="zh-TW" altLang="en-US" dirty="0" smtClean="0"/>
              <a:t>：</a:t>
            </a:r>
            <a:r>
              <a:rPr lang="en-US" altLang="zh-TW" smtClean="0"/>
              <a:t>abc123</a:t>
            </a:r>
            <a:endParaRPr lang="en-US" altLang="zh-TW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161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Branch and Jump Example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583022"/>
              </p:ext>
            </p:extLst>
          </p:nvPr>
        </p:nvGraphicFramePr>
        <p:xfrm>
          <a:off x="7150895" y="730737"/>
          <a:ext cx="4015371" cy="594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353"/>
                <a:gridCol w="3569018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Filename: </a:t>
                      </a:r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branch.s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17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18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19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.data</a:t>
                      </a:r>
                    </a:p>
                    <a:p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strEq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asciiz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“Equal”</a:t>
                      </a:r>
                    </a:p>
                    <a:p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strNe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asciiz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“Not equal”</a:t>
                      </a:r>
                      <a:endParaRPr lang="en-US" altLang="zh-TW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.text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globl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main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main: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jal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read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move $t0, $v0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jal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read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move $t1, $v0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beq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$t0, $t1, 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printEq</a:t>
                      </a:r>
                      <a:endParaRPr lang="en-US" altLang="zh-TW" baseline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printNe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la   $a0, 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strNe</a:t>
                      </a:r>
                      <a:endParaRPr lang="en-US" altLang="zh-TW" baseline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b    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endif</a:t>
                      </a:r>
                      <a:endParaRPr lang="en-US" altLang="zh-TW" baseline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printEq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la   $a0, 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strEq</a:t>
                      </a:r>
                      <a:endParaRPr lang="en-US" altLang="zh-TW" baseline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b    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endif</a:t>
                      </a:r>
                      <a:endParaRPr lang="en-US" altLang="zh-TW" baseline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endif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jal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print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b    exit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0100136"/>
              </p:ext>
            </p:extLst>
          </p:nvPr>
        </p:nvGraphicFramePr>
        <p:xfrm>
          <a:off x="964451" y="1351729"/>
          <a:ext cx="4517021" cy="540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353"/>
                <a:gridCol w="4070668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Filename: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branch.c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17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main {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x, y;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char *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strEq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“Equal”;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char *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strNe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“Not equal”;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char *output;</a:t>
                      </a:r>
                    </a:p>
                    <a:p>
                      <a:endParaRPr lang="en-US" altLang="zh-TW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scanf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(“%d”, &amp;x)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scanf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(“%d”, &amp;y)</a:t>
                      </a:r>
                    </a:p>
                    <a:p>
                      <a:endParaRPr lang="en-US" altLang="zh-TW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if(x == y) 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output = </a:t>
                      </a:r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strEq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else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output = </a:t>
                      </a:r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strNe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endParaRPr lang="en-US" altLang="zh-TW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(“%s”, output);</a:t>
                      </a:r>
                    </a:p>
                    <a:p>
                      <a:endParaRPr lang="en-US" altLang="zh-TW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return 0;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973180" y="3400925"/>
            <a:ext cx="1965158" cy="5694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145827" y="2765009"/>
            <a:ext cx="1768195" cy="11011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973180" y="4244256"/>
            <a:ext cx="1965158" cy="27495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149515" y="3914273"/>
            <a:ext cx="2831305" cy="27495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94548" y="4535251"/>
            <a:ext cx="1965158" cy="27495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652084" y="5049870"/>
            <a:ext cx="2478505" cy="76890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494548" y="5077796"/>
            <a:ext cx="1965158" cy="27495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652083" y="4227109"/>
            <a:ext cx="2478505" cy="71335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973179" y="5620341"/>
            <a:ext cx="2743199" cy="291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145827" y="6103507"/>
            <a:ext cx="1984761" cy="291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>
            <a:stCxn id="6" idx="3"/>
            <a:endCxn id="7" idx="1"/>
          </p:cNvCxnSpPr>
          <p:nvPr/>
        </p:nvCxnSpPr>
        <p:spPr>
          <a:xfrm flipV="1">
            <a:off x="3938338" y="3315578"/>
            <a:ext cx="4207489" cy="37009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8" idx="3"/>
          </p:cNvCxnSpPr>
          <p:nvPr/>
        </p:nvCxnSpPr>
        <p:spPr>
          <a:xfrm flipV="1">
            <a:off x="3938338" y="4050632"/>
            <a:ext cx="4207489" cy="331101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1" idx="3"/>
            <a:endCxn id="12" idx="1"/>
          </p:cNvCxnSpPr>
          <p:nvPr/>
        </p:nvCxnSpPr>
        <p:spPr>
          <a:xfrm>
            <a:off x="4459706" y="4672728"/>
            <a:ext cx="3192378" cy="761593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3" idx="3"/>
            <a:endCxn id="14" idx="1"/>
          </p:cNvCxnSpPr>
          <p:nvPr/>
        </p:nvCxnSpPr>
        <p:spPr>
          <a:xfrm flipV="1">
            <a:off x="4459706" y="4583789"/>
            <a:ext cx="3192377" cy="631484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5" idx="3"/>
            <a:endCxn id="16" idx="1"/>
          </p:cNvCxnSpPr>
          <p:nvPr/>
        </p:nvCxnSpPr>
        <p:spPr>
          <a:xfrm>
            <a:off x="4716378" y="5765929"/>
            <a:ext cx="3429449" cy="4831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973180" y="2299793"/>
            <a:ext cx="3360820" cy="5694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7652083" y="1159076"/>
            <a:ext cx="3328737" cy="8163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單箭頭接點 32"/>
          <p:cNvCxnSpPr>
            <a:stCxn id="31" idx="3"/>
            <a:endCxn id="32" idx="1"/>
          </p:cNvCxnSpPr>
          <p:nvPr/>
        </p:nvCxnSpPr>
        <p:spPr>
          <a:xfrm flipV="1">
            <a:off x="5334000" y="1567250"/>
            <a:ext cx="2318083" cy="10172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260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7311189" cy="4351338"/>
          </a:xfrm>
        </p:spPr>
        <p:txBody>
          <a:bodyPr/>
          <a:lstStyle/>
          <a:p>
            <a:r>
              <a:rPr lang="en-US" altLang="zh-TW" dirty="0" err="1" smtClean="0"/>
              <a:t>jal</a:t>
            </a:r>
            <a:r>
              <a:rPr lang="en-US" altLang="zh-TW" dirty="0" smtClean="0"/>
              <a:t> will store the address of the next instruction</a:t>
            </a:r>
          </a:p>
          <a:p>
            <a:pPr lvl="1"/>
            <a:r>
              <a:rPr lang="en-US" altLang="zh-TW" dirty="0" smtClean="0"/>
              <a:t>e.g. L6</a:t>
            </a:r>
          </a:p>
          <a:p>
            <a:r>
              <a:rPr lang="en-US" altLang="zh-TW" dirty="0" smtClean="0"/>
              <a:t>L11 can jump back to L6</a:t>
            </a:r>
          </a:p>
          <a:p>
            <a:pPr lvl="1"/>
            <a:r>
              <a:rPr lang="en-US" altLang="zh-TW" dirty="0" smtClean="0"/>
              <a:t>address of L6 is stored in $</a:t>
            </a:r>
            <a:r>
              <a:rPr lang="en-US" altLang="zh-TW" dirty="0" err="1" smtClean="0"/>
              <a:t>ra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branch to $</a:t>
            </a:r>
            <a:r>
              <a:rPr lang="en-US" altLang="zh-TW" dirty="0" err="1" smtClean="0"/>
              <a:t>ra</a:t>
            </a:r>
            <a:r>
              <a:rPr lang="en-US" altLang="zh-TW" dirty="0" smtClean="0"/>
              <a:t> directly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5692464"/>
              </p:ext>
            </p:extLst>
          </p:nvPr>
        </p:nvGraphicFramePr>
        <p:xfrm>
          <a:off x="8518358" y="1712754"/>
          <a:ext cx="3396916" cy="4577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353"/>
                <a:gridCol w="2950563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Filename: </a:t>
                      </a:r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function.s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.text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</a:t>
                      </a:r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globl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main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main: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li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$a0, 123</a:t>
                      </a:r>
                      <a:endParaRPr lang="en-US" altLang="zh-TW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jal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print</a:t>
                      </a:r>
                    </a:p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b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exit</a:t>
                      </a:r>
                    </a:p>
                    <a:p>
                      <a:endParaRPr lang="en-US" altLang="zh-TW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print: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li  $v0, 1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syscall</a:t>
                      </a:r>
                      <a:endParaRPr lang="en-US" altLang="zh-TW" baseline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b   $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ra</a:t>
                      </a:r>
                      <a:endParaRPr lang="en-US" altLang="zh-TW" baseline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altLang="zh-TW" baseline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exit: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li  $v0, 10</a:t>
                      </a:r>
                    </a:p>
                    <a:p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zh-TW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syscall</a:t>
                      </a:r>
                      <a:endParaRPr lang="en-US" altLang="zh-TW" baseline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11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www.cs.tcd.ie/John.Waldron/itral/spim_ref.html#directives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courses.cs.washington.edu/courses/cse410/08sp/notes/spim/SpimTutorial.pdf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students.cs.tamu.edu/tanzir/csce350/reference/syscalls.html</a:t>
            </a:r>
            <a:endParaRPr lang="en-US" altLang="zh-TW" dirty="0" smtClean="0"/>
          </a:p>
          <a:p>
            <a:r>
              <a:rPr lang="en-US" altLang="zh-TW" dirty="0">
                <a:hlinkClick r:id="rId5"/>
              </a:rPr>
              <a:t>http://</a:t>
            </a:r>
            <a:r>
              <a:rPr lang="en-US" altLang="zh-TW" dirty="0" smtClean="0">
                <a:hlinkClick r:id="rId5"/>
              </a:rPr>
              <a:t>www.mrc.uidaho.edu/mrc/people/jff/digital/MIPSir.html</a:t>
            </a:r>
            <a:endParaRPr lang="en-US" altLang="zh-TW" dirty="0" smtClean="0"/>
          </a:p>
          <a:p>
            <a:r>
              <a:rPr lang="en-US" altLang="zh-TW" dirty="0">
                <a:hlinkClick r:id="rId6"/>
              </a:rPr>
              <a:t>http://</a:t>
            </a:r>
            <a:r>
              <a:rPr lang="en-US" altLang="zh-TW" dirty="0" smtClean="0">
                <a:hlinkClick r:id="rId6"/>
              </a:rPr>
              <a:t>logos.cs.uic.edu/366/notes/mips%20quick%20tutorial.htm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0863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Token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Format(3)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Char</a:t>
            </a:r>
          </a:p>
          <a:p>
            <a:pPr lvl="1"/>
            <a:r>
              <a:rPr lang="zh-TW" altLang="en-US" dirty="0" smtClean="0"/>
              <a:t>雙引號中間夾任意一個字元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正確範例：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”a”</a:t>
            </a:r>
            <a:r>
              <a:rPr lang="en-US" altLang="zh-TW" dirty="0" smtClean="0"/>
              <a:t>,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“3”</a:t>
            </a:r>
          </a:p>
          <a:p>
            <a:pPr lvl="1"/>
            <a:r>
              <a:rPr lang="zh-TW" altLang="en-US" dirty="0" smtClean="0"/>
              <a:t>錯誤範例：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’a’</a:t>
            </a:r>
            <a:r>
              <a:rPr lang="en-US" altLang="zh-TW" dirty="0" smtClean="0"/>
              <a:t>,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‘321’</a:t>
            </a:r>
            <a:r>
              <a:rPr lang="en-US" altLang="zh-TW" dirty="0" smtClean="0"/>
              <a:t>,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“123”</a:t>
            </a:r>
          </a:p>
          <a:p>
            <a:r>
              <a:rPr lang="en-US" altLang="zh-TW" dirty="0" smtClean="0"/>
              <a:t>Comment</a:t>
            </a:r>
          </a:p>
          <a:p>
            <a:pPr lvl="1"/>
            <a:r>
              <a:rPr lang="zh-TW" altLang="en-US" dirty="0" smtClean="0"/>
              <a:t>單行中，</a:t>
            </a:r>
            <a:r>
              <a:rPr lang="en-US" altLang="zh-TW" dirty="0" smtClean="0"/>
              <a:t>//</a:t>
            </a:r>
            <a:r>
              <a:rPr lang="zh-TW" altLang="en-US" dirty="0" smtClean="0"/>
              <a:t>以及</a:t>
            </a:r>
            <a:r>
              <a:rPr lang="en-US" altLang="zh-TW" dirty="0" smtClean="0"/>
              <a:t>//</a:t>
            </a:r>
            <a:r>
              <a:rPr lang="zh-TW" altLang="en-US" dirty="0" smtClean="0"/>
              <a:t>後面的內容都是註解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e.g.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main { </a:t>
            </a:r>
            <a:r>
              <a:rPr lang="en-US" altLang="zh-TW" dirty="0" smtClean="0">
                <a:solidFill>
                  <a:srgbClr val="FF0000"/>
                </a:solidFill>
              </a:rPr>
              <a:t>// main function</a:t>
            </a:r>
          </a:p>
          <a:p>
            <a:r>
              <a:rPr lang="zh-TW" altLang="en-US" dirty="0" smtClean="0"/>
              <a:t>其他都算是錯誤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13161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811" y="2505868"/>
            <a:ext cx="4057650" cy="2990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Grammar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參考附件</a:t>
            </a:r>
            <a:r>
              <a:rPr lang="en-US" altLang="zh-TW" dirty="0" smtClean="0"/>
              <a:t>grammar.txt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73242" y="3816627"/>
            <a:ext cx="138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production 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73242" y="4033196"/>
            <a:ext cx="138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production 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線單箭頭接點 7"/>
          <p:cNvCxnSpPr>
            <a:stCxn id="5" idx="3"/>
            <a:endCxn id="22" idx="1"/>
          </p:cNvCxnSpPr>
          <p:nvPr/>
        </p:nvCxnSpPr>
        <p:spPr>
          <a:xfrm flipV="1">
            <a:off x="1862853" y="3998495"/>
            <a:ext cx="808158" cy="27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6" idx="3"/>
            <a:endCxn id="23" idx="1"/>
          </p:cNvCxnSpPr>
          <p:nvPr/>
        </p:nvCxnSpPr>
        <p:spPr>
          <a:xfrm>
            <a:off x="1862853" y="4217862"/>
            <a:ext cx="808158" cy="52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442786" y="2773890"/>
            <a:ext cx="4539916" cy="208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/>
              <a:t>Program → VarDeclList FunDeclList</a:t>
            </a:r>
          </a:p>
          <a:p>
            <a:r>
              <a:rPr lang="en-US" altLang="zh-TW"/>
              <a:t>VarDeclList → VarDecl VarDeclList | epsilon</a:t>
            </a:r>
          </a:p>
          <a:p>
            <a:r>
              <a:rPr lang="en-US" altLang="zh-TW"/>
              <a:t>VarDecl → Type id ; | Type id [ num ] ;</a:t>
            </a:r>
          </a:p>
          <a:p>
            <a:r>
              <a:rPr lang="en-US" altLang="zh-TW"/>
              <a:t>FunDeclList  → FunDecl | FunDecl FunDecList</a:t>
            </a:r>
          </a:p>
          <a:p>
            <a:r>
              <a:rPr lang="en-US" altLang="zh-TW"/>
              <a:t>FunDecl → Type id ( ParamDeclList ) Block</a:t>
            </a:r>
            <a:endParaRPr lang="zh-TW" altLang="en-US" dirty="0"/>
          </a:p>
        </p:txBody>
      </p:sp>
      <p:sp>
        <p:nvSpPr>
          <p:cNvPr id="15" name="左-右雙向箭號 14"/>
          <p:cNvSpPr/>
          <p:nvPr/>
        </p:nvSpPr>
        <p:spPr>
          <a:xfrm>
            <a:off x="6434997" y="3689684"/>
            <a:ext cx="858252" cy="31160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24528" y="2435752"/>
            <a:ext cx="149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head(left side)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線單箭頭接點 16"/>
          <p:cNvCxnSpPr>
            <a:stCxn id="16" idx="3"/>
            <a:endCxn id="29" idx="1"/>
          </p:cNvCxnSpPr>
          <p:nvPr/>
        </p:nvCxnSpPr>
        <p:spPr>
          <a:xfrm flipV="1">
            <a:off x="1816444" y="2616579"/>
            <a:ext cx="424792" cy="38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671011" y="3882189"/>
            <a:ext cx="1106905" cy="232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671011" y="4106780"/>
            <a:ext cx="2013284" cy="232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2241236" y="2500273"/>
            <a:ext cx="846870" cy="232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350559" y="3138393"/>
            <a:ext cx="162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body(right side)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3" name="直線單箭頭接點 32"/>
          <p:cNvCxnSpPr>
            <a:stCxn id="32" idx="3"/>
            <a:endCxn id="34" idx="1"/>
          </p:cNvCxnSpPr>
          <p:nvPr/>
        </p:nvCxnSpPr>
        <p:spPr>
          <a:xfrm flipV="1">
            <a:off x="1973178" y="3318250"/>
            <a:ext cx="711851" cy="48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685029" y="3201944"/>
            <a:ext cx="2185774" cy="232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893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Expected 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Input: </a:t>
            </a:r>
            <a:r>
              <a:rPr lang="en-US" altLang="zh-TW" dirty="0" err="1" smtClean="0"/>
              <a:t>test.c</a:t>
            </a:r>
            <a:endParaRPr lang="en-US" altLang="zh-TW" dirty="0" smtClean="0"/>
          </a:p>
          <a:p>
            <a:r>
              <a:rPr lang="en-US" altLang="zh-TW" dirty="0" smtClean="0"/>
              <a:t>Output: </a:t>
            </a:r>
            <a:r>
              <a:rPr lang="en-US" altLang="zh-TW" dirty="0" err="1" smtClean="0"/>
              <a:t>test.s</a:t>
            </a:r>
            <a:endParaRPr lang="en-US" altLang="zh-TW" dirty="0" smtClean="0"/>
          </a:p>
          <a:p>
            <a:r>
              <a:rPr lang="en-US" altLang="zh-TW" dirty="0" smtClean="0"/>
              <a:t>Run </a:t>
            </a:r>
            <a:r>
              <a:rPr lang="en-US" altLang="zh-TW" dirty="0" err="1" smtClean="0"/>
              <a:t>test.s</a:t>
            </a:r>
            <a:r>
              <a:rPr lang="en-US" altLang="zh-TW" dirty="0" smtClean="0"/>
              <a:t> with SPIM, check the console output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3498029"/>
            <a:ext cx="1263319" cy="923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err="1" smtClean="0"/>
              <a:t>test.c</a:t>
            </a:r>
            <a:endParaRPr lang="zh-TW" altLang="en-US" sz="2800" dirty="0"/>
          </a:p>
        </p:txBody>
      </p:sp>
      <p:cxnSp>
        <p:nvCxnSpPr>
          <p:cNvPr id="5" name="直線單箭頭接點 4"/>
          <p:cNvCxnSpPr>
            <a:stCxn id="4" idx="3"/>
            <a:endCxn id="7" idx="1"/>
          </p:cNvCxnSpPr>
          <p:nvPr/>
        </p:nvCxnSpPr>
        <p:spPr>
          <a:xfrm flipV="1">
            <a:off x="2101519" y="3956766"/>
            <a:ext cx="671881" cy="30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10213442" y="3476633"/>
            <a:ext cx="14327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Console Output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773400" y="3491871"/>
            <a:ext cx="2442414" cy="92979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err="1" smtClean="0"/>
              <a:t>your_compiler</a:t>
            </a:r>
            <a:endParaRPr lang="zh-TW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6086224" y="3491871"/>
            <a:ext cx="1263319" cy="923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err="1" smtClean="0"/>
              <a:t>test.s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8219953" y="3491871"/>
            <a:ext cx="1263319" cy="923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SPIM</a:t>
            </a:r>
            <a:endParaRPr lang="zh-TW" altLang="en-US" sz="2800" dirty="0"/>
          </a:p>
        </p:txBody>
      </p:sp>
      <p:cxnSp>
        <p:nvCxnSpPr>
          <p:cNvPr id="13" name="直線單箭頭接點 12"/>
          <p:cNvCxnSpPr>
            <a:stCxn id="7" idx="3"/>
            <a:endCxn id="8" idx="1"/>
          </p:cNvCxnSpPr>
          <p:nvPr/>
        </p:nvCxnSpPr>
        <p:spPr>
          <a:xfrm flipV="1">
            <a:off x="5215814" y="3953687"/>
            <a:ext cx="870410" cy="30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8" idx="3"/>
            <a:endCxn id="9" idx="1"/>
          </p:cNvCxnSpPr>
          <p:nvPr/>
        </p:nvCxnSpPr>
        <p:spPr>
          <a:xfrm>
            <a:off x="7349543" y="3953687"/>
            <a:ext cx="8704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9" idx="3"/>
            <a:endCxn id="6" idx="1"/>
          </p:cNvCxnSpPr>
          <p:nvPr/>
        </p:nvCxnSpPr>
        <p:spPr>
          <a:xfrm>
            <a:off x="9483272" y="3953687"/>
            <a:ext cx="7301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65222" y="4840575"/>
            <a:ext cx="2009274" cy="1567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x = 2;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print x;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95643" y="4724089"/>
            <a:ext cx="2444479" cy="1914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.text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globl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li $a0, 2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li $v0, 1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syscall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050" y="4840575"/>
            <a:ext cx="2295525" cy="1562100"/>
          </a:xfrm>
          <a:prstGeom prst="rect">
            <a:avLst/>
          </a:prstGeom>
        </p:spPr>
      </p:pic>
      <p:sp>
        <p:nvSpPr>
          <p:cNvPr id="36" name="向右箭號 35"/>
          <p:cNvSpPr/>
          <p:nvPr/>
        </p:nvSpPr>
        <p:spPr>
          <a:xfrm>
            <a:off x="3130827" y="5340888"/>
            <a:ext cx="1708484" cy="561474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your_compiler</a:t>
            </a:r>
            <a:endParaRPr lang="zh-TW" altLang="en-US" dirty="0"/>
          </a:p>
        </p:txBody>
      </p:sp>
      <p:sp>
        <p:nvSpPr>
          <p:cNvPr id="37" name="向右箭號 36"/>
          <p:cNvSpPr/>
          <p:nvPr/>
        </p:nvSpPr>
        <p:spPr>
          <a:xfrm>
            <a:off x="8368731" y="5400697"/>
            <a:ext cx="984709" cy="56147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SPIM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4505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IO: read/print - 10%</a:t>
            </a:r>
          </a:p>
          <a:p>
            <a:r>
              <a:rPr lang="en-US" altLang="zh-TW" dirty="0" smtClean="0"/>
              <a:t>Arithmetic - 10%</a:t>
            </a:r>
          </a:p>
          <a:p>
            <a:pPr lvl="1"/>
            <a:r>
              <a:rPr lang="en-US" altLang="zh-TW" dirty="0" smtClean="0"/>
              <a:t>priority - 5%</a:t>
            </a:r>
          </a:p>
          <a:p>
            <a:r>
              <a:rPr lang="en-US" altLang="zh-TW" dirty="0" smtClean="0"/>
              <a:t>Conditional - 15%</a:t>
            </a:r>
          </a:p>
          <a:p>
            <a:r>
              <a:rPr lang="en-US" altLang="zh-TW" dirty="0" smtClean="0"/>
              <a:t>Loop - 15%</a:t>
            </a:r>
          </a:p>
          <a:p>
            <a:r>
              <a:rPr lang="en-US" altLang="zh-TW" dirty="0" smtClean="0"/>
              <a:t>Array - 15%</a:t>
            </a:r>
          </a:p>
          <a:p>
            <a:r>
              <a:rPr lang="en-US" altLang="zh-TW" dirty="0" smtClean="0"/>
              <a:t>Function call - 20%</a:t>
            </a:r>
          </a:p>
          <a:p>
            <a:r>
              <a:rPr lang="en-US" altLang="zh-TW" dirty="0" smtClean="0"/>
              <a:t>Demo - 10%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6034197"/>
      </p:ext>
    </p:extLst>
  </p:cSld>
  <p:clrMapOvr>
    <a:masterClrMapping/>
  </p:clrMapOvr>
</p:sld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4">
      <a:majorFont>
        <a:latin typeface="Times New Roman"/>
        <a:ea typeface="新細明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3248</TotalTime>
  <Words>4197</Words>
  <Application>Microsoft Macintosh PowerPoint</Application>
  <PresentationFormat>自訂</PresentationFormat>
  <Paragraphs>1180</Paragraphs>
  <Slides>52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53" baseType="lpstr">
      <vt:lpstr>自訂設計</vt:lpstr>
      <vt:lpstr>Compiler Course Program Assignment</vt:lpstr>
      <vt:lpstr>Program Assignment</vt:lpstr>
      <vt:lpstr>Compile Process</vt:lpstr>
      <vt:lpstr>Token Format(1)</vt:lpstr>
      <vt:lpstr>Token Format(2)</vt:lpstr>
      <vt:lpstr>Token Format(3)</vt:lpstr>
      <vt:lpstr>Grammar</vt:lpstr>
      <vt:lpstr>Expected Result</vt:lpstr>
      <vt:lpstr>Grading</vt:lpstr>
      <vt:lpstr>Introduction to Flex</vt:lpstr>
      <vt:lpstr>Rule Files</vt:lpstr>
      <vt:lpstr>Lex Regular Expression</vt:lpstr>
      <vt:lpstr>Lex Actions</vt:lpstr>
      <vt:lpstr>Lex Predefined Variables</vt:lpstr>
      <vt:lpstr>Calculator Example</vt:lpstr>
      <vt:lpstr>Declarations</vt:lpstr>
      <vt:lpstr>Definitions</vt:lpstr>
      <vt:lpstr>Rules</vt:lpstr>
      <vt:lpstr>User Subroutines</vt:lpstr>
      <vt:lpstr>Reference</vt:lpstr>
      <vt:lpstr>Introduction to Bison</vt:lpstr>
      <vt:lpstr>Calculator Example</vt:lpstr>
      <vt:lpstr>Prologue</vt:lpstr>
      <vt:lpstr>Bison Declarations(1)</vt:lpstr>
      <vt:lpstr>Bison Declarations(2)</vt:lpstr>
      <vt:lpstr>Grammar Rules(1)</vt:lpstr>
      <vt:lpstr>Grammar Rules(2)</vt:lpstr>
      <vt:lpstr>Epilogue</vt:lpstr>
      <vt:lpstr>Combine Flex and Bison</vt:lpstr>
      <vt:lpstr>Pass Token from Flex to Bison</vt:lpstr>
      <vt:lpstr>Pass Token from Flex to Bison</vt:lpstr>
      <vt:lpstr>Reference</vt:lpstr>
      <vt:lpstr>Introduction to SPIM</vt:lpstr>
      <vt:lpstr>Environment</vt:lpstr>
      <vt:lpstr>Environment - Execution</vt:lpstr>
      <vt:lpstr>Environment - Enable Console</vt:lpstr>
      <vt:lpstr>Registers</vt:lpstr>
      <vt:lpstr>Assembler Directives</vt:lpstr>
      <vt:lpstr>System Services</vt:lpstr>
      <vt:lpstr>System Service Example</vt:lpstr>
      <vt:lpstr>Instruction Set - Arithmetic</vt:lpstr>
      <vt:lpstr>Arithmetic Example</vt:lpstr>
      <vt:lpstr>Instruction Set - Comparison</vt:lpstr>
      <vt:lpstr>Comparison Example</vt:lpstr>
      <vt:lpstr>Instruction Set - Memory Access</vt:lpstr>
      <vt:lpstr>Memory Access Example</vt:lpstr>
      <vt:lpstr>Addressing Modes</vt:lpstr>
      <vt:lpstr>Address Modes Example</vt:lpstr>
      <vt:lpstr>Instruction Set - Branch and Jump</vt:lpstr>
      <vt:lpstr>Branch and Jump Example</vt:lpstr>
      <vt:lpstr>Function Example</vt:lpstr>
      <vt:lpstr>Reference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Clustering</dc:title>
  <dc:creator>Jeff.Liaw</dc:creator>
  <cp:lastModifiedBy>Jeff Liaw</cp:lastModifiedBy>
  <cp:revision>91</cp:revision>
  <dcterms:created xsi:type="dcterms:W3CDTF">2013-12-26T01:29:23Z</dcterms:created>
  <dcterms:modified xsi:type="dcterms:W3CDTF">2016-05-27T12:28:17Z</dcterms:modified>
</cp:coreProperties>
</file>