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8" r:id="rId2"/>
    <p:sldId id="257" r:id="rId3"/>
    <p:sldId id="256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AE18BD7-9D30-4BAF-8E66-3CAB271841F4}" type="datetimeFigureOut">
              <a:rPr lang="zh-TW" altLang="en-US" smtClean="0"/>
              <a:t>2014/10/14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41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0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38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7363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890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807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5469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517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89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24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11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46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72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180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98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3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8BD7-9D30-4BAF-8E66-3CAB271841F4}" type="datetimeFigureOut">
              <a:rPr lang="zh-TW" altLang="en-US" smtClean="0"/>
              <a:t>2014/10/14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30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8BD7-9D30-4BAF-8E66-3CAB271841F4}" type="datetimeFigureOut">
              <a:rPr lang="zh-TW" altLang="en-US" smtClean="0"/>
              <a:t>2014/10/14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37007-1240-4B7F-83BB-19E81AFB2C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086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FF00"/>
                </a:solidFill>
                <a:latin typeface="Rockwell Extra Bold" panose="02060903040505020403" pitchFamily="18" charset="0"/>
              </a:rPr>
              <a:t>X+y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487" y="2097087"/>
            <a:ext cx="7307924" cy="4767015"/>
          </a:xfrm>
        </p:spPr>
      </p:pic>
    </p:spTree>
    <p:extLst>
      <p:ext uri="{BB962C8B-B14F-4D97-AF65-F5344CB8AC3E}">
        <p14:creationId xmlns:p14="http://schemas.microsoft.com/office/powerpoint/2010/main" val="100606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FF00"/>
                </a:solidFill>
                <a:latin typeface="Rockwell Extra Bold" panose="02060903040505020403" pitchFamily="18" charset="0"/>
              </a:rPr>
              <a:t>X+y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92823"/>
            <a:ext cx="9947174" cy="1760561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292822"/>
            <a:ext cx="9991189" cy="176056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292821"/>
            <a:ext cx="9906000" cy="176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FF00"/>
                </a:solidFill>
                <a:latin typeface="Rockwell Extra Bold" panose="02060903040505020403" pitchFamily="18" charset="0"/>
              </a:rPr>
              <a:t>Command_line</a:t>
            </a:r>
            <a:endParaRPr lang="zh-TW" altLang="en-US" dirty="0">
              <a:solidFill>
                <a:srgbClr val="FFFF00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./</a:t>
            </a:r>
            <a:r>
              <a:rPr lang="en-US" altLang="zh-TW" dirty="0" err="1" smtClean="0">
                <a:solidFill>
                  <a:schemeClr val="bg1"/>
                </a:solidFill>
              </a:rPr>
              <a:t>no_command</a:t>
            </a:r>
            <a:endParaRPr lang="en-US" altLang="zh-TW" dirty="0" smtClean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029536"/>
            <a:ext cx="9905999" cy="176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FFFF00"/>
                </a:solidFill>
                <a:latin typeface="Rockwell Extra Bold" panose="02060903040505020403" pitchFamily="18" charset="0"/>
              </a:rPr>
              <a:t>Argc</a:t>
            </a:r>
            <a:r>
              <a:rPr lang="zh-TW" altLang="en-US" dirty="0">
                <a:solidFill>
                  <a:srgbClr val="FFFF00"/>
                </a:solidFill>
                <a:latin typeface="Rockwell Extra Bold" panose="02060903040505020403" pitchFamily="18" charset="0"/>
              </a:rPr>
              <a:t> </a:t>
            </a:r>
            <a:r>
              <a:rPr lang="en-US" altLang="zh-TW" dirty="0" smtClean="0">
                <a:solidFill>
                  <a:srgbClr val="FFFF00"/>
                </a:solidFill>
                <a:latin typeface="Rockwell Extra Bold" panose="02060903040505020403" pitchFamily="18" charset="0"/>
              </a:rPr>
              <a:t>&amp; </a:t>
            </a:r>
            <a:r>
              <a:rPr lang="en-US" altLang="zh-TW" dirty="0" err="1" smtClean="0">
                <a:solidFill>
                  <a:srgbClr val="FFFF00"/>
                </a:solidFill>
                <a:latin typeface="Rockwell Extra Bold" panose="02060903040505020403" pitchFamily="18" charset="0"/>
              </a:rPr>
              <a:t>argv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argc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是指</a:t>
            </a:r>
            <a:r>
              <a:rPr lang="en-US" altLang="zh-TW" dirty="0" err="1" smtClean="0">
                <a:solidFill>
                  <a:schemeClr val="bg1"/>
                </a:solidFill>
              </a:rPr>
              <a:t>command_line</a:t>
            </a:r>
            <a:r>
              <a:rPr lang="zh-TW" altLang="en-US" dirty="0" smtClean="0">
                <a:solidFill>
                  <a:schemeClr val="bg1"/>
                </a:solidFill>
              </a:rPr>
              <a:t> 中輸入參數的個數 </a:t>
            </a:r>
            <a:r>
              <a:rPr lang="en-US" altLang="zh-TW" dirty="0" smtClean="0">
                <a:solidFill>
                  <a:schemeClr val="bg1"/>
                </a:solidFill>
              </a:rPr>
              <a:t>(type </a:t>
            </a:r>
            <a:r>
              <a:rPr lang="zh-TW" altLang="en-US" dirty="0" smtClean="0">
                <a:solidFill>
                  <a:schemeClr val="bg1"/>
                </a:solidFill>
              </a:rPr>
              <a:t>為 </a:t>
            </a:r>
            <a:r>
              <a:rPr lang="en-US" altLang="zh-TW" dirty="0" err="1" smtClean="0">
                <a:solidFill>
                  <a:schemeClr val="bg1"/>
                </a:solidFill>
              </a:rPr>
              <a:t>int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TW" dirty="0" smtClean="0">
                <a:solidFill>
                  <a:schemeClr val="bg1"/>
                </a:solidFill>
              </a:rPr>
              <a:t>Ex : hollo </a:t>
            </a:r>
            <a:r>
              <a:rPr lang="en-US" altLang="zh-TW" dirty="0" err="1" smtClean="0">
                <a:solidFill>
                  <a:schemeClr val="bg1"/>
                </a:solidFill>
              </a:rPr>
              <a:t>hollo</a:t>
            </a:r>
            <a:r>
              <a:rPr lang="en-US" altLang="zh-TW" dirty="0" smtClean="0">
                <a:solidFill>
                  <a:schemeClr val="bg1"/>
                </a:solidFill>
              </a:rPr>
              <a:t> world</a:t>
            </a:r>
          </a:p>
          <a:p>
            <a:pPr marL="0" indent="0">
              <a:buNone/>
            </a:pPr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bg1"/>
                </a:solidFill>
              </a:rPr>
              <a:t>此時的</a:t>
            </a:r>
            <a:r>
              <a:rPr lang="en-US" altLang="zh-TW" dirty="0" err="1" smtClean="0">
                <a:solidFill>
                  <a:schemeClr val="bg1"/>
                </a:solidFill>
              </a:rPr>
              <a:t>argc</a:t>
            </a:r>
            <a:r>
              <a:rPr lang="zh-TW" altLang="en-US" dirty="0" smtClean="0">
                <a:solidFill>
                  <a:schemeClr val="bg1"/>
                </a:solidFill>
              </a:rPr>
              <a:t>值為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267763"/>
            <a:ext cx="9905999" cy="172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7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FF00"/>
                </a:solidFill>
                <a:latin typeface="Rockwell Extra Bold" panose="02060903040505020403" pitchFamily="18" charset="0"/>
              </a:rPr>
              <a:t>Argc</a:t>
            </a:r>
            <a:r>
              <a:rPr lang="zh-TW" altLang="en-US" dirty="0">
                <a:solidFill>
                  <a:srgbClr val="FFFF00"/>
                </a:solidFill>
                <a:latin typeface="Rockwell Extra Bold" panose="02060903040505020403" pitchFamily="18" charset="0"/>
              </a:rPr>
              <a:t> </a:t>
            </a:r>
            <a:r>
              <a:rPr lang="en-US" altLang="zh-TW" dirty="0">
                <a:solidFill>
                  <a:srgbClr val="FFFF00"/>
                </a:solidFill>
                <a:latin typeface="Rockwell Extra Bold" panose="02060903040505020403" pitchFamily="18" charset="0"/>
              </a:rPr>
              <a:t>&amp; </a:t>
            </a:r>
            <a:r>
              <a:rPr lang="en-US" altLang="zh-TW" dirty="0" err="1">
                <a:solidFill>
                  <a:srgbClr val="FFFF00"/>
                </a:solidFill>
                <a:latin typeface="Rockwell Extra Bold" panose="02060903040505020403" pitchFamily="18" charset="0"/>
              </a:rPr>
              <a:t>argv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chemeClr val="bg1"/>
                </a:solidFill>
              </a:rPr>
              <a:t>argv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zh-TW" altLang="en-US" dirty="0" smtClean="0">
                <a:solidFill>
                  <a:schemeClr val="bg1"/>
                </a:solidFill>
              </a:rPr>
              <a:t>是儲存所有</a:t>
            </a:r>
            <a:r>
              <a:rPr lang="en-US" altLang="zh-TW" dirty="0" err="1" smtClean="0">
                <a:solidFill>
                  <a:schemeClr val="bg1"/>
                </a:solidFill>
              </a:rPr>
              <a:t>command_line</a:t>
            </a:r>
            <a:r>
              <a:rPr lang="zh-TW" altLang="en-US" dirty="0" smtClean="0">
                <a:solidFill>
                  <a:schemeClr val="bg1"/>
                </a:solidFill>
              </a:rPr>
              <a:t> 中輸入的參數 </a:t>
            </a:r>
            <a:r>
              <a:rPr lang="en-US" altLang="zh-TW" dirty="0">
                <a:solidFill>
                  <a:schemeClr val="bg1"/>
                </a:solidFill>
              </a:rPr>
              <a:t>(type </a:t>
            </a:r>
            <a:r>
              <a:rPr lang="zh-TW" altLang="en-US" dirty="0">
                <a:solidFill>
                  <a:schemeClr val="bg1"/>
                </a:solidFill>
              </a:rPr>
              <a:t>為 </a:t>
            </a:r>
            <a:r>
              <a:rPr lang="en-US" altLang="zh-TW" dirty="0" smtClean="0">
                <a:solidFill>
                  <a:schemeClr val="bg1"/>
                </a:solidFill>
              </a:rPr>
              <a:t>char[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][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]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  <a:endParaRPr lang="en-US" altLang="zh-TW" dirty="0" smtClean="0"/>
          </a:p>
          <a:p>
            <a:r>
              <a:rPr lang="en-US" altLang="zh-TW" dirty="0">
                <a:solidFill>
                  <a:schemeClr val="bg1"/>
                </a:solidFill>
              </a:rPr>
              <a:t>Ex : hollo </a:t>
            </a:r>
            <a:r>
              <a:rPr lang="en-US" altLang="zh-TW" dirty="0" err="1">
                <a:solidFill>
                  <a:schemeClr val="bg1"/>
                </a:solidFill>
              </a:rPr>
              <a:t>hollo</a:t>
            </a:r>
            <a:r>
              <a:rPr lang="en-US" altLang="zh-TW" dirty="0">
                <a:solidFill>
                  <a:schemeClr val="bg1"/>
                </a:solidFill>
              </a:rPr>
              <a:t> world</a:t>
            </a:r>
          </a:p>
          <a:p>
            <a:endParaRPr lang="en-US" altLang="zh-TW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3267764"/>
            <a:ext cx="10005035" cy="174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4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FF00"/>
                </a:solidFill>
                <a:latin typeface="Rockwell Extra Bold" panose="02060903040505020403" pitchFamily="18" charset="0"/>
              </a:rPr>
              <a:t>Argc</a:t>
            </a:r>
            <a:r>
              <a:rPr lang="zh-TW" altLang="en-US" dirty="0">
                <a:solidFill>
                  <a:srgbClr val="FFFF00"/>
                </a:solidFill>
                <a:latin typeface="Rockwell Extra Bold" panose="02060903040505020403" pitchFamily="18" charset="0"/>
              </a:rPr>
              <a:t> </a:t>
            </a:r>
            <a:r>
              <a:rPr lang="en-US" altLang="zh-TW" dirty="0">
                <a:solidFill>
                  <a:srgbClr val="FFFF00"/>
                </a:solidFill>
                <a:latin typeface="Rockwell Extra Bold" panose="02060903040505020403" pitchFamily="18" charset="0"/>
              </a:rPr>
              <a:t>&amp; </a:t>
            </a:r>
            <a:r>
              <a:rPr lang="en-US" altLang="zh-TW" dirty="0" err="1">
                <a:solidFill>
                  <a:srgbClr val="FFFF00"/>
                </a:solidFill>
                <a:latin typeface="Rockwell Extra Bold" panose="02060903040505020403" pitchFamily="18" charset="0"/>
              </a:rPr>
              <a:t>argv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實</a:t>
            </a:r>
            <a:r>
              <a:rPr lang="zh-TW" altLang="en-US" dirty="0" smtClean="0">
                <a:solidFill>
                  <a:schemeClr val="bg1"/>
                </a:solidFill>
              </a:rPr>
              <a:t>用上 執行時</a:t>
            </a:r>
            <a:r>
              <a:rPr lang="en-US" altLang="zh-TW" dirty="0" smtClean="0">
                <a:solidFill>
                  <a:schemeClr val="bg1"/>
                </a:solidFill>
              </a:rPr>
              <a:t>……</a:t>
            </a: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 err="1" smtClean="0">
                <a:solidFill>
                  <a:schemeClr val="bg1"/>
                </a:solidFill>
              </a:rPr>
              <a:t>argc</a:t>
            </a:r>
            <a:r>
              <a:rPr lang="zh-TW" altLang="en-US" dirty="0" smtClean="0">
                <a:solidFill>
                  <a:schemeClr val="bg1"/>
                </a:solidFill>
              </a:rPr>
              <a:t>的值為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argv</a:t>
            </a:r>
            <a:r>
              <a:rPr lang="en-US" altLang="zh-TW" dirty="0" smtClean="0">
                <a:solidFill>
                  <a:schemeClr val="bg1"/>
                </a:solidFill>
              </a:rPr>
              <a:t>[0]</a:t>
            </a:r>
            <a:r>
              <a:rPr lang="zh-TW" altLang="en-US" dirty="0" smtClean="0">
                <a:solidFill>
                  <a:schemeClr val="bg1"/>
                </a:solidFill>
              </a:rPr>
              <a:t>為</a:t>
            </a:r>
            <a:r>
              <a:rPr lang="en-US" altLang="zh-TW" dirty="0" smtClean="0">
                <a:solidFill>
                  <a:srgbClr val="FF0000"/>
                </a:solidFill>
              </a:rPr>
              <a:t>./</a:t>
            </a:r>
            <a:r>
              <a:rPr lang="en-US" altLang="zh-TW" dirty="0" err="1" smtClean="0">
                <a:solidFill>
                  <a:srgbClr val="FF0000"/>
                </a:solidFill>
              </a:rPr>
              <a:t>no_command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2742933"/>
            <a:ext cx="9905999" cy="176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0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FF00"/>
                </a:solidFill>
                <a:latin typeface="Rockwell Extra Bold" panose="02060903040505020403" pitchFamily="18" charset="0"/>
              </a:rPr>
              <a:t>Argc</a:t>
            </a:r>
            <a:r>
              <a:rPr lang="zh-TW" altLang="en-US" dirty="0">
                <a:solidFill>
                  <a:srgbClr val="FFFF00"/>
                </a:solidFill>
                <a:latin typeface="Rockwell Extra Bold" panose="02060903040505020403" pitchFamily="18" charset="0"/>
              </a:rPr>
              <a:t> </a:t>
            </a:r>
            <a:r>
              <a:rPr lang="en-US" altLang="zh-TW" dirty="0">
                <a:solidFill>
                  <a:srgbClr val="FFFF00"/>
                </a:solidFill>
                <a:latin typeface="Rockwell Extra Bold" panose="02060903040505020403" pitchFamily="18" charset="0"/>
              </a:rPr>
              <a:t>&amp; </a:t>
            </a:r>
            <a:r>
              <a:rPr lang="en-US" altLang="zh-TW" dirty="0" err="1" smtClean="0">
                <a:solidFill>
                  <a:srgbClr val="FFFF00"/>
                </a:solidFill>
                <a:latin typeface="Rockwell Extra Bold" panose="02060903040505020403" pitchFamily="18" charset="0"/>
              </a:rPr>
              <a:t>argv</a:t>
            </a:r>
            <a:r>
              <a:rPr lang="zh-TW" altLang="en-US" dirty="0" smtClean="0">
                <a:solidFill>
                  <a:srgbClr val="FFFF00"/>
                </a:solidFill>
                <a:latin typeface="Rockwell Extra Bold" panose="02060903040505020403" pitchFamily="18" charset="0"/>
              </a:rPr>
              <a:t> </a:t>
            </a:r>
            <a:r>
              <a:rPr lang="en-US" altLang="zh-TW" dirty="0" smtClean="0">
                <a:solidFill>
                  <a:srgbClr val="FFFF00"/>
                </a:solidFill>
                <a:latin typeface="Rockwell Extra Bold" panose="02060903040505020403" pitchFamily="18" charset="0"/>
              </a:rPr>
              <a:t>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平時</a:t>
            </a:r>
            <a:endParaRPr lang="en-US" altLang="zh-TW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TW" dirty="0" err="1">
                <a:solidFill>
                  <a:schemeClr val="bg1"/>
                </a:solidFill>
              </a:rPr>
              <a:t>i</a:t>
            </a:r>
            <a:r>
              <a:rPr lang="en-US" altLang="zh-TW" dirty="0" err="1" smtClean="0">
                <a:solidFill>
                  <a:schemeClr val="bg1"/>
                </a:solidFill>
              </a:rPr>
              <a:t>nt</a:t>
            </a:r>
            <a:r>
              <a:rPr lang="en-US" altLang="zh-TW" dirty="0" smtClean="0">
                <a:solidFill>
                  <a:schemeClr val="bg1"/>
                </a:solidFill>
              </a:rPr>
              <a:t> main()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…</a:t>
            </a:r>
            <a:endParaRPr lang="en-US" altLang="zh-TW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return 0;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}</a:t>
            </a:r>
            <a:endParaRPr lang="en-US" altLang="zh-TW" dirty="0" smtClean="0"/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2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FF00"/>
                </a:solidFill>
                <a:latin typeface="Rockwell Extra Bold" panose="02060903040505020403" pitchFamily="18" charset="0"/>
              </a:rPr>
              <a:t>Argc</a:t>
            </a:r>
            <a:r>
              <a:rPr lang="zh-TW" altLang="en-US" dirty="0">
                <a:solidFill>
                  <a:srgbClr val="FFFF00"/>
                </a:solidFill>
                <a:latin typeface="Rockwell Extra Bold" panose="02060903040505020403" pitchFamily="18" charset="0"/>
              </a:rPr>
              <a:t> </a:t>
            </a:r>
            <a:r>
              <a:rPr lang="en-US" altLang="zh-TW" dirty="0">
                <a:solidFill>
                  <a:srgbClr val="FFFF00"/>
                </a:solidFill>
                <a:latin typeface="Rockwell Extra Bold" panose="02060903040505020403" pitchFamily="18" charset="0"/>
              </a:rPr>
              <a:t>&amp; </a:t>
            </a:r>
            <a:r>
              <a:rPr lang="en-US" altLang="zh-TW" dirty="0" err="1" smtClean="0">
                <a:solidFill>
                  <a:srgbClr val="FFFF00"/>
                </a:solidFill>
                <a:latin typeface="Rockwell Extra Bold" panose="02060903040505020403" pitchFamily="18" charset="0"/>
              </a:rPr>
              <a:t>argv</a:t>
            </a:r>
            <a:r>
              <a:rPr lang="zh-TW" altLang="en-US" dirty="0" smtClean="0">
                <a:solidFill>
                  <a:srgbClr val="FFFF00"/>
                </a:solidFill>
                <a:latin typeface="Rockwell Extra Bold" panose="02060903040505020403" pitchFamily="18" charset="0"/>
              </a:rPr>
              <a:t> </a:t>
            </a:r>
            <a:r>
              <a:rPr lang="en-US" altLang="zh-TW" dirty="0" smtClean="0">
                <a:solidFill>
                  <a:srgbClr val="FFFF00"/>
                </a:solidFill>
                <a:latin typeface="Rockwell Extra Bold" panose="02060903040505020403" pitchFamily="18" charset="0"/>
              </a:rPr>
              <a:t>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bg1"/>
                </a:solidFill>
              </a:rPr>
              <a:t>使用上</a:t>
            </a:r>
            <a:r>
              <a:rPr lang="en-US" altLang="zh-TW" dirty="0" err="1" smtClean="0">
                <a:solidFill>
                  <a:schemeClr val="bg1"/>
                </a:solidFill>
              </a:rPr>
              <a:t>argc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&amp;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argv</a:t>
            </a:r>
            <a:r>
              <a:rPr lang="en-US" altLang="zh-TW" dirty="0" smtClean="0">
                <a:solidFill>
                  <a:schemeClr val="bg1"/>
                </a:solidFill>
              </a:rPr>
              <a:t>……</a:t>
            </a:r>
            <a:endParaRPr lang="en-US" altLang="zh-TW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TW" dirty="0" err="1">
                <a:solidFill>
                  <a:schemeClr val="bg1"/>
                </a:solidFill>
              </a:rPr>
              <a:t>i</a:t>
            </a:r>
            <a:r>
              <a:rPr lang="en-US" altLang="zh-TW" dirty="0" err="1" smtClean="0">
                <a:solidFill>
                  <a:schemeClr val="bg1"/>
                </a:solidFill>
              </a:rPr>
              <a:t>nt</a:t>
            </a:r>
            <a:r>
              <a:rPr lang="en-US" altLang="zh-TW" dirty="0" smtClean="0">
                <a:solidFill>
                  <a:schemeClr val="bg1"/>
                </a:solidFill>
              </a:rPr>
              <a:t> main(</a:t>
            </a:r>
            <a:r>
              <a:rPr lang="en-US" altLang="zh-TW" dirty="0" err="1" smtClean="0">
                <a:solidFill>
                  <a:schemeClr val="bg1"/>
                </a:solidFill>
              </a:rPr>
              <a:t>int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argc,char</a:t>
            </a:r>
            <a:r>
              <a:rPr lang="zh-TW" altLang="en-US" dirty="0" smtClean="0">
                <a:solidFill>
                  <a:schemeClr val="bg1"/>
                </a:solidFill>
              </a:rPr>
              <a:t>*</a:t>
            </a:r>
            <a:r>
              <a:rPr lang="en-US" altLang="zh-TW" smtClean="0">
                <a:solidFill>
                  <a:schemeClr val="bg1"/>
                </a:solidFill>
              </a:rPr>
              <a:t>* </a:t>
            </a:r>
            <a:r>
              <a:rPr lang="en-US" altLang="zh-TW" dirty="0" err="1" smtClean="0">
                <a:solidFill>
                  <a:schemeClr val="bg1"/>
                </a:solidFill>
              </a:rPr>
              <a:t>argv</a:t>
            </a:r>
            <a:r>
              <a:rPr lang="en-US" altLang="zh-TW" dirty="0" smtClean="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…</a:t>
            </a:r>
            <a:endParaRPr lang="en-US" altLang="zh-TW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return 0;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}</a:t>
            </a:r>
            <a:endParaRPr lang="en-US" altLang="zh-TW" dirty="0" smtClean="0"/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 smtClean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  <a:p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0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FFFF00"/>
                </a:solidFill>
                <a:latin typeface="Rockwell Extra Bold" panose="02060903040505020403" pitchFamily="18" charset="0"/>
              </a:rPr>
              <a:t>Argc</a:t>
            </a:r>
            <a:r>
              <a:rPr lang="zh-TW" altLang="en-US" dirty="0">
                <a:solidFill>
                  <a:srgbClr val="FFFF00"/>
                </a:solidFill>
                <a:latin typeface="Rockwell Extra Bold" panose="02060903040505020403" pitchFamily="18" charset="0"/>
              </a:rPr>
              <a:t> </a:t>
            </a:r>
            <a:r>
              <a:rPr lang="en-US" altLang="zh-TW" dirty="0">
                <a:solidFill>
                  <a:srgbClr val="FFFF00"/>
                </a:solidFill>
                <a:latin typeface="Rockwell Extra Bold" panose="02060903040505020403" pitchFamily="18" charset="0"/>
              </a:rPr>
              <a:t>&amp; </a:t>
            </a:r>
            <a:r>
              <a:rPr lang="en-US" altLang="zh-TW" dirty="0" err="1" smtClean="0">
                <a:solidFill>
                  <a:srgbClr val="FFFF00"/>
                </a:solidFill>
                <a:latin typeface="Rockwell Extra Bold" panose="02060903040505020403" pitchFamily="18" charset="0"/>
              </a:rPr>
              <a:t>argv</a:t>
            </a:r>
            <a:r>
              <a:rPr lang="zh-TW" altLang="en-US" dirty="0" smtClean="0">
                <a:solidFill>
                  <a:srgbClr val="FFFF00"/>
                </a:solidFill>
                <a:latin typeface="Rockwell Extra Bold" panose="02060903040505020403" pitchFamily="18" charset="0"/>
              </a:rPr>
              <a:t> </a:t>
            </a:r>
            <a:r>
              <a:rPr lang="en-US" altLang="zh-TW" dirty="0">
                <a:solidFill>
                  <a:srgbClr val="FFFF00"/>
                </a:solidFill>
                <a:latin typeface="Rockwell Extra Bold" panose="02060903040505020403" pitchFamily="18" charset="0"/>
              </a:rPr>
              <a:t>exercise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altLang="zh-TW" dirty="0" smtClean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請試著把在</a:t>
            </a:r>
            <a:r>
              <a:rPr lang="en-US" altLang="zh-TW" dirty="0" err="1" smtClean="0">
                <a:solidFill>
                  <a:schemeClr val="bg1"/>
                </a:solidFill>
              </a:rPr>
              <a:t>command_line</a:t>
            </a:r>
            <a:r>
              <a:rPr lang="zh-TW" altLang="en-US" dirty="0" smtClean="0">
                <a:solidFill>
                  <a:schemeClr val="bg1"/>
                </a:solidFill>
              </a:rPr>
              <a:t>上的資訊印出來吧</a:t>
            </a:r>
            <a:r>
              <a:rPr lang="en-US" altLang="zh-TW" dirty="0" smtClean="0">
                <a:solidFill>
                  <a:schemeClr val="bg1"/>
                </a:solidFill>
              </a:rPr>
              <a:t>!!</a:t>
            </a:r>
          </a:p>
          <a:p>
            <a:r>
              <a:rPr lang="zh-TW" altLang="en-US" dirty="0" smtClean="0">
                <a:solidFill>
                  <a:schemeClr val="bg1"/>
                </a:solidFill>
              </a:rPr>
              <a:t>執行時打 </a:t>
            </a:r>
            <a:r>
              <a:rPr lang="en-US" altLang="zh-TW" dirty="0" smtClean="0">
                <a:solidFill>
                  <a:schemeClr val="bg1"/>
                </a:solidFill>
              </a:rPr>
              <a:t>./command I love CSIE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 smtClean="0">
                <a:solidFill>
                  <a:schemeClr val="bg1"/>
                </a:solidFill>
              </a:rPr>
              <a:t>執行結果 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argc</a:t>
            </a:r>
            <a:r>
              <a:rPr lang="en-US" altLang="zh-TW" dirty="0" smtClean="0">
                <a:solidFill>
                  <a:schemeClr val="bg1"/>
                </a:solidFill>
              </a:rPr>
              <a:t> = 4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argv</a:t>
            </a:r>
            <a:r>
              <a:rPr lang="en-US" altLang="zh-TW" dirty="0" smtClean="0">
                <a:solidFill>
                  <a:schemeClr val="bg1"/>
                </a:solidFill>
              </a:rPr>
              <a:t>[0] = ./command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argv</a:t>
            </a:r>
            <a:r>
              <a:rPr lang="en-US" altLang="zh-TW" dirty="0" smtClean="0">
                <a:solidFill>
                  <a:schemeClr val="bg1"/>
                </a:solidFill>
              </a:rPr>
              <a:t>[1] = I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argv</a:t>
            </a:r>
            <a:r>
              <a:rPr lang="en-US" altLang="zh-TW" dirty="0" smtClean="0">
                <a:solidFill>
                  <a:schemeClr val="bg1"/>
                </a:solidFill>
              </a:rPr>
              <a:t>[2] = love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argv</a:t>
            </a:r>
            <a:r>
              <a:rPr lang="en-US" altLang="zh-TW" dirty="0" smtClean="0">
                <a:solidFill>
                  <a:schemeClr val="bg1"/>
                </a:solidFill>
              </a:rPr>
              <a:t>[3] = </a:t>
            </a:r>
            <a:r>
              <a:rPr lang="en-US" altLang="zh-TW" dirty="0" smtClean="0">
                <a:solidFill>
                  <a:schemeClr val="bg1"/>
                </a:solidFill>
              </a:rPr>
              <a:t>CSIE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#PS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smtClean="0">
                <a:solidFill>
                  <a:schemeClr val="bg1"/>
                </a:solidFill>
              </a:rPr>
              <a:t>:</a:t>
            </a:r>
            <a:r>
              <a:rPr lang="zh-TW" altLang="en-US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printf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 err="1" smtClean="0">
                <a:solidFill>
                  <a:schemeClr val="bg1"/>
                </a:solidFill>
              </a:rPr>
              <a:t>argv</a:t>
            </a:r>
            <a:r>
              <a:rPr lang="zh-TW" altLang="en-US" dirty="0" smtClean="0">
                <a:solidFill>
                  <a:schemeClr val="bg1"/>
                </a:solidFill>
              </a:rPr>
              <a:t>時 需使用</a:t>
            </a:r>
            <a:r>
              <a:rPr lang="en-US" altLang="zh-TW" smtClean="0">
                <a:solidFill>
                  <a:schemeClr val="bg1"/>
                </a:solidFill>
              </a:rPr>
              <a:t>%s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80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TC104033919[[fn=電路]]</Template>
  <TotalTime>178</TotalTime>
  <Words>175</Words>
  <Application>Microsoft Office PowerPoint</Application>
  <PresentationFormat>寬螢幕</PresentationFormat>
  <Paragraphs>49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新細明體</vt:lpstr>
      <vt:lpstr>Arial</vt:lpstr>
      <vt:lpstr>Rockwell Extra Bold</vt:lpstr>
      <vt:lpstr>Trebuchet MS</vt:lpstr>
      <vt:lpstr>Tw Cen MT</vt:lpstr>
      <vt:lpstr>電路</vt:lpstr>
      <vt:lpstr>X+y</vt:lpstr>
      <vt:lpstr>X+y</vt:lpstr>
      <vt:lpstr>Command_line</vt:lpstr>
      <vt:lpstr>Argc &amp; argv</vt:lpstr>
      <vt:lpstr>Argc &amp; argv</vt:lpstr>
      <vt:lpstr>Argc &amp; argv</vt:lpstr>
      <vt:lpstr>Argc &amp; argv application</vt:lpstr>
      <vt:lpstr>Argc &amp; argv application</vt:lpstr>
      <vt:lpstr>Argc &amp; argv 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cXCd</dc:title>
  <dc:creator>user</dc:creator>
  <cp:lastModifiedBy>user</cp:lastModifiedBy>
  <cp:revision>23</cp:revision>
  <dcterms:created xsi:type="dcterms:W3CDTF">2014-10-12T07:51:40Z</dcterms:created>
  <dcterms:modified xsi:type="dcterms:W3CDTF">2014-10-14T15:22:00Z</dcterms:modified>
</cp:coreProperties>
</file>