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66" r:id="rId2"/>
    <p:sldId id="258" r:id="rId3"/>
    <p:sldId id="257" r:id="rId4"/>
    <p:sldId id="256" r:id="rId5"/>
    <p:sldId id="260" r:id="rId6"/>
    <p:sldId id="271" r:id="rId7"/>
    <p:sldId id="272" r:id="rId8"/>
    <p:sldId id="261" r:id="rId9"/>
    <p:sldId id="262" r:id="rId10"/>
    <p:sldId id="263" r:id="rId11"/>
    <p:sldId id="267" r:id="rId12"/>
    <p:sldId id="264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AE18BD7-9D30-4BAF-8E66-3CAB271841F4}" type="datetimeFigureOut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4237007-1240-4B7F-83BB-19E81AFB2C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41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8BD7-9D30-4BAF-8E66-3CAB271841F4}" type="datetimeFigureOut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007-1240-4B7F-83BB-19E81AFB2C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60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8BD7-9D30-4BAF-8E66-3CAB271841F4}" type="datetimeFigureOut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007-1240-4B7F-83BB-19E81AFB2C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383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8BD7-9D30-4BAF-8E66-3CAB271841F4}" type="datetimeFigureOut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007-1240-4B7F-83BB-19E81AFB2C8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7363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8BD7-9D30-4BAF-8E66-3CAB271841F4}" type="datetimeFigureOut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007-1240-4B7F-83BB-19E81AFB2C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890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8BD7-9D30-4BAF-8E66-3CAB271841F4}" type="datetimeFigureOut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007-1240-4B7F-83BB-19E81AFB2C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807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8BD7-9D30-4BAF-8E66-3CAB271841F4}" type="datetimeFigureOut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007-1240-4B7F-83BB-19E81AFB2C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469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8BD7-9D30-4BAF-8E66-3CAB271841F4}" type="datetimeFigureOut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007-1240-4B7F-83BB-19E81AFB2C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517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8BD7-9D30-4BAF-8E66-3CAB271841F4}" type="datetimeFigureOut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007-1240-4B7F-83BB-19E81AFB2C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89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8BD7-9D30-4BAF-8E66-3CAB271841F4}" type="datetimeFigureOut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007-1240-4B7F-83BB-19E81AFB2C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24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8BD7-9D30-4BAF-8E66-3CAB271841F4}" type="datetimeFigureOut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007-1240-4B7F-83BB-19E81AFB2C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11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8BD7-9D30-4BAF-8E66-3CAB271841F4}" type="datetimeFigureOut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007-1240-4B7F-83BB-19E81AFB2C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46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8BD7-9D30-4BAF-8E66-3CAB271841F4}" type="datetimeFigureOut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007-1240-4B7F-83BB-19E81AFB2C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72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8BD7-9D30-4BAF-8E66-3CAB271841F4}" type="datetimeFigureOut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007-1240-4B7F-83BB-19E81AFB2C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180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8BD7-9D30-4BAF-8E66-3CAB271841F4}" type="datetimeFigureOut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007-1240-4B7F-83BB-19E81AFB2C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598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8BD7-9D30-4BAF-8E66-3CAB271841F4}" type="datetimeFigureOut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007-1240-4B7F-83BB-19E81AFB2C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3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8BD7-9D30-4BAF-8E66-3CAB271841F4}" type="datetimeFigureOut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007-1240-4B7F-83BB-19E81AFB2C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130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18BD7-9D30-4BAF-8E66-3CAB271841F4}" type="datetimeFigureOut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37007-1240-4B7F-83BB-19E81AFB2C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086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err="1" smtClean="0">
                <a:solidFill>
                  <a:srgbClr val="FFFF00"/>
                </a:solidFill>
                <a:latin typeface="Algerian" panose="04020705040A02060702" pitchFamily="82" charset="0"/>
              </a:rPr>
              <a:t>File_in</a:t>
            </a:r>
            <a:r>
              <a:rPr lang="en-US" altLang="zh-TW" dirty="0" smtClean="0">
                <a:solidFill>
                  <a:srgbClr val="FFFF00"/>
                </a:solidFill>
                <a:latin typeface="Algerian" panose="04020705040A02060702" pitchFamily="82" charset="0"/>
              </a:rPr>
              <a:t> &amp;&amp; </a:t>
            </a:r>
            <a:r>
              <a:rPr lang="en-US" altLang="zh-TW" dirty="0" err="1" smtClean="0">
                <a:solidFill>
                  <a:srgbClr val="FFFF00"/>
                </a:solidFill>
                <a:latin typeface="Algerian" panose="04020705040A02060702" pitchFamily="82" charset="0"/>
              </a:rPr>
              <a:t>file_out</a:t>
            </a:r>
            <a:endParaRPr lang="zh-TW" altLang="en-US" dirty="0">
              <a:latin typeface="Algerian" panose="04020705040A02060702" pitchFamily="82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403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  <a:latin typeface="Algerian" panose="04020705040A02060702" pitchFamily="82" charset="0"/>
              </a:rPr>
              <a:t>useful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printf</a:t>
            </a:r>
            <a:r>
              <a:rPr lang="en-US" altLang="zh-TW" dirty="0" smtClean="0">
                <a:solidFill>
                  <a:schemeClr val="bg1"/>
                </a:solidFill>
              </a:rPr>
              <a:t>();	</a:t>
            </a:r>
            <a:r>
              <a:rPr lang="en-US" altLang="zh-TW" dirty="0" err="1" smtClean="0">
                <a:solidFill>
                  <a:schemeClr val="bg1"/>
                </a:solidFill>
              </a:rPr>
              <a:t>scanf</a:t>
            </a:r>
            <a:r>
              <a:rPr lang="en-US" altLang="zh-TW" dirty="0" smtClean="0">
                <a:solidFill>
                  <a:schemeClr val="bg1"/>
                </a:solidFill>
              </a:rPr>
              <a:t>(); 	</a:t>
            </a:r>
            <a:r>
              <a:rPr lang="en-US" altLang="zh-TW" dirty="0" err="1" smtClean="0">
                <a:solidFill>
                  <a:schemeClr val="bg1"/>
                </a:solidFill>
              </a:rPr>
              <a:t>getchar</a:t>
            </a:r>
            <a:r>
              <a:rPr lang="en-US" altLang="zh-TW" dirty="0" smtClean="0">
                <a:solidFill>
                  <a:schemeClr val="bg1"/>
                </a:solidFill>
              </a:rPr>
              <a:t>(); </a:t>
            </a:r>
            <a:r>
              <a:rPr lang="en-US" altLang="zh-TW" dirty="0" smtClean="0">
                <a:solidFill>
                  <a:schemeClr val="bg1"/>
                </a:solidFill>
              </a:rPr>
              <a:t>		</a:t>
            </a:r>
            <a:r>
              <a:rPr lang="en-US" altLang="zh-TW" dirty="0" err="1" smtClean="0">
                <a:solidFill>
                  <a:schemeClr val="bg1"/>
                </a:solidFill>
              </a:rPr>
              <a:t>putchar</a:t>
            </a:r>
            <a:r>
              <a:rPr lang="en-US" altLang="zh-TW" dirty="0" smtClean="0">
                <a:solidFill>
                  <a:schemeClr val="bg1"/>
                </a:solidFill>
              </a:rPr>
              <a:t>();</a:t>
            </a:r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                                    </a:t>
            </a:r>
            <a:r>
              <a:rPr lang="zh-TW" altLang="en-US" dirty="0">
                <a:solidFill>
                  <a:srgbClr val="FF0000"/>
                </a:solidFill>
              </a:rPr>
              <a:t>↓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 err="1" smtClean="0">
                <a:solidFill>
                  <a:schemeClr val="bg1"/>
                </a:solidFill>
              </a:rPr>
              <a:t>fprintf</a:t>
            </a:r>
            <a:r>
              <a:rPr lang="en-US" altLang="zh-TW" dirty="0" smtClean="0">
                <a:solidFill>
                  <a:schemeClr val="bg1"/>
                </a:solidFill>
              </a:rPr>
              <a:t>(FILE*,”...”)</a:t>
            </a:r>
            <a:r>
              <a:rPr lang="en-US" altLang="zh-TW" dirty="0">
                <a:solidFill>
                  <a:schemeClr val="bg1"/>
                </a:solidFill>
              </a:rPr>
              <a:t>	</a:t>
            </a:r>
            <a:r>
              <a:rPr lang="en-US" altLang="zh-TW" dirty="0" err="1" smtClean="0">
                <a:solidFill>
                  <a:schemeClr val="bg1"/>
                </a:solidFill>
              </a:rPr>
              <a:t>fscanf</a:t>
            </a:r>
            <a:r>
              <a:rPr lang="en-US" altLang="zh-TW" dirty="0" smtClean="0">
                <a:solidFill>
                  <a:schemeClr val="bg1"/>
                </a:solidFill>
              </a:rPr>
              <a:t>(FILE*,”…”,…)</a:t>
            </a:r>
          </a:p>
          <a:p>
            <a:r>
              <a:rPr lang="en-US" altLang="zh-TW" dirty="0" err="1" smtClean="0">
                <a:solidFill>
                  <a:schemeClr val="bg1"/>
                </a:solidFill>
              </a:rPr>
              <a:t>fgetc</a:t>
            </a:r>
            <a:r>
              <a:rPr lang="en-US" altLang="zh-TW" dirty="0" smtClean="0">
                <a:solidFill>
                  <a:schemeClr val="bg1"/>
                </a:solidFill>
              </a:rPr>
              <a:t>(FILE*)		</a:t>
            </a:r>
            <a:r>
              <a:rPr lang="en-US" altLang="zh-TW" dirty="0" err="1" smtClean="0">
                <a:solidFill>
                  <a:schemeClr val="bg1"/>
                </a:solidFill>
              </a:rPr>
              <a:t>fputc</a:t>
            </a:r>
            <a:r>
              <a:rPr lang="en-US" altLang="zh-TW" dirty="0" smtClean="0">
                <a:solidFill>
                  <a:schemeClr val="bg1"/>
                </a:solidFill>
              </a:rPr>
              <a:t>(char*,FILE*)</a:t>
            </a:r>
          </a:p>
          <a:p>
            <a:pPr marL="0" indent="0">
              <a:buNone/>
            </a:pPr>
            <a:endParaRPr lang="en-US" altLang="zh-TW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02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  <a:latin typeface="Algerian" panose="04020705040A02060702" pitchFamily="82" charset="0"/>
              </a:rPr>
              <a:t>How to use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533817"/>
            <a:ext cx="9905998" cy="2791690"/>
          </a:xfrm>
        </p:spPr>
      </p:pic>
    </p:spTree>
    <p:extLst>
      <p:ext uri="{BB962C8B-B14F-4D97-AF65-F5344CB8AC3E}">
        <p14:creationId xmlns:p14="http://schemas.microsoft.com/office/powerpoint/2010/main" val="75763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FFFF00"/>
                </a:solidFill>
                <a:latin typeface="Algerian" panose="04020705040A02060702" pitchFamily="82" charset="0"/>
              </a:rPr>
              <a:t>File_in</a:t>
            </a:r>
            <a:r>
              <a:rPr lang="en-US" altLang="zh-TW" dirty="0">
                <a:solidFill>
                  <a:srgbClr val="FFFF00"/>
                </a:solidFill>
                <a:latin typeface="Algerian" panose="04020705040A02060702" pitchFamily="82" charset="0"/>
              </a:rPr>
              <a:t> &amp;&amp; </a:t>
            </a:r>
            <a:r>
              <a:rPr lang="en-US" altLang="zh-TW" dirty="0" err="1" smtClean="0">
                <a:solidFill>
                  <a:srgbClr val="FFFF00"/>
                </a:solidFill>
                <a:latin typeface="Algerian" panose="04020705040A02060702" pitchFamily="82" charset="0"/>
              </a:rPr>
              <a:t>file_out</a:t>
            </a:r>
            <a:r>
              <a:rPr lang="en-US" altLang="zh-TW" dirty="0" smtClean="0">
                <a:solidFill>
                  <a:srgbClr val="FFFF00"/>
                </a:solidFill>
                <a:latin typeface="Algerian" panose="04020705040A02060702" pitchFamily="82" charset="0"/>
              </a:rPr>
              <a:t> exercise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First create a “</a:t>
            </a:r>
            <a:r>
              <a:rPr lang="en-US" altLang="zh-TW" dirty="0" err="1" smtClean="0">
                <a:solidFill>
                  <a:schemeClr val="bg1"/>
                </a:solidFill>
              </a:rPr>
              <a:t>read.txt”,and</a:t>
            </a:r>
            <a:r>
              <a:rPr lang="en-US" altLang="zh-TW" dirty="0" smtClean="0">
                <a:solidFill>
                  <a:schemeClr val="bg1"/>
                </a:solidFill>
              </a:rPr>
              <a:t> input “I love </a:t>
            </a:r>
            <a:r>
              <a:rPr lang="en-US" altLang="zh-TW" dirty="0" err="1" smtClean="0">
                <a:solidFill>
                  <a:schemeClr val="bg1"/>
                </a:solidFill>
              </a:rPr>
              <a:t>awakinglion</a:t>
            </a:r>
            <a:r>
              <a:rPr lang="en-US" altLang="zh-TW" dirty="0" smtClean="0">
                <a:solidFill>
                  <a:schemeClr val="bg1"/>
                </a:solidFill>
              </a:rPr>
              <a:t> in 65203”.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Then print the message in the “read.txt” file 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  on the screen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Secondly, create a new file “</a:t>
            </a:r>
            <a:r>
              <a:rPr lang="en-US" altLang="zh-TW" dirty="0" err="1" smtClean="0">
                <a:solidFill>
                  <a:schemeClr val="bg1"/>
                </a:solidFill>
              </a:rPr>
              <a:t>write.txt”with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</a:rPr>
              <a:t>fopen</a:t>
            </a:r>
            <a:r>
              <a:rPr lang="en-US" altLang="zh-TW" dirty="0" smtClean="0">
                <a:solidFill>
                  <a:schemeClr val="bg1"/>
                </a:solidFill>
              </a:rPr>
              <a:t>() function.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Then print “I love </a:t>
            </a:r>
            <a:r>
              <a:rPr lang="en-US" altLang="zh-TW" dirty="0" err="1" smtClean="0">
                <a:solidFill>
                  <a:schemeClr val="bg1"/>
                </a:solidFill>
              </a:rPr>
              <a:t>awakinglion</a:t>
            </a:r>
            <a:r>
              <a:rPr lang="en-US" altLang="zh-TW" dirty="0" smtClean="0">
                <a:solidFill>
                  <a:schemeClr val="bg1"/>
                </a:solidFill>
              </a:rPr>
              <a:t> in 65203 forever </a:t>
            </a:r>
            <a:r>
              <a:rPr lang="en-US" altLang="zh-TW" smtClean="0">
                <a:solidFill>
                  <a:schemeClr val="bg1"/>
                </a:solidFill>
              </a:rPr>
              <a:t>and ever”</a:t>
            </a: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02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FFFF00"/>
                </a:solidFill>
                <a:latin typeface="Algerian" panose="04020705040A02060702" pitchFamily="82" charset="0"/>
              </a:rPr>
              <a:t>Tpye</a:t>
            </a:r>
            <a:r>
              <a:rPr lang="en-US" altLang="zh-TW" dirty="0" smtClean="0">
                <a:solidFill>
                  <a:srgbClr val="FFFF00"/>
                </a:solidFill>
                <a:latin typeface="Algerian" panose="04020705040A02060702" pitchFamily="82" charset="0"/>
              </a:rPr>
              <a:t> : File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new type : </a:t>
            </a:r>
            <a:r>
              <a:rPr lang="en-US" altLang="zh-TW" dirty="0" smtClean="0">
                <a:solidFill>
                  <a:srgbClr val="FF0000"/>
                </a:solidFill>
              </a:rPr>
              <a:t>FILE*</a:t>
            </a:r>
            <a:r>
              <a:rPr lang="en-US" altLang="zh-TW" dirty="0" smtClean="0">
                <a:solidFill>
                  <a:schemeClr val="bg1"/>
                </a:solidFill>
              </a:rPr>
              <a:t>  (</a:t>
            </a:r>
            <a:r>
              <a:rPr lang="zh-TW" altLang="en-US" dirty="0" smtClean="0">
                <a:solidFill>
                  <a:schemeClr val="bg1"/>
                </a:solidFill>
              </a:rPr>
              <a:t>全大寫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  FILE *f1;</a:t>
            </a:r>
          </a:p>
          <a:p>
            <a:pPr marL="0" indent="0">
              <a:buNone/>
            </a:pPr>
            <a:endParaRPr lang="en-US" altLang="zh-TW" dirty="0" smtClean="0">
              <a:solidFill>
                <a:schemeClr val="bg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876" y="618518"/>
            <a:ext cx="4000535" cy="601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06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FFFF00"/>
                </a:solidFill>
                <a:latin typeface="Algerian" panose="04020705040A02060702" pitchFamily="82" charset="0"/>
              </a:rPr>
              <a:t>Fopen</a:t>
            </a:r>
            <a:r>
              <a:rPr lang="en-US" altLang="zh-TW" dirty="0" smtClean="0">
                <a:solidFill>
                  <a:srgbClr val="FFFF00"/>
                </a:solidFill>
                <a:latin typeface="Algerian" panose="04020705040A02060702" pitchFamily="82" charset="0"/>
              </a:rPr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fopen</a:t>
            </a: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char*</a:t>
            </a:r>
            <a:r>
              <a:rPr lang="en-US" altLang="zh-TW" dirty="0" smtClean="0">
                <a:solidFill>
                  <a:schemeClr val="bg1"/>
                </a:solidFill>
              </a:rPr>
              <a:t>,</a:t>
            </a:r>
            <a:r>
              <a:rPr lang="en-US" altLang="zh-TW" dirty="0" smtClean="0">
                <a:solidFill>
                  <a:srgbClr val="FF0000"/>
                </a:solidFill>
              </a:rPr>
              <a:t>char*</a:t>
            </a:r>
            <a:r>
              <a:rPr lang="en-US" altLang="zh-TW" dirty="0" smtClean="0">
                <a:solidFill>
                  <a:schemeClr val="bg1"/>
                </a:solidFill>
              </a:rPr>
              <a:t>);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            </a:t>
            </a:r>
            <a:r>
              <a:rPr lang="zh-TW" altLang="en-US" dirty="0" smtClean="0">
                <a:solidFill>
                  <a:schemeClr val="bg1"/>
                </a:solidFill>
              </a:rPr>
              <a:t>↑　　↑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        </a:t>
            </a:r>
            <a:r>
              <a:rPr lang="en-US" altLang="zh-TW" dirty="0">
                <a:solidFill>
                  <a:schemeClr val="bg1"/>
                </a:solidFill>
              </a:rPr>
              <a:t>filename  mode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  type is </a:t>
            </a:r>
            <a:r>
              <a:rPr lang="en-US" altLang="zh-TW" dirty="0" smtClean="0">
                <a:solidFill>
                  <a:srgbClr val="FF0000"/>
                </a:solidFill>
              </a:rPr>
              <a:t>FILE*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  return the address of the </a:t>
            </a:r>
            <a:r>
              <a:rPr lang="en-US" altLang="zh-TW" dirty="0" smtClean="0">
                <a:solidFill>
                  <a:schemeClr val="bg1"/>
                </a:solidFill>
              </a:rPr>
              <a:t>file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f1 = </a:t>
            </a:r>
            <a:r>
              <a:rPr lang="en-US" altLang="zh-TW" dirty="0" err="1" smtClean="0">
                <a:solidFill>
                  <a:schemeClr val="bg1"/>
                </a:solidFill>
              </a:rPr>
              <a:t>fopen</a:t>
            </a:r>
            <a:r>
              <a:rPr lang="en-US" altLang="zh-TW" dirty="0" smtClean="0">
                <a:solidFill>
                  <a:schemeClr val="bg1"/>
                </a:solidFill>
              </a:rPr>
              <a:t>(“</a:t>
            </a:r>
            <a:r>
              <a:rPr lang="en-US" altLang="zh-TW" dirty="0" err="1" smtClean="0">
                <a:solidFill>
                  <a:schemeClr val="bg1"/>
                </a:solidFill>
              </a:rPr>
              <a:t>test.txt”,”w</a:t>
            </a:r>
            <a:r>
              <a:rPr lang="en-US" altLang="zh-TW" dirty="0" smtClean="0">
                <a:solidFill>
                  <a:schemeClr val="bg1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                     </a:t>
            </a:r>
            <a:r>
              <a:rPr lang="zh-TW" altLang="en-US" dirty="0" smtClean="0">
                <a:solidFill>
                  <a:schemeClr val="bg1"/>
                </a:solidFill>
              </a:rPr>
              <a:t>↑　　 ↑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	 </a:t>
            </a:r>
            <a:r>
              <a:rPr lang="en-US" altLang="zh-TW" dirty="0" smtClean="0">
                <a:solidFill>
                  <a:schemeClr val="bg1"/>
                </a:solidFill>
              </a:rPr>
              <a:t>      filename  mode</a:t>
            </a:r>
            <a:endParaRPr lang="en-US" altLang="zh-TW" dirty="0">
              <a:solidFill>
                <a:schemeClr val="bg1"/>
              </a:solidFill>
            </a:endParaRPr>
          </a:p>
          <a:p>
            <a:endParaRPr lang="en-US" altLang="zh-TW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608" y="948369"/>
            <a:ext cx="6490410" cy="566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6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FFFF00"/>
                </a:solidFill>
                <a:latin typeface="Algerian" panose="04020705040A02060702" pitchFamily="82" charset="0"/>
              </a:rPr>
              <a:t>Fopen</a:t>
            </a:r>
            <a:r>
              <a:rPr lang="en-US" altLang="zh-TW" dirty="0" smtClean="0">
                <a:solidFill>
                  <a:srgbClr val="FFFF00"/>
                </a:solidFill>
                <a:latin typeface="Algerian" panose="04020705040A02060702" pitchFamily="82" charset="0"/>
              </a:rPr>
              <a:t>() </a:t>
            </a:r>
            <a:r>
              <a:rPr lang="zh-TW" altLang="en-US" dirty="0" smtClean="0">
                <a:solidFill>
                  <a:srgbClr val="FFFF00"/>
                </a:solidFill>
                <a:latin typeface="Algerian" panose="04020705040A02060702" pitchFamily="82" charset="0"/>
              </a:rPr>
              <a:t>－ </a:t>
            </a:r>
            <a:r>
              <a:rPr lang="en-US" altLang="zh-TW" dirty="0" smtClean="0">
                <a:solidFill>
                  <a:srgbClr val="FFFF00"/>
                </a:solidFill>
                <a:latin typeface="Algerian" panose="04020705040A02060702" pitchFamily="82" charset="0"/>
              </a:rPr>
              <a:t>mode</a:t>
            </a:r>
            <a:endParaRPr lang="zh-TW" altLang="en-US" dirty="0">
              <a:solidFill>
                <a:srgbClr val="FFFF00"/>
              </a:solidFill>
              <a:latin typeface="Rockwell Extra Bold" panose="02060903040505020403" pitchFamily="18" charset="0"/>
            </a:endParaRP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3249852"/>
              </p:ext>
            </p:extLst>
          </p:nvPr>
        </p:nvGraphicFramePr>
        <p:xfrm>
          <a:off x="1141413" y="1853703"/>
          <a:ext cx="9906000" cy="432530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953000"/>
                <a:gridCol w="4953000"/>
              </a:tblGrid>
              <a:tr h="6996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mode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explanation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996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</a:rPr>
                        <a:t>"r"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2400" dirty="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開啟一個文字檔</a:t>
                      </a:r>
                      <a:r>
                        <a:rPr lang="en-US" altLang="zh-TW" sz="2400" dirty="0">
                          <a:effectLst/>
                          <a:latin typeface="Times New Roman" panose="02020603050405020304" pitchFamily="18" charset="0"/>
                        </a:rPr>
                        <a:t>(text)</a:t>
                      </a:r>
                      <a:r>
                        <a:rPr lang="zh-TW" altLang="en-US" sz="2400" dirty="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，供程式</a:t>
                      </a:r>
                      <a:r>
                        <a:rPr lang="zh-TW" altLang="en-US" sz="2400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讀取</a:t>
                      </a:r>
                      <a:r>
                        <a:rPr lang="zh-TW" altLang="en-US" sz="2400" dirty="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。</a:t>
                      </a:r>
                      <a:endParaRPr lang="zh-TW" altLang="en-US" sz="2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</a:tr>
              <a:tr h="447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</a:rPr>
                        <a:t>"w"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2400" dirty="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開啟一個文字檔</a:t>
                      </a:r>
                      <a:r>
                        <a:rPr lang="en-US" altLang="zh-TW" sz="2400" dirty="0">
                          <a:effectLst/>
                          <a:latin typeface="Times New Roman" panose="02020603050405020304" pitchFamily="18" charset="0"/>
                        </a:rPr>
                        <a:t>(text)</a:t>
                      </a:r>
                      <a:r>
                        <a:rPr lang="zh-TW" altLang="en-US" sz="2400" dirty="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，供程式將資料寫入此檔案內。如果磁碟內不包含這個檔案，則系統會自行建立這個檔案。</a:t>
                      </a:r>
                      <a:r>
                        <a:rPr lang="zh-TW" altLang="en-US" sz="2400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如果磁碟內包含這個檔案，則此檔案內容會被蓋過而消失。</a:t>
                      </a:r>
                      <a:endParaRPr lang="zh-TW" altLang="en-US" sz="2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</a:tr>
              <a:tr h="447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</a:rPr>
                        <a:t>"a"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2400" dirty="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開啟一個文字檔</a:t>
                      </a:r>
                      <a:r>
                        <a:rPr lang="en-US" altLang="zh-TW" sz="2400" dirty="0">
                          <a:effectLst/>
                          <a:latin typeface="Times New Roman" panose="02020603050405020304" pitchFamily="18" charset="0"/>
                        </a:rPr>
                        <a:t>(text)</a:t>
                      </a:r>
                      <a:r>
                        <a:rPr lang="zh-TW" altLang="en-US" sz="2400" dirty="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，供程式將資料</a:t>
                      </a:r>
                      <a:r>
                        <a:rPr lang="zh-TW" altLang="en-US" sz="2400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寫入此檔案的末端</a:t>
                      </a:r>
                      <a:r>
                        <a:rPr lang="zh-TW" altLang="en-US" sz="2400" dirty="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。如果此檔案不存在，則系統會自行建立此檔案。</a:t>
                      </a:r>
                      <a:endParaRPr lang="zh-TW" altLang="en-US" sz="2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3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FFFF00"/>
                </a:solidFill>
                <a:latin typeface="Algerian" panose="04020705040A02060702" pitchFamily="82" charset="0"/>
              </a:rPr>
              <a:t>Fclose</a:t>
            </a:r>
            <a:r>
              <a:rPr lang="en-US" altLang="zh-TW" dirty="0" smtClean="0">
                <a:solidFill>
                  <a:srgbClr val="FFFF00"/>
                </a:solidFill>
                <a:latin typeface="Algerian" panose="04020705040A02060702" pitchFamily="82" charset="0"/>
              </a:rPr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fclose</a:t>
            </a: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FILE*</a:t>
            </a:r>
            <a:r>
              <a:rPr lang="en-US" altLang="zh-TW" dirty="0" smtClean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   type </a:t>
            </a:r>
            <a:r>
              <a:rPr lang="en-US" altLang="zh-TW" dirty="0">
                <a:solidFill>
                  <a:schemeClr val="bg1"/>
                </a:solidFill>
              </a:rPr>
              <a:t>is </a:t>
            </a:r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  when </a:t>
            </a:r>
            <a:r>
              <a:rPr lang="en-US" altLang="zh-TW" dirty="0" err="1">
                <a:solidFill>
                  <a:schemeClr val="bg1"/>
                </a:solidFill>
              </a:rPr>
              <a:t>fclose</a:t>
            </a:r>
            <a:r>
              <a:rPr lang="en-US" altLang="zh-TW" dirty="0">
                <a:solidFill>
                  <a:schemeClr val="bg1"/>
                </a:solidFill>
              </a:rPr>
              <a:t>() fails,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   it will return a nonzero </a:t>
            </a:r>
            <a:r>
              <a:rPr lang="en-US" altLang="zh-TW" dirty="0" smtClean="0">
                <a:solidFill>
                  <a:schemeClr val="bg1"/>
                </a:solidFill>
              </a:rPr>
              <a:t>number</a:t>
            </a:r>
          </a:p>
          <a:p>
            <a:r>
              <a:rPr lang="en-US" altLang="zh-TW" dirty="0" err="1" smtClean="0">
                <a:solidFill>
                  <a:schemeClr val="bg1"/>
                </a:solidFill>
              </a:rPr>
              <a:t>fclose</a:t>
            </a:r>
            <a:r>
              <a:rPr lang="en-US" altLang="zh-TW" dirty="0" smtClean="0">
                <a:solidFill>
                  <a:schemeClr val="bg1"/>
                </a:solidFill>
              </a:rPr>
              <a:t>(f1);</a:t>
            </a:r>
          </a:p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</a:rPr>
              <a:t>　</a:t>
            </a:r>
            <a:r>
              <a:rPr lang="zh-TW" altLang="en-US" dirty="0" smtClean="0">
                <a:solidFill>
                  <a:schemeClr val="bg1"/>
                </a:solidFill>
              </a:rPr>
              <a:t>　 　↑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          FILE*</a:t>
            </a:r>
          </a:p>
        </p:txBody>
      </p:sp>
    </p:spTree>
    <p:extLst>
      <p:ext uri="{BB962C8B-B14F-4D97-AF65-F5344CB8AC3E}">
        <p14:creationId xmlns:p14="http://schemas.microsoft.com/office/powerpoint/2010/main" val="162657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  <a:latin typeface="Algerian" panose="04020705040A02060702" pitchFamily="82" charset="0"/>
              </a:rPr>
              <a:t>check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To check whether your file opens or not…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when </a:t>
            </a:r>
            <a:r>
              <a:rPr lang="en-US" altLang="zh-TW" dirty="0" err="1">
                <a:solidFill>
                  <a:schemeClr val="bg1"/>
                </a:solidFill>
              </a:rPr>
              <a:t>fopen</a:t>
            </a:r>
            <a:r>
              <a:rPr lang="en-US" altLang="zh-TW" dirty="0">
                <a:solidFill>
                  <a:schemeClr val="bg1"/>
                </a:solidFill>
              </a:rPr>
              <a:t>() fails,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   it will return a </a:t>
            </a:r>
            <a:r>
              <a:rPr lang="en-US" altLang="zh-TW" dirty="0">
                <a:solidFill>
                  <a:srgbClr val="FF0000"/>
                </a:solidFill>
              </a:rPr>
              <a:t>NULL</a:t>
            </a:r>
            <a:r>
              <a:rPr lang="en-US" altLang="zh-TW" dirty="0">
                <a:solidFill>
                  <a:schemeClr val="bg1"/>
                </a:solidFill>
              </a:rPr>
              <a:t> pointer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NULL pointer :  it seems to be 0 in integer</a:t>
            </a:r>
          </a:p>
          <a:p>
            <a:pPr marL="0" indent="0">
              <a:buNone/>
            </a:pPr>
            <a:endParaRPr lang="en-US" altLang="zh-TW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59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  <a:latin typeface="Algerian" panose="04020705040A02060702" pitchFamily="82" charset="0"/>
              </a:rPr>
              <a:t>check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So you can…</a:t>
            </a:r>
          </a:p>
          <a:p>
            <a:pPr marL="0" indent="0">
              <a:buNone/>
            </a:pPr>
            <a:endParaRPr lang="en-US" altLang="zh-TW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TW" dirty="0" smtClean="0">
              <a:solidFill>
                <a:schemeClr val="bg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39" y="2097088"/>
            <a:ext cx="5035271" cy="476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1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  <a:latin typeface="Algerian" panose="04020705040A02060702" pitchFamily="82" charset="0"/>
              </a:rPr>
              <a:t>EXERCISE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To create a text named “test.txt” in your </a:t>
            </a:r>
            <a:r>
              <a:rPr lang="en-US" altLang="zh-TW" dirty="0" err="1" smtClean="0">
                <a:solidFill>
                  <a:schemeClr val="bg1"/>
                </a:solidFill>
              </a:rPr>
              <a:t>pietty</a:t>
            </a:r>
            <a:r>
              <a:rPr lang="en-US" altLang="zh-TW" dirty="0" smtClean="0">
                <a:solidFill>
                  <a:schemeClr val="bg1"/>
                </a:solidFill>
              </a:rPr>
              <a:t>!!</a:t>
            </a:r>
          </a:p>
          <a:p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4104954"/>
            <a:ext cx="9905999" cy="123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4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FF00"/>
                </a:solidFill>
                <a:latin typeface="Algerian" panose="04020705040A02060702" pitchFamily="82" charset="0"/>
              </a:rPr>
              <a:t>default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There is some default in </a:t>
            </a:r>
            <a:r>
              <a:rPr lang="en-US" altLang="zh-TW" dirty="0" err="1" smtClean="0">
                <a:solidFill>
                  <a:schemeClr val="bg1"/>
                </a:solidFill>
              </a:rPr>
              <a:t>fopen</a:t>
            </a:r>
            <a:r>
              <a:rPr lang="en-US" altLang="zh-TW" dirty="0" smtClean="0">
                <a:solidFill>
                  <a:schemeClr val="bg1"/>
                </a:solidFill>
              </a:rPr>
              <a:t>()……</a:t>
            </a: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err="1" smtClean="0">
                <a:solidFill>
                  <a:schemeClr val="bg1"/>
                </a:solidFill>
              </a:rPr>
              <a:t>fopen</a:t>
            </a: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</a:rPr>
              <a:t>filename</a:t>
            </a:r>
            <a:r>
              <a:rPr lang="en-US" altLang="zh-TW" dirty="0" err="1" smtClean="0">
                <a:solidFill>
                  <a:schemeClr val="bg1"/>
                </a:solidFill>
              </a:rPr>
              <a:t>,</a:t>
            </a:r>
            <a:r>
              <a:rPr lang="en-US" altLang="zh-TW" dirty="0" err="1" smtClean="0">
                <a:solidFill>
                  <a:srgbClr val="FF0000"/>
                </a:solidFill>
              </a:rPr>
              <a:t>mode</a:t>
            </a:r>
            <a:r>
              <a:rPr lang="en-US" altLang="zh-TW" dirty="0">
                <a:solidFill>
                  <a:schemeClr val="bg1"/>
                </a:solidFill>
              </a:rPr>
              <a:t>);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endParaRPr lang="en-US" altLang="zh-TW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   it will find/create the file in the same content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   where the </a:t>
            </a:r>
            <a:r>
              <a:rPr lang="en-US" altLang="zh-TW" dirty="0" smtClean="0">
                <a:solidFill>
                  <a:schemeClr val="bg1"/>
                </a:solidFill>
              </a:rPr>
              <a:t>executing </a:t>
            </a:r>
            <a:r>
              <a:rPr lang="en-US" altLang="zh-TW" dirty="0" smtClean="0">
                <a:solidFill>
                  <a:schemeClr val="bg1"/>
                </a:solidFill>
              </a:rPr>
              <a:t>file is 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  by default</a:t>
            </a:r>
          </a:p>
          <a:p>
            <a:pPr marL="0" indent="0">
              <a:buNone/>
            </a:pPr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2180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電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電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TC104033919[[fn=電路]]</Template>
  <TotalTime>331</TotalTime>
  <Words>329</Words>
  <Application>Microsoft Office PowerPoint</Application>
  <PresentationFormat>寬螢幕</PresentationFormat>
  <Paragraphs>71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新細明體</vt:lpstr>
      <vt:lpstr>Algerian</vt:lpstr>
      <vt:lpstr>Arial</vt:lpstr>
      <vt:lpstr>Rockwell Extra Bold</vt:lpstr>
      <vt:lpstr>Times New Roman</vt:lpstr>
      <vt:lpstr>Trebuchet MS</vt:lpstr>
      <vt:lpstr>Tw Cen MT</vt:lpstr>
      <vt:lpstr>電路</vt:lpstr>
      <vt:lpstr>File_in &amp;&amp; file_out</vt:lpstr>
      <vt:lpstr>Tpye : File</vt:lpstr>
      <vt:lpstr>Fopen()</vt:lpstr>
      <vt:lpstr>Fopen() － mode</vt:lpstr>
      <vt:lpstr>Fclose()</vt:lpstr>
      <vt:lpstr>check</vt:lpstr>
      <vt:lpstr>check</vt:lpstr>
      <vt:lpstr>EXERCISE</vt:lpstr>
      <vt:lpstr>default</vt:lpstr>
      <vt:lpstr>useful functions</vt:lpstr>
      <vt:lpstr>How to use</vt:lpstr>
      <vt:lpstr>File_in &amp;&amp; file_out 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cXCd</dc:title>
  <dc:creator>user</dc:creator>
  <cp:lastModifiedBy>user</cp:lastModifiedBy>
  <cp:revision>40</cp:revision>
  <dcterms:created xsi:type="dcterms:W3CDTF">2014-10-12T07:51:40Z</dcterms:created>
  <dcterms:modified xsi:type="dcterms:W3CDTF">2014-10-29T18:30:00Z</dcterms:modified>
</cp:coreProperties>
</file>