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94" r:id="rId3"/>
    <p:sldId id="291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92" r:id="rId12"/>
    <p:sldId id="295" r:id="rId13"/>
    <p:sldId id="296" r:id="rId14"/>
    <p:sldId id="297" r:id="rId15"/>
    <p:sldId id="269" r:id="rId16"/>
    <p:sldId id="285" r:id="rId17"/>
    <p:sldId id="270" r:id="rId18"/>
    <p:sldId id="286" r:id="rId19"/>
    <p:sldId id="287" r:id="rId20"/>
    <p:sldId id="271" r:id="rId21"/>
    <p:sldId id="289" r:id="rId22"/>
    <p:sldId id="272" r:id="rId23"/>
    <p:sldId id="290" r:id="rId24"/>
    <p:sldId id="273" r:id="rId25"/>
    <p:sldId id="274" r:id="rId26"/>
    <p:sldId id="275" r:id="rId27"/>
    <p:sldId id="276" r:id="rId28"/>
    <p:sldId id="277" r:id="rId29"/>
    <p:sldId id="279" r:id="rId30"/>
    <p:sldId id="278" r:id="rId31"/>
    <p:sldId id="281" r:id="rId32"/>
    <p:sldId id="282" r:id="rId33"/>
    <p:sldId id="283" r:id="rId34"/>
    <p:sldId id="280" r:id="rId35"/>
    <p:sldId id="288" r:id="rId36"/>
    <p:sldId id="263" r:id="rId37"/>
    <p:sldId id="264" r:id="rId38"/>
    <p:sldId id="298" r:id="rId39"/>
    <p:sldId id="299" r:id="rId40"/>
    <p:sldId id="300" r:id="rId41"/>
    <p:sldId id="302" r:id="rId42"/>
    <p:sldId id="301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49C15-A8D2-4727-8B37-20EFBAFA124E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CB09-84DB-4ED9-A617-6CB8109EB3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81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C27E0E-12F1-4B6C-AE22-5392BB88961A}" type="datetimeFigureOut">
              <a:rPr lang="zh-TW" altLang="en-US" smtClean="0"/>
              <a:t>2015/9/27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6962F7-6FFD-478A-860B-D45782C47B0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.u-biq.org/3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8024" y="5733256"/>
            <a:ext cx="3816424" cy="7920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　　　　　　　　</a:t>
            </a:r>
            <a:r>
              <a:rPr lang="zh-TW" altLang="en-US" sz="2000" dirty="0" smtClean="0"/>
              <a:t>    </a:t>
            </a:r>
            <a:r>
              <a:rPr lang="ja-JP" altLang="en-US" sz="2000" dirty="0" smtClean="0"/>
              <a:t>講師：ＹＵＫＡ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980729"/>
            <a:ext cx="8784976" cy="1152128"/>
          </a:xfrm>
        </p:spPr>
        <p:txBody>
          <a:bodyPr>
            <a:normAutofit fontScale="90000"/>
          </a:bodyPr>
          <a:lstStyle/>
          <a:p>
            <a:r>
              <a:rPr lang="ja-JP" alt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国立成功大学外国語文学</a:t>
            </a:r>
            <a:r>
              <a:rPr lang="zh-TW" alt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系</a:t>
            </a:r>
            <a:r>
              <a:rPr lang="en-US" altLang="zh-TW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第２６課</a:t>
            </a:r>
            <a:r>
              <a:rPr lang="en-US" altLang="ja-JP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ja-JP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どこにごみを出したらいいですか。</a:t>
            </a:r>
            <a:endParaRPr lang="zh-TW" altLang="en-US" sz="3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6" name="Picture 2" descr="C:\Users\yuka\Desktop\成功大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1192560" cy="11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1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《</a:t>
            </a:r>
            <a:r>
              <a:rPr lang="ja-JP" altLang="en-US" dirty="0"/>
              <a:t>練習１</a:t>
            </a:r>
            <a:r>
              <a:rPr lang="en-US" altLang="ja-JP" dirty="0"/>
              <a:t>》</a:t>
            </a:r>
            <a:r>
              <a:rPr lang="ja-JP" altLang="en-US" dirty="0"/>
              <a:t>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さいふ 　　　　　お</a:t>
            </a:r>
            <a:endParaRPr lang="ja-JP" altLang="en-US" sz="2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ex</a:t>
            </a:r>
            <a:r>
              <a:rPr lang="ja-JP" altLang="en-US" dirty="0" smtClean="0"/>
              <a:t>．財布　を　落</a:t>
            </a:r>
            <a:r>
              <a:rPr lang="ja-JP" altLang="en-US" dirty="0"/>
              <a:t>と</a:t>
            </a:r>
            <a:r>
              <a:rPr lang="ja-JP" altLang="en-US" dirty="0" smtClean="0"/>
              <a:t>し</a:t>
            </a:r>
            <a:r>
              <a:rPr lang="ja-JP" altLang="en-US" dirty="0"/>
              <a:t>ました。</a:t>
            </a:r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　→　財</a:t>
            </a:r>
            <a:r>
              <a:rPr lang="ja-JP" altLang="en-US" dirty="0"/>
              <a:t>布を落としたんです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ja-JP" altLang="en-US" dirty="0" smtClean="0"/>
              <a:t>　暗</a:t>
            </a:r>
            <a:r>
              <a:rPr lang="ja-JP" altLang="en-US" dirty="0"/>
              <a:t>いところが怖いです。</a:t>
            </a:r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　風邪を引きました。</a:t>
            </a:r>
          </a:p>
          <a:p>
            <a:pPr marL="0" indent="0">
              <a:buNone/>
            </a:pPr>
            <a:r>
              <a:rPr lang="en-US" altLang="ja-JP" dirty="0"/>
              <a:t>3.</a:t>
            </a:r>
            <a:r>
              <a:rPr lang="ja-JP" altLang="en-US" dirty="0"/>
              <a:t>　将来が心配です。</a:t>
            </a:r>
          </a:p>
          <a:p>
            <a:pPr marL="0" indent="0">
              <a:buNone/>
            </a:pPr>
            <a:r>
              <a:rPr lang="en-US" altLang="ja-JP" dirty="0"/>
              <a:t>4.</a:t>
            </a:r>
            <a:r>
              <a:rPr lang="ja-JP" altLang="en-US" dirty="0"/>
              <a:t>　気持ちが悪いです。</a:t>
            </a:r>
          </a:p>
          <a:p>
            <a:pPr marL="0" indent="0">
              <a:buNone/>
            </a:pPr>
            <a:r>
              <a:rPr lang="en-US" altLang="ja-JP" dirty="0"/>
              <a:t>5.</a:t>
            </a:r>
            <a:r>
              <a:rPr lang="ja-JP" altLang="en-US" dirty="0"/>
              <a:t>　最近時間が ありません。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6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～んですか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734744" cy="457200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說話人對於看到、聽到的事，推測</a:t>
            </a:r>
            <a:r>
              <a:rPr lang="zh-TW" alt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理由</a:t>
            </a:r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TW" alt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原因</a:t>
            </a:r>
            <a:r>
              <a:rPr lang="zh-TW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並</a:t>
            </a:r>
            <a:r>
              <a:rPr lang="zh-TW" alt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進行確認</a:t>
            </a:r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鈴木さんは時々大阪弁を使いますね。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大阪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に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住んでいた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んですか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ええ、大阪に住んでいました。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38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1728192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TW" altLang="zh-TW" sz="3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說話人對看到、聽到的事實尋求更詳細的說明時。</a:t>
            </a:r>
            <a:br>
              <a:rPr lang="zh-TW" altLang="zh-TW" sz="3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zh-TW" altLang="zh-TW" sz="3200" dirty="0">
                <a:solidFill>
                  <a:srgbClr val="000000"/>
                </a:solidFill>
                <a:latin typeface="Arial"/>
              </a:rPr>
              <a:t/>
            </a:r>
            <a:br>
              <a:rPr lang="zh-TW" altLang="zh-TW" sz="3200" dirty="0">
                <a:solidFill>
                  <a:srgbClr val="000000"/>
                </a:solidFill>
                <a:latin typeface="Arial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844824"/>
            <a:ext cx="8503920" cy="4464496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ja-JP" altLang="zh-TW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おもしろいデザインの</a:t>
            </a:r>
            <a:r>
              <a:rPr lang="ja-JP" altLang="zh-TW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靴ですね</a:t>
            </a:r>
            <a:r>
              <a:rPr lang="ja-JP" altLang="zh-TW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r>
              <a:rPr lang="ja-JP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</a:t>
            </a:r>
            <a:r>
              <a:rPr lang="zh-TW" altLang="zh-TW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SimSun"/>
              </a:rPr>
              <a:t>真是</a:t>
            </a:r>
            <a:r>
              <a:rPr lang="zh-TW" altLang="zh-TW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SimSun"/>
              </a:rPr>
              <a:t>款式別緻的鞋子</a:t>
            </a:r>
            <a:r>
              <a:rPr lang="en-US" altLang="zh-TW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SimSun"/>
              </a:rPr>
              <a:t>!</a:t>
            </a:r>
            <a:endParaRPr lang="en-US" altLang="ja-JP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ja-JP" altLang="zh-TW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</a:t>
            </a:r>
            <a:r>
              <a:rPr lang="ja-JP" altLang="zh-TW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こで買ったんですか</a:t>
            </a:r>
            <a:r>
              <a:rPr lang="ja-JP" altLang="zh-TW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r>
              <a:rPr lang="ja-JP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</a:t>
            </a:r>
            <a:r>
              <a:rPr lang="zh-TW" altLang="zh-TW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SimSun"/>
              </a:rPr>
              <a:t>在</a:t>
            </a:r>
            <a:r>
              <a:rPr lang="zh-TW" altLang="zh-TW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SimSun"/>
              </a:rPr>
              <a:t>哪裡買的</a:t>
            </a:r>
            <a:r>
              <a:rPr lang="en-US" altLang="zh-TW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SimSun"/>
              </a:rPr>
              <a:t>?</a:t>
            </a:r>
            <a:endParaRPr lang="zh-TW" altLang="zh-TW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US" altLang="ja-JP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altLang="zh-TW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···</a:t>
            </a:r>
            <a:r>
              <a:rPr lang="ja-JP" altLang="zh-TW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エドヤストアで買いました。</a:t>
            </a:r>
            <a:r>
              <a:rPr lang="en-US" altLang="zh-TW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</a:t>
            </a:r>
            <a:r>
              <a:rPr lang="ja-JP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</a:t>
            </a:r>
            <a:r>
              <a:rPr lang="zh-TW" altLang="zh-TW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SimSun"/>
              </a:rPr>
              <a:t>在</a:t>
            </a:r>
            <a:r>
              <a:rPr lang="zh-TW" altLang="zh-TW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SimSun"/>
              </a:rPr>
              <a:t>江戶屋商店買的。</a:t>
            </a:r>
            <a:endParaRPr lang="zh-TW" altLang="zh-TW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86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856984" cy="1256184"/>
          </a:xfrm>
        </p:spPr>
        <p:txBody>
          <a:bodyPr>
            <a:norm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說話人對看到、聽到的事，像聽話人詢問理由和原因時。</a:t>
            </a:r>
            <a:b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どうして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遅れた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んですか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   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為什麼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遲到了</a:t>
            </a:r>
          </a:p>
          <a:p>
            <a:pPr marL="0" indent="0">
              <a:buNone/>
            </a:pP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32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328192"/>
          </a:xfrm>
        </p:spPr>
        <p:txBody>
          <a:bodyPr>
            <a:normAutofit/>
          </a:bodyPr>
          <a:lstStyle/>
          <a:p>
            <a:r>
              <a:rPr lang="ja-JP" altLang="en-US" dirty="0"/>
              <a:t>尋求對事態的說明時。</a:t>
            </a:r>
            <a:br>
              <a:rPr lang="ja-JP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どう　した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んですか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　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怎麼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</a:t>
            </a:r>
            <a:r>
              <a:rPr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67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～んですか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00808"/>
            <a:ext cx="3961905" cy="401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13660"/>
            <a:ext cx="1872208" cy="205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6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動詞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2420888"/>
            <a:ext cx="8503920" cy="3678160"/>
          </a:xfrm>
        </p:spPr>
        <p:txBody>
          <a:bodyPr/>
          <a:lstStyle/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どこに、行く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んですか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アメリカのニューヨークに行く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r>
              <a:rPr lang="ja-JP" altLang="en-US" dirty="0"/>
              <a:t>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41892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2111573" cy="235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7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2636912"/>
            <a:ext cx="8503920" cy="3462136"/>
          </a:xfrm>
        </p:spPr>
        <p:txBody>
          <a:bodyPr>
            <a:normAutofit/>
          </a:bodyPr>
          <a:lstStyle/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新しい車、買った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んですか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そう</a:t>
            </a:r>
            <a:r>
              <a:rPr lang="ja-JP" alt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な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んです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0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乘號 4"/>
          <p:cNvSpPr/>
          <p:nvPr/>
        </p:nvSpPr>
        <p:spPr>
          <a:xfrm>
            <a:off x="2771800" y="3550170"/>
            <a:ext cx="936104" cy="129614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この車、誰のな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んですか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ぼくの</a:t>
            </a:r>
            <a:r>
              <a:rPr lang="ja-JP" altLang="en-US" sz="32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Ｎ＝　ぼくの</a:t>
            </a:r>
            <a:r>
              <a:rPr lang="ja-JP" alt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だ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ぼくの</a:t>
            </a:r>
            <a:r>
              <a:rPr lang="ja-JP" altLang="en-US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</a:t>
            </a:r>
            <a:endParaRPr lang="zh-TW" altLang="en-US" sz="3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3615490" y="4018222"/>
            <a:ext cx="1008112" cy="36004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8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368426" y="3212976"/>
            <a:ext cx="6480174" cy="295232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文法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口語中使用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『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～んです</a:t>
            </a: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』</a:t>
            </a:r>
          </a:p>
          <a:p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文章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中使用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『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～のです</a:t>
            </a: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』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2088232"/>
          </a:xfrm>
        </p:spPr>
        <p:txBody>
          <a:bodyPr>
            <a:noAutofit/>
          </a:bodyPr>
          <a:lstStyle/>
          <a:p>
            <a:r>
              <a:rPr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『</a:t>
            </a:r>
            <a:r>
              <a:rPr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～んです</a:t>
            </a:r>
            <a:r>
              <a:rPr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』</a:t>
            </a:r>
            <a:r>
              <a:rPr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強調說明</a:t>
            </a:r>
            <a:r>
              <a:rPr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『</a:t>
            </a:r>
            <a:r>
              <a:rPr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原因、理由、根據</a:t>
            </a:r>
            <a:r>
              <a:rPr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』</a:t>
            </a:r>
            <a:br>
              <a:rPr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的表達方式。</a:t>
            </a:r>
            <a:br>
              <a:rPr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389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681" y="1412776"/>
            <a:ext cx="509958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2016224" cy="225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1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ピアノが弾ける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んですか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は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、そう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なんです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84784"/>
            <a:ext cx="4896544" cy="404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1800200" cy="199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3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196752"/>
            <a:ext cx="8503920" cy="5184576"/>
          </a:xfrm>
        </p:spPr>
        <p:txBody>
          <a:bodyPr>
            <a:noAutofit/>
          </a:bodyPr>
          <a:lstStyle/>
          <a:p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旅行に行く</a:t>
            </a:r>
            <a:r>
              <a:rPr lang="ja-JP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んですか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日本へ行く</a:t>
            </a:r>
            <a:r>
              <a:rPr lang="ja-JP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んですか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何で日本へ行く</a:t>
            </a:r>
            <a:r>
              <a:rPr lang="ja-JP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んですか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飛行機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で行く</a:t>
            </a:r>
            <a:r>
              <a:rPr lang="ja-JP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どこに行く</a:t>
            </a:r>
            <a:r>
              <a:rPr lang="ja-JP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</a:t>
            </a:r>
            <a:r>
              <a:rPr lang="ja-JP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か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日本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へ出張に行く</a:t>
            </a:r>
            <a:r>
              <a:rPr lang="ja-JP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85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84784"/>
            <a:ext cx="2593953" cy="46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2016224" cy="225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3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1619048" cy="18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363778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9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3400000" cy="42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197674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609524" cy="18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46" y="1700808"/>
            <a:ext cx="4461151" cy="430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4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/>
          <a:lstStyle/>
          <a:p>
            <a:r>
              <a:rPr lang="ja-JP" altLang="en-US" dirty="0"/>
              <a:t>文型</a:t>
            </a:r>
            <a:r>
              <a:rPr lang="ja-JP" altLang="en-US" dirty="0" smtClean="0"/>
              <a:t>２：　　～なんですが、～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3636"/>
            <a:ext cx="3500327" cy="453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33843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6"/>
            <a:ext cx="27813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99592" y="1484785"/>
            <a:ext cx="595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2400" dirty="0" smtClean="0"/>
          </a:p>
          <a:p>
            <a:r>
              <a:rPr lang="ja-JP" altLang="en-US" sz="2400" dirty="0" smtClean="0"/>
              <a:t>・・・んですが、</a:t>
            </a:r>
          </a:p>
          <a:p>
            <a:r>
              <a:rPr lang="ja-JP" altLang="en-US" sz="2400" dirty="0" smtClean="0"/>
              <a:t>・・・・いいですか</a:t>
            </a:r>
            <a:endParaRPr lang="ja-JP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580112" y="4941168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ええ、・・・・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1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ja-JP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ja-JP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い</a:t>
            </a:r>
            <a:r>
              <a:rPr lang="en-US" altLang="ja-JP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</a:t>
            </a:r>
            <a:endParaRPr lang="en-US" altLang="ja-JP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寒い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んですが、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窓を閉めて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いいですか。</a:t>
            </a:r>
            <a:endParaRPr lang="en-US" altLang="ja-JP" sz="32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ええ、いいですよ。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1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2128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『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～んです</a:t>
            </a:r>
            <a:r>
              <a:rPr lang="en-US" altLang="ja-JP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4000"/>
              </a:lnSpc>
              <a:spcAft>
                <a:spcPts val="0"/>
              </a:spcAft>
              <a:buNone/>
            </a:pPr>
            <a:r>
              <a:rPr lang="ja-JP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動詞</a:t>
            </a:r>
            <a:endParaRPr lang="zh-TW" altLang="zh-TW" sz="3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lnSpc>
                <a:spcPct val="114000"/>
              </a:lnSpc>
              <a:spcAft>
                <a:spcPts val="0"/>
              </a:spcAft>
              <a:buNone/>
            </a:pPr>
            <a:r>
              <a:rPr lang="ja-JP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い形容詞</a:t>
            </a:r>
            <a:r>
              <a:rPr lang="en-US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ja-JP" altLang="en-US" sz="3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</a:t>
            </a:r>
            <a:r>
              <a:rPr lang="ja-JP" altLang="zh-TW" sz="3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普通</a:t>
            </a:r>
            <a:r>
              <a:rPr lang="ja-JP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形</a:t>
            </a:r>
            <a:r>
              <a:rPr lang="en-US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ja-JP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en-US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+</a:t>
            </a:r>
            <a:r>
              <a:rPr lang="ja-JP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んです。</a:t>
            </a:r>
            <a:endParaRPr lang="zh-TW" altLang="zh-TW" sz="3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lnSpc>
                <a:spcPct val="114000"/>
              </a:lnSpc>
              <a:spcAft>
                <a:spcPts val="0"/>
              </a:spcAft>
              <a:buNone/>
            </a:pPr>
            <a:r>
              <a:rPr lang="ja-JP" altLang="zh-TW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な形容詞</a:t>
            </a:r>
            <a:endParaRPr lang="zh-TW" altLang="zh-TW" sz="3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lnSpc>
                <a:spcPct val="114000"/>
              </a:lnSpc>
              <a:spcAft>
                <a:spcPts val="0"/>
              </a:spcAft>
              <a:buNone/>
            </a:pPr>
            <a:r>
              <a:rPr lang="ja-JP" altLang="zh-TW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名詞</a:t>
            </a:r>
            <a:r>
              <a:rPr lang="en-US" altLang="zh-TW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ja-JP" altLang="zh-TW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だ 　→　な</a:t>
            </a:r>
            <a:endParaRPr lang="zh-TW" altLang="zh-TW" sz="35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lvl="0" indent="0">
              <a:buClr>
                <a:srgbClr val="D16349"/>
              </a:buClr>
              <a:buNone/>
            </a:pPr>
            <a:endParaRPr lang="zh-TW" altLang="zh-TW" sz="3500" kern="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/>
            </a:endParaRPr>
          </a:p>
          <a:p>
            <a:pPr lvl="0">
              <a:buClr>
                <a:srgbClr val="D16349"/>
              </a:buClr>
            </a:pPr>
            <a:r>
              <a:rPr lang="ja-JP" altLang="zh-TW" sz="3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　「～ます」「～です」　</a:t>
            </a:r>
            <a:r>
              <a:rPr lang="en-US" altLang="zh-TW" sz="3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→</a:t>
            </a:r>
            <a:r>
              <a:rPr lang="ja-JP" altLang="zh-TW" sz="3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>　「～んです」</a:t>
            </a:r>
            <a:r>
              <a:rPr lang="en-US" altLang="zh-TW" sz="3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  <a:t/>
            </a:r>
            <a:br>
              <a:rPr lang="en-US" altLang="zh-TW" sz="3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/>
              </a:rPr>
            </a:br>
            <a:endParaRPr lang="zh-TW" altLang="en-US" sz="35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加號 3"/>
          <p:cNvSpPr/>
          <p:nvPr/>
        </p:nvSpPr>
        <p:spPr>
          <a:xfrm>
            <a:off x="2699792" y="1772816"/>
            <a:ext cx="864096" cy="158417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02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2520279" cy="41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1844825"/>
            <a:ext cx="5958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・・・んですが、</a:t>
            </a:r>
          </a:p>
          <a:p>
            <a:r>
              <a:rPr lang="ja-JP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・・・・いいですか</a:t>
            </a:r>
            <a:endParaRPr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22574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788024" y="3244334"/>
            <a:ext cx="20882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ええ、・・・・ </a:t>
            </a:r>
            <a:endParaRPr lang="zh-TW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13666"/>
            <a:ext cx="3600400" cy="27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3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4572000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い</a:t>
            </a:r>
            <a:r>
              <a:rPr lang="en-US" altLang="ja-JP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</a:t>
            </a:r>
            <a:endParaRPr lang="en-US" altLang="zh-TW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暑い</a:t>
            </a:r>
            <a:r>
              <a:rPr lang="ja-JP" alt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が、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クーラーをつけて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いいですか。</a:t>
            </a:r>
            <a:endParaRPr lang="en-US" altLang="ja-JP" sz="32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ええ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、いいですよ。</a:t>
            </a:r>
            <a:endParaRPr lang="zh-TW" altLang="en-US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2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6762"/>
            <a:ext cx="4752528" cy="465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1700807"/>
            <a:ext cx="468052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6155">
              <a:lnSpc>
                <a:spcPts val="2600"/>
              </a:lnSpc>
              <a:spcAft>
                <a:spcPts val="0"/>
              </a:spcAft>
            </a:pPr>
            <a:endParaRPr lang="en-US" altLang="ja-JP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986155">
              <a:lnSpc>
                <a:spcPts val="2600"/>
              </a:lnSpc>
              <a:spcAft>
                <a:spcPts val="0"/>
              </a:spcAft>
            </a:pP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</a:t>
            </a:r>
            <a:r>
              <a:rPr lang="ja-JP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・・</a:t>
            </a:r>
            <a:r>
              <a:rPr lang="ja-JP" altLang="zh-TW" sz="2400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</a:t>
            </a:r>
            <a:r>
              <a:rPr lang="ja-JP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す</a:t>
            </a:r>
            <a:r>
              <a:rPr lang="ja-JP" altLang="zh-TW" sz="2400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が</a:t>
            </a:r>
            <a:r>
              <a:rPr lang="ja-JP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endParaRPr lang="zh-TW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1278890">
              <a:lnSpc>
                <a:spcPts val="2300"/>
              </a:lnSpc>
              <a:spcAft>
                <a:spcPts val="0"/>
              </a:spcAft>
            </a:pPr>
            <a:r>
              <a:rPr lang="ja-JP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・・・・い</a:t>
            </a:r>
            <a:r>
              <a:rPr lang="ja-JP" altLang="zh-TW" sz="2400" b="1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</a:t>
            </a:r>
            <a:r>
              <a:rPr lang="ja-JP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ですか。</a:t>
            </a:r>
            <a:endParaRPr lang="zh-TW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20896"/>
            <a:ext cx="3456384" cy="396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940152" y="2819859"/>
            <a:ext cx="3096344" cy="1218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ja-JP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す</a:t>
            </a:r>
            <a:r>
              <a:rPr lang="ja-JP" altLang="zh-TW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み</a:t>
            </a:r>
            <a:r>
              <a:rPr lang="ja-JP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ません。</a:t>
            </a:r>
            <a:endParaRPr lang="zh-TW" altLang="zh-TW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4025">
              <a:lnSpc>
                <a:spcPts val="2300"/>
              </a:lnSpc>
              <a:spcAft>
                <a:spcPts val="0"/>
              </a:spcAft>
            </a:pPr>
            <a:r>
              <a:rPr lang="ja-JP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・・・・んです</a:t>
            </a:r>
            <a:endParaRPr lang="zh-TW" altLang="zh-TW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Meiryo"/>
              </a:rPr>
              <a:t/>
            </a:r>
            <a:br>
              <a:rPr lang="en-US" altLang="zh-TW" dirty="0">
                <a:latin typeface="Meiryo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4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2276872"/>
            <a:ext cx="9144000" cy="3822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テレビを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見たい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んですが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　　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つ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けても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いいですか。</a:t>
            </a: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す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みません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、今、食事をしている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75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84603"/>
            <a:ext cx="8496944" cy="47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9909"/>
            <a:ext cx="8496944" cy="47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79712" y="1484784"/>
            <a:ext cx="4878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・・んですが、</a:t>
            </a:r>
          </a:p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・・・・いいですか。</a:t>
            </a:r>
          </a:p>
        </p:txBody>
      </p:sp>
      <p:sp>
        <p:nvSpPr>
          <p:cNvPr id="8" name="矩形 7"/>
          <p:cNvSpPr/>
          <p:nvPr/>
        </p:nvSpPr>
        <p:spPr>
          <a:xfrm>
            <a:off x="6012160" y="2276872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すみません。</a:t>
            </a:r>
          </a:p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・・・・んです</a:t>
            </a:r>
          </a:p>
        </p:txBody>
      </p:sp>
    </p:spTree>
    <p:extLst>
      <p:ext uri="{BB962C8B-B14F-4D97-AF65-F5344CB8AC3E}">
        <p14:creationId xmlns:p14="http://schemas.microsoft.com/office/powerpoint/2010/main" val="37399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2132856"/>
            <a:ext cx="8503920" cy="3966192"/>
          </a:xfrm>
        </p:spPr>
        <p:txBody>
          <a:bodyPr/>
          <a:lstStyle/>
          <a:p>
            <a:pPr marL="0" lvl="0" indent="0">
              <a:buClr>
                <a:srgbClr val="D16349"/>
              </a:buClr>
              <a:buNone/>
            </a:pPr>
            <a:r>
              <a:rPr lang="ja-JP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テレビを見たい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んですが</a:t>
            </a:r>
            <a:r>
              <a:rPr lang="ja-JP" alt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endParaRPr lang="en-US" altLang="ja-JP" sz="32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lvl="0" indent="0">
              <a:buClr>
                <a:srgbClr val="D16349"/>
              </a:buClr>
              <a:buNone/>
            </a:pPr>
            <a:r>
              <a:rPr lang="ja-JP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　</a:t>
            </a:r>
            <a:r>
              <a:rPr lang="ja-JP" alt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つ</a:t>
            </a:r>
            <a:r>
              <a:rPr lang="ja-JP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けても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いいですか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lvl="0" indent="0">
              <a:buClr>
                <a:srgbClr val="D16349"/>
              </a:buClr>
              <a:buNone/>
            </a:pP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すみません</a:t>
            </a:r>
            <a:r>
              <a:rPr lang="ja-JP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、今勉強している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んです。</a:t>
            </a:r>
          </a:p>
        </p:txBody>
      </p:sp>
    </p:spTree>
    <p:extLst>
      <p:ext uri="{BB962C8B-B14F-4D97-AF65-F5344CB8AC3E}">
        <p14:creationId xmlns:p14="http://schemas.microsoft.com/office/powerpoint/2010/main" val="393272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文</a:t>
            </a:r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型</a:t>
            </a:r>
            <a:r>
              <a:rPr lang="en-US" altLang="ja-JP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（普通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形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＋んです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か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　（説明を求める）</a:t>
            </a: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</a:t>
            </a: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　　　　　　</a:t>
            </a:r>
          </a:p>
          <a:p>
            <a:pPr marL="0" indent="0">
              <a:buNone/>
            </a:pP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ふじさん　　　のぼ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</a:t>
            </a: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富士山に登ったんですか。</a:t>
            </a:r>
            <a:endParaRPr lang="en-US" altLang="ja-JP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ja-JP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ja-JP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ja-JP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す</a:t>
            </a:r>
            <a:r>
              <a:rPr lang="ja-JP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ごいですね。</a:t>
            </a:r>
          </a:p>
          <a:p>
            <a:pPr marL="0" indent="0">
              <a:buNone/>
            </a:pP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4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《</a:t>
            </a:r>
            <a:r>
              <a:rPr lang="ja-JP" altLang="en-US" dirty="0"/>
              <a:t>練習３</a:t>
            </a:r>
            <a:r>
              <a:rPr lang="en-US" altLang="ja-JP" dirty="0"/>
              <a:t>》</a:t>
            </a:r>
            <a:r>
              <a:rPr lang="ja-JP" altLang="en-US" dirty="0"/>
              <a:t>　</a:t>
            </a:r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ex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．ふじさんに のぼりましたか。</a:t>
            </a: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</a:t>
            </a: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→ふじさんに のぼったんですか。</a:t>
            </a: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0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84176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動詞て</a:t>
            </a:r>
            <a:r>
              <a:rPr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形  い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ただけません</a:t>
            </a:r>
            <a:r>
              <a:rPr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か</a:t>
            </a:r>
            <a:r>
              <a:rPr lang="en-US" altLang="ja-JP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.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能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幫我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···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嗎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?</a:t>
            </a:r>
            <a:b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這個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比「～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てく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ださい」更禮貌的請求方式。</a:t>
            </a:r>
          </a:p>
          <a:p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</a:t>
            </a:r>
            <a:r>
              <a:rPr lang="ja-JP" alt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先生を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紹介していただけませんか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     </a:t>
            </a:r>
          </a:p>
          <a:p>
            <a:pPr marL="0" indent="0">
              <a:buNone/>
            </a:pP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您能幫我介紹一位好老師嗎</a:t>
            </a: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?</a:t>
            </a:r>
          </a:p>
          <a:p>
            <a:pPr marL="0" indent="0">
              <a:buNone/>
            </a:pP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ja-JP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Adj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向上箭號 3"/>
          <p:cNvSpPr/>
          <p:nvPr/>
        </p:nvSpPr>
        <p:spPr>
          <a:xfrm flipH="1">
            <a:off x="683568" y="4473116"/>
            <a:ext cx="360040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63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84176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疑問詞 動詞た形ら　いいですか  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···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做才好嗎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?</a:t>
            </a:r>
            <a:b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844824"/>
            <a:ext cx="8734744" cy="425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說話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者</a:t>
            </a:r>
            <a:r>
              <a:rPr lang="ja-JP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對自己應該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做或是</a:t>
            </a:r>
            <a:r>
              <a:rPr lang="ja-JP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最好去做的事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並</a:t>
            </a:r>
            <a:r>
              <a:rPr lang="ja-JP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徵求聽話者的建議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或</a:t>
            </a:r>
            <a:r>
              <a:rPr lang="ja-JP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指示的表達方式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</a:p>
          <a:p>
            <a:pPr marL="0" indent="0">
              <a:buNone/>
            </a:pP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細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かいお金がないんですが、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どうしたらいいですか。</a:t>
            </a: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我沒有零錢，該怎麼辦呢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30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548680"/>
            <a:ext cx="8534400" cy="936104"/>
          </a:xfrm>
        </p:spPr>
        <p:txBody>
          <a:bodyPr>
            <a:normAutofit fontScale="90000"/>
          </a:bodyPr>
          <a:lstStyle/>
          <a:p>
            <a:r>
              <a:rPr lang="en-US" altLang="ja-JP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ja-JP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動詞　</a:t>
            </a:r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動詞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普通形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＋んで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す</a:t>
            </a: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　　</a:t>
            </a:r>
            <a:r>
              <a:rPr lang="ja-JP" altLang="en-US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例：　食べる　＋　んです　　　　</a:t>
            </a:r>
            <a:endParaRPr lang="en-US" altLang="ja-JP" sz="36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</a:t>
            </a:r>
            <a:endParaRPr lang="en-US" altLang="ja-JP" sz="36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</a:t>
            </a:r>
            <a:r>
              <a:rPr lang="ja-JP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食べるんです</a:t>
            </a:r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4499992" y="3429000"/>
            <a:ext cx="484632" cy="97840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どこでカメラを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買ったらいいですか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在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哪裡買照相機好呢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?</a:t>
            </a:r>
          </a:p>
          <a:p>
            <a:pPr marL="0" indent="0"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說話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者</a:t>
            </a:r>
            <a:r>
              <a:rPr lang="ja-JP" altLang="en-US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想買相機，但不知道去哪買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，所以句子是希望聽話者</a:t>
            </a:r>
            <a:r>
              <a:rPr lang="ja-JP" altLang="en-US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推薦一個能買相機的好商店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847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ja-JP" altLang="en-US" dirty="0" smtClean="0"/>
              <a:t>　　　　　　　　　　　　　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好きです／嫌いです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　　　　　　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名詞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目的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は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上手です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/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下手です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　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あ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ります　　　　　　　など　</a:t>
            </a:r>
            <a:r>
              <a:rPr lang="ja-JP" altLang="en-US" dirty="0" smtClean="0"/>
              <a:t>　　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>
            <a:off x="2555776" y="1700808"/>
            <a:ext cx="504056" cy="352839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958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84976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運動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会に参加しましたか。     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 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你會參加運動會嗎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?</a:t>
            </a:r>
          </a:p>
          <a:p>
            <a:pPr marL="0" indent="0">
              <a:buNone/>
            </a:pPr>
            <a:r>
              <a:rPr lang="en-US" altLang="ja-JP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···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いいえ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ス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ポーツ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は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あまり好きじゃないんです。　</a:t>
            </a:r>
            <a:endParaRPr lang="en-US" altLang="ja-JP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 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···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不</a:t>
            </a:r>
            <a:r>
              <a:rPr lang="ja-JP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，我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不太喜歡運動。</a:t>
            </a:r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sz="3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將主語或以「</a:t>
            </a:r>
            <a:r>
              <a:rPr lang="ja-JP" alt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を</a:t>
            </a:r>
            <a:r>
              <a:rPr lang="ja-JP" altLang="en-US" sz="3000" dirty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ja-JP" altLang="en-US" sz="3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表示的</a:t>
            </a:r>
            <a:r>
              <a:rPr lang="ja-JP" alt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受詞</a:t>
            </a:r>
            <a:r>
              <a:rPr lang="ja-JP" altLang="en-US" sz="3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，以</a:t>
            </a:r>
            <a:r>
              <a:rPr lang="ja-JP" alt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助詞「は」提示為主題的用法。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64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い形容詞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普通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形　　＋　んです</a:t>
            </a: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例：高い　＋　んです</a:t>
            </a:r>
            <a:endParaRPr lang="en-US" altLang="ja-JP" sz="32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高いんです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3563888" y="3573016"/>
            <a:ext cx="576064" cy="100811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9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な形容詞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～な　＋　んです</a:t>
            </a: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</a:t>
            </a: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例：きれい</a:t>
            </a:r>
            <a:r>
              <a:rPr lang="ja-JP" altLang="en-US" sz="32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だ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き</a:t>
            </a:r>
            <a:r>
              <a:rPr lang="ja-JP" alt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れ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いな　＋　んです</a:t>
            </a:r>
            <a:endParaRPr lang="en-US" altLang="ja-JP" sz="32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</a:t>
            </a:r>
            <a:r>
              <a:rPr lang="ja-JP" alt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綺麗</a:t>
            </a:r>
            <a:r>
              <a:rPr lang="zh-TW" alt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ja-JP" alt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普通形</a:t>
            </a:r>
            <a:endParaRPr lang="en-US" altLang="ja-JP" sz="2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</a:t>
            </a:r>
            <a:endParaRPr lang="en-US" altLang="ja-JP" sz="2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2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24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　　　　　　　　　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きれいなんです</a:t>
            </a:r>
            <a:endParaRPr lang="ja-JP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5940152" y="3645024"/>
            <a:ext cx="792088" cy="122413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059832" y="2852936"/>
            <a:ext cx="864096" cy="31536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名詞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～な　＋　んです</a:t>
            </a:r>
            <a:endParaRPr lang="en-US" altLang="ja-JP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例：学生</a:t>
            </a:r>
            <a:r>
              <a:rPr lang="ja-JP" altLang="en-US" sz="3200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だ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学生な　＋　んです</a:t>
            </a:r>
            <a:endParaRPr lang="en-US" altLang="ja-JP" sz="32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</a:t>
            </a:r>
            <a:endParaRPr lang="en-US" altLang="ja-JP" sz="3200" b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Ｎ普通形</a:t>
            </a:r>
            <a:endParaRPr lang="ja-JP" altLang="en-US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dirty="0" smtClean="0"/>
              <a:t>　　　　　　　　　　　　　　　　　　　　　　　</a:t>
            </a:r>
            <a:endParaRPr lang="en-US" altLang="ja-JP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ja-JP" altLang="en-US" dirty="0" smtClean="0"/>
              <a:t>　　　　　　　　　　　　　　　　　</a:t>
            </a:r>
            <a:r>
              <a:rPr lang="ja-JP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学生なんです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610759" y="2852936"/>
            <a:ext cx="864096" cy="3351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5246050" y="3573016"/>
            <a:ext cx="766109" cy="136815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3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0352187"/>
              </p:ext>
            </p:extLst>
          </p:nvPr>
        </p:nvGraphicFramePr>
        <p:xfrm>
          <a:off x="179511" y="1556792"/>
          <a:ext cx="8792273" cy="48245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6703"/>
                <a:gridCol w="1786725"/>
                <a:gridCol w="1712278"/>
                <a:gridCol w="1712278"/>
                <a:gridCol w="2464289"/>
              </a:tblGrid>
              <a:tr h="1206134"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普通形</a:t>
                      </a:r>
                    </a:p>
                    <a:p>
                      <a:endParaRPr lang="zh-TW" alt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食べます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食べません</a:t>
                      </a: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食べました</a:t>
                      </a: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食べませんでした</a:t>
                      </a:r>
                      <a:endParaRPr lang="zh-TW" alt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</a:tr>
              <a:tr h="1206134"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い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形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食べます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食べません</a:t>
                      </a: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食べました</a:t>
                      </a: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食べませんでした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</a:tr>
              <a:tr h="1206134"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な</a:t>
                      </a:r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形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元気です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元気じゃありません</a:t>
                      </a: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元気でした　</a:t>
                      </a: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元気じゃありませんでした</a:t>
                      </a:r>
                      <a:endParaRPr lang="zh-TW" alt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</a:tr>
              <a:tr h="1206134"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名詞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故障です　　</a:t>
                      </a:r>
                    </a:p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 </a:t>
                      </a:r>
                    </a:p>
                    <a:p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故障じゃありません　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故障でした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故障じゃありませんでした</a:t>
                      </a:r>
                      <a:endParaRPr lang="zh-TW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/>
              </a:rPr>
              <a:t>文型１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503920" cy="4926288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TW" sz="2800" kern="100" dirty="0">
                <a:latin typeface="Calibri"/>
                <a:cs typeface="Times New Roman"/>
              </a:rPr>
              <a:t/>
            </a:r>
            <a:br>
              <a:rPr lang="en-US" altLang="zh-TW" sz="2800" kern="100" dirty="0">
                <a:latin typeface="Calibri"/>
                <a:cs typeface="Times New Roman"/>
              </a:rPr>
            </a:br>
            <a:r>
              <a:rPr lang="zh-TW" altLang="zh-TW" sz="2800" kern="100" dirty="0">
                <a:latin typeface="Calibri"/>
                <a:cs typeface="Times New Roman"/>
              </a:rPr>
              <a:t>　　・［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新細明體"/>
                <a:cs typeface="Times New Roman"/>
                <a:hlinkClick r:id="rId2"/>
              </a:rPr>
              <a:t>普通形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/>
                <a:cs typeface="Times New Roman"/>
                <a:hlinkClick r:id="rId2"/>
              </a:rPr>
              <a:t>plain</a:t>
            </a:r>
            <a:r>
              <a:rPr lang="en-US" altLang="zh-TW" sz="2800" u="sng" kern="100" dirty="0">
                <a:solidFill>
                  <a:srgbClr val="0000FF"/>
                </a:solidFill>
                <a:latin typeface="Calibri"/>
                <a:cs typeface="Times New Roman"/>
                <a:hlinkClick r:id="rId2"/>
              </a:rPr>
              <a:t>-form</a:t>
            </a:r>
            <a:r>
              <a:rPr lang="zh-TW" altLang="zh-TW" sz="2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］んです。</a:t>
            </a:r>
            <a:r>
              <a:rPr lang="en-US" altLang="zh-TW" sz="2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/>
            </a:r>
            <a:br>
              <a:rPr lang="en-US" altLang="zh-TW" sz="2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</a:br>
            <a:r>
              <a:rPr lang="zh-TW" altLang="zh-TW" sz="2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　　　　　　　　　　　　　</a:t>
            </a:r>
            <a:r>
              <a:rPr lang="en-US" altLang="zh-TW" sz="2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/>
            </a:r>
            <a:br>
              <a:rPr lang="en-US" altLang="zh-TW" sz="2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</a:br>
            <a:r>
              <a:rPr lang="zh-TW" altLang="zh-TW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　　　　　</a:t>
            </a:r>
            <a:r>
              <a:rPr lang="zh-TW" altLang="zh-TW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細明體"/>
              </a:rPr>
              <a:t>※</a:t>
            </a:r>
            <a:r>
              <a:rPr lang="zh-TW" altLang="zh-TW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　～だ</a:t>
            </a:r>
            <a:r>
              <a:rPr lang="en-US" altLang="zh-TW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→ </a:t>
            </a:r>
            <a:r>
              <a:rPr lang="zh-TW" altLang="zh-TW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～な</a:t>
            </a:r>
            <a:endParaRPr lang="en-US" altLang="zh-TW" sz="2800" b="1" kern="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2800" kern="100" dirty="0" smtClean="0">
                <a:latin typeface="Calibri"/>
                <a:cs typeface="Times New Roman"/>
              </a:rPr>
              <a:t>　　　な</a:t>
            </a:r>
            <a:r>
              <a:rPr lang="en-US" altLang="ja-JP" sz="2800" kern="100" dirty="0" err="1" smtClean="0">
                <a:latin typeface="Calibri"/>
                <a:cs typeface="Times New Roman"/>
              </a:rPr>
              <a:t>adj</a:t>
            </a:r>
            <a:r>
              <a:rPr lang="ja-JP" altLang="en-US" sz="2800" kern="100" dirty="0" smtClean="0">
                <a:latin typeface="Calibri"/>
                <a:cs typeface="Times New Roman"/>
              </a:rPr>
              <a:t>　　（きれいだ→きれいな）</a:t>
            </a:r>
            <a:endParaRPr lang="en-US" altLang="ja-JP" sz="2800" kern="100" dirty="0" smtClean="0">
              <a:latin typeface="Calibri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ja-JP" sz="2800" kern="100" dirty="0" smtClean="0">
                <a:latin typeface="Calibri"/>
                <a:cs typeface="Times New Roman"/>
              </a:rPr>
              <a:t>            N          (</a:t>
            </a:r>
            <a:r>
              <a:rPr lang="ja-JP" altLang="en-US" sz="2800" kern="100" dirty="0" smtClean="0">
                <a:latin typeface="Calibri"/>
                <a:cs typeface="Times New Roman"/>
              </a:rPr>
              <a:t>かば</a:t>
            </a:r>
            <a:r>
              <a:rPr lang="ja-JP" altLang="en-US" sz="2800" kern="100" dirty="0">
                <a:latin typeface="Calibri"/>
                <a:cs typeface="Times New Roman"/>
              </a:rPr>
              <a:t>んだ</a:t>
            </a:r>
            <a:r>
              <a:rPr lang="ja-JP" altLang="en-US" sz="2800" kern="100" dirty="0" smtClean="0">
                <a:latin typeface="Calibri"/>
                <a:cs typeface="Times New Roman"/>
              </a:rPr>
              <a:t>→かばんな）</a:t>
            </a:r>
            <a:r>
              <a:rPr lang="en-US" altLang="ja-JP" sz="2800" kern="100" dirty="0" smtClean="0">
                <a:latin typeface="Calibri"/>
                <a:cs typeface="Times New Roman"/>
              </a:rPr>
              <a:t>      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TW" sz="2800" kern="100" dirty="0" smtClean="0">
                <a:latin typeface="Calibri"/>
                <a:cs typeface="Times New Roman"/>
              </a:rPr>
              <a:t/>
            </a:r>
            <a:br>
              <a:rPr lang="en-US" altLang="zh-TW" sz="2800" kern="100" dirty="0" smtClean="0">
                <a:latin typeface="Calibri"/>
                <a:cs typeface="Times New Roman"/>
              </a:rPr>
            </a:br>
            <a:r>
              <a:rPr lang="ja-JP" altLang="en-US" sz="2800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Times New Roman"/>
              </a:rPr>
              <a:t>財布を落としたんです。一緒に探してください。</a:t>
            </a:r>
            <a:r>
              <a:rPr lang="en-US" altLang="zh-TW" sz="2800" kern="100" dirty="0">
                <a:latin typeface="Calibri"/>
                <a:cs typeface="Times New Roman"/>
              </a:rPr>
              <a:t/>
            </a:r>
            <a:br>
              <a:rPr lang="en-US" altLang="zh-TW" sz="2800" kern="100" dirty="0">
                <a:latin typeface="Calibri"/>
                <a:cs typeface="Times New Roman"/>
              </a:rPr>
            </a:br>
            <a:r>
              <a:rPr lang="ja-JP" altLang="zh-TW" sz="2800" kern="100" dirty="0">
                <a:latin typeface="Calibri"/>
                <a:ea typeface="新細明體"/>
                <a:cs typeface="Times New Roman"/>
              </a:rPr>
              <a:t>　　　　　</a:t>
            </a:r>
            <a:r>
              <a:rPr lang="en-US" altLang="zh-TW" sz="2800" kern="100" dirty="0">
                <a:latin typeface="Calibri"/>
                <a:cs typeface="Times New Roman"/>
              </a:rPr>
              <a:t/>
            </a:r>
            <a:br>
              <a:rPr lang="en-US" altLang="zh-TW" sz="2800" kern="100" dirty="0">
                <a:latin typeface="Calibri"/>
                <a:cs typeface="Times New Roman"/>
              </a:rPr>
            </a:br>
            <a:r>
              <a:rPr lang="ja-JP" altLang="zh-TW" sz="32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話</a:t>
            </a:r>
            <a:r>
              <a:rPr lang="ja-JP" altLang="zh-TW" sz="32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し</a:t>
            </a:r>
            <a:r>
              <a:rPr lang="ja-JP" altLang="zh-TW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言葉</a:t>
            </a:r>
            <a:r>
              <a:rPr lang="en-US" altLang="zh-TW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spoken language</a:t>
            </a:r>
            <a:r>
              <a:rPr lang="ja-JP" altLang="zh-TW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　－ 「</a:t>
            </a:r>
            <a:r>
              <a:rPr lang="ja-JP" altLang="zh-TW" sz="36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んです</a:t>
            </a:r>
            <a:r>
              <a:rPr lang="ja-JP" altLang="zh-TW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」　　　　</a:t>
            </a:r>
            <a:endParaRPr lang="zh-TW" altLang="zh-TW" sz="32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zh-TW" sz="3200" b="1" kern="1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書</a:t>
            </a:r>
            <a:r>
              <a:rPr lang="ja-JP" altLang="zh-TW" sz="3200" b="1" kern="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き</a:t>
            </a:r>
            <a:r>
              <a:rPr lang="ja-JP" altLang="zh-TW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言葉</a:t>
            </a:r>
            <a:r>
              <a:rPr lang="en-US" altLang="zh-TW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written language </a:t>
            </a:r>
            <a:r>
              <a:rPr lang="ja-JP" altLang="en-US" sz="3200" b="1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　</a:t>
            </a:r>
            <a:r>
              <a:rPr lang="ja-JP" altLang="zh-TW" sz="3200" b="1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－ </a:t>
            </a:r>
            <a:r>
              <a:rPr lang="ja-JP" altLang="zh-TW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「</a:t>
            </a:r>
            <a:r>
              <a:rPr lang="ja-JP" altLang="zh-TW" sz="3600" b="1" kern="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のです</a:t>
            </a:r>
            <a:r>
              <a:rPr lang="ja-JP" altLang="zh-TW" sz="3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」</a:t>
            </a:r>
            <a:endParaRPr lang="zh-TW" altLang="zh-TW" sz="32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7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1584</TotalTime>
  <Words>621</Words>
  <Application>Microsoft Office PowerPoint</Application>
  <PresentationFormat>如螢幕大小 (4:3)</PresentationFormat>
  <Paragraphs>230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市鎮</vt:lpstr>
      <vt:lpstr>国立成功大学外国語文学系  第２６課 どこにごみを出したらいいですか。</vt:lpstr>
      <vt:lpstr>『～んです』強調說明『原因、理由、根據』 的表達方式。 </vt:lpstr>
      <vt:lpstr>『～んです』</vt:lpstr>
      <vt:lpstr> 動詞　　　 </vt:lpstr>
      <vt:lpstr>い形容詞</vt:lpstr>
      <vt:lpstr>な形容詞</vt:lpstr>
      <vt:lpstr>名詞</vt:lpstr>
      <vt:lpstr>PowerPoint 簡報</vt:lpstr>
      <vt:lpstr>文型１</vt:lpstr>
      <vt:lpstr>《練習１》　</vt:lpstr>
      <vt:lpstr>～んですか</vt:lpstr>
      <vt:lpstr>說話人對看到、聽到的事實尋求更詳細的說明時。  </vt:lpstr>
      <vt:lpstr>說話人對看到、聽到的事，像聽話人詢問理由和原因時。 </vt:lpstr>
      <vt:lpstr>尋求對事態的說明時。 </vt:lpstr>
      <vt:lpstr>～んですか</vt:lpstr>
      <vt:lpstr>動詞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文型２：　　～なんですが、～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文型3</vt:lpstr>
      <vt:lpstr>PowerPoint 簡報</vt:lpstr>
      <vt:lpstr>動詞て形  いただけませんか.　　能幫我···嗎? </vt:lpstr>
      <vt:lpstr>疑問詞 動詞た形ら　いいですか   ···做才好嗎?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国立成功大学外国語文学系  第２６課 どこにごみを出したらいいですか。</dc:title>
  <dc:creator>ＭＩＨＯ</dc:creator>
  <cp:lastModifiedBy>ＭＩＨＯ</cp:lastModifiedBy>
  <cp:revision>33</cp:revision>
  <dcterms:created xsi:type="dcterms:W3CDTF">2015-08-09T09:08:55Z</dcterms:created>
  <dcterms:modified xsi:type="dcterms:W3CDTF">2015-09-26T16:45:59Z</dcterms:modified>
</cp:coreProperties>
</file>