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80" r:id="rId3"/>
    <p:sldId id="257" r:id="rId4"/>
    <p:sldId id="278" r:id="rId5"/>
    <p:sldId id="279" r:id="rId6"/>
    <p:sldId id="283" r:id="rId7"/>
    <p:sldId id="271" r:id="rId8"/>
    <p:sldId id="281" r:id="rId9"/>
    <p:sldId id="272" r:id="rId10"/>
    <p:sldId id="274" r:id="rId11"/>
    <p:sldId id="275" r:id="rId12"/>
    <p:sldId id="273" r:id="rId13"/>
    <p:sldId id="276" r:id="rId14"/>
    <p:sldId id="284" r:id="rId15"/>
    <p:sldId id="277" r:id="rId16"/>
    <p:sldId id="282" r:id="rId17"/>
    <p:sldId id="258" r:id="rId18"/>
    <p:sldId id="259" r:id="rId19"/>
    <p:sldId id="265" r:id="rId20"/>
    <p:sldId id="266" r:id="rId21"/>
    <p:sldId id="267" r:id="rId22"/>
    <p:sldId id="260" r:id="rId23"/>
    <p:sldId id="261" r:id="rId24"/>
    <p:sldId id="262" r:id="rId25"/>
    <p:sldId id="263" r:id="rId26"/>
    <p:sldId id="264" r:id="rId2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圓角矩形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20" name="副標題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501BA-D34F-41B7-B12D-49EC91A590B6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1BB1FE-85EB-4FFF-A8DD-12154087C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501BA-D34F-41B7-B12D-49EC91A590B6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1BB1FE-85EB-4FFF-A8DD-12154087C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501BA-D34F-41B7-B12D-49EC91A590B6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1BB1FE-85EB-4FFF-A8DD-12154087C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501BA-D34F-41B7-B12D-49EC91A590B6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1BB1FE-85EB-4FFF-A8DD-12154087C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圓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501BA-D34F-41B7-B12D-49EC91A590B6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1BB1FE-85EB-4FFF-A8DD-12154087C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501BA-D34F-41B7-B12D-49EC91A590B6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1BB1FE-85EB-4FFF-A8DD-12154087C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501BA-D34F-41B7-B12D-49EC91A590B6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1BB1FE-85EB-4FFF-A8DD-12154087C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501BA-D34F-41B7-B12D-49EC91A590B6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1BB1FE-85EB-4FFF-A8DD-12154087C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501BA-D34F-41B7-B12D-49EC91A590B6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1BB1FE-85EB-4FFF-A8DD-12154087C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501BA-D34F-41B7-B12D-49EC91A590B6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1BB1FE-85EB-4FFF-A8DD-12154087C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圓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圓角化單一角落矩形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E9501BA-D34F-41B7-B12D-49EC91A590B6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41BB1FE-85EB-4FFF-A8DD-12154087C1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TW" altLang="en-US" smtClean="0"/>
              <a:t>按一下圖示以新增圖片</a:t>
            </a:r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圓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圓角矩形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標題版面配置區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6E9501BA-D34F-41B7-B12D-49EC91A590B6}" type="datetimeFigureOut">
              <a:rPr lang="zh-TW" altLang="en-US" smtClean="0"/>
              <a:t>2015/11/8</a:t>
            </a:fld>
            <a:endParaRPr lang="zh-TW" altLang="en-US"/>
          </a:p>
        </p:txBody>
      </p:sp>
      <p:sp>
        <p:nvSpPr>
          <p:cNvPr id="18" name="頁尾版面配置區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D41BB1FE-85EB-4FFF-A8DD-12154087C1C7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827584" y="836712"/>
            <a:ext cx="6984776" cy="2304257"/>
          </a:xfrm>
        </p:spPr>
        <p:txBody>
          <a:bodyPr>
            <a:normAutofit/>
          </a:bodyPr>
          <a:lstStyle/>
          <a:p>
            <a:pPr algn="ctr"/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國立成功大學外國語文學系</a:t>
            </a:r>
            <a:r>
              <a:rPr lang="en-US" altLang="zh-TW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zh-TW" sz="3200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ja-JP" alt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日本語（</a:t>
            </a:r>
            <a:r>
              <a:rPr lang="en-US" altLang="zh-TW" sz="3200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5</a:t>
            </a:r>
            <a:r>
              <a:rPr lang="ja-JP" alt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）</a:t>
            </a:r>
            <a:r>
              <a:rPr lang="en-US" altLang="ja-JP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ja-JP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ja-JP" alt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第</a:t>
            </a:r>
            <a:r>
              <a:rPr lang="en-US" altLang="ja-JP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28</a:t>
            </a:r>
            <a:r>
              <a:rPr lang="ja-JP" alt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課</a:t>
            </a:r>
            <a:r>
              <a:rPr lang="en-US" altLang="ja-JP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en-US" altLang="ja-JP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r>
              <a:rPr lang="ja-JP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お茶で</a:t>
            </a:r>
            <a:r>
              <a:rPr lang="ja-JP" alt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も飲みませんか</a:t>
            </a:r>
            <a:endParaRPr lang="zh-TW" altLang="en-US" sz="32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5733256"/>
            <a:ext cx="7304856" cy="648072"/>
          </a:xfrm>
        </p:spPr>
        <p:txBody>
          <a:bodyPr/>
          <a:lstStyle/>
          <a:p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講師：Ｙｕｋａ</a:t>
            </a:r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pic>
        <p:nvPicPr>
          <p:cNvPr id="1026" name="Picture 2" descr="C:\Users\yuka\Desktop\成功大學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976428"/>
            <a:ext cx="738958" cy="738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95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764704"/>
            <a:ext cx="8183880" cy="1080120"/>
          </a:xfrm>
        </p:spPr>
        <p:txBody>
          <a:bodyPr>
            <a:noAutofit/>
          </a:bodyPr>
          <a:lstStyle/>
          <a:p>
            <a:r>
              <a:rPr lang="en-US" altLang="ja-JP" dirty="0">
                <a:solidFill>
                  <a:srgbClr val="FF66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3</a:t>
            </a:r>
            <a:r>
              <a:rPr lang="en-US" altLang="ja-JP" dirty="0" smtClean="0">
                <a:solidFill>
                  <a:srgbClr val="FF66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.</a:t>
            </a:r>
            <a:r>
              <a:rPr lang="zh-TW" altLang="en-US" dirty="0" smtClean="0">
                <a:solidFill>
                  <a:srgbClr val="FF66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ja-JP" altLang="en-US" dirty="0" smtClean="0">
                <a:solidFill>
                  <a:srgbClr val="FF66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普通</a:t>
            </a:r>
            <a:r>
              <a:rPr lang="ja-JP" altLang="en-US" dirty="0">
                <a:solidFill>
                  <a:srgbClr val="FF66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  <a:t>形し、～</a:t>
            </a:r>
            <a:br>
              <a:rPr lang="ja-JP" altLang="en-US" dirty="0">
                <a:solidFill>
                  <a:srgbClr val="FF6600"/>
                </a:solidFill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dirty="0">
              <a:solidFill>
                <a:srgbClr val="FF6600"/>
              </a:solidFill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556792"/>
            <a:ext cx="8280920" cy="468052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某一觀點出發的並列敘述。</a:t>
            </a:r>
            <a:endParaRPr lang="en-US" altLang="ja-JP" sz="32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altLang="ja-JP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例如，有幾個句子都是敘述有關某一主題的優點時，就可以用這個句型連接起來。</a:t>
            </a:r>
            <a:endParaRPr lang="en-US" altLang="ja-JP" sz="32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ワット先生は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熱心だし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、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まじめだし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、経験　　　　　　　　　　　　　　もあります。</a:t>
            </a:r>
            <a:endParaRPr lang="en-US" altLang="ja-JP" sz="32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ja-JP" alt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zh-TW" alt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                     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又熱心又</a:t>
            </a:r>
            <a:r>
              <a:rPr lang="ja-JP" altLang="en-US" sz="3200" b="1" dirty="0" smtClean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認真</a:t>
            </a:r>
            <a:r>
              <a:rPr lang="ja-JP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endParaRPr lang="zh-TW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0162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778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4.</a:t>
            </a:r>
          </a:p>
          <a:p>
            <a:pPr marL="0" indent="0">
              <a:buNone/>
            </a:pP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敘述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兩個以上的原因、理由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時，也可以使用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這個句型。這事情緒上想要強調原因、理由的多重性時使用。</a:t>
            </a:r>
            <a:endParaRPr lang="en-US" altLang="ja-JP" sz="32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altLang="ja-JP" sz="32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駅から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近いし、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車でも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来られるし、</a:t>
            </a:r>
            <a:r>
              <a:rPr lang="ja-JP" altLang="en-US" sz="3200" b="1" u="sng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この店はとても便利です。</a:t>
            </a:r>
          </a:p>
          <a:p>
            <a:pPr marL="0" indent="0">
              <a:buNone/>
            </a:pPr>
            <a:r>
              <a:rPr lang="ja-JP" altLang="en-US" sz="24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</a:t>
            </a:r>
            <a:r>
              <a:rPr lang="zh-TW" altLang="en-US" sz="24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 </a:t>
            </a:r>
            <a:r>
              <a:rPr lang="ja-JP" altLang="en-US" sz="24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離</a:t>
            </a:r>
            <a:r>
              <a:rPr lang="ja-JP" altLang="en-US" sz="24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車站</a:t>
            </a:r>
            <a:r>
              <a:rPr lang="ja-JP" altLang="en-US" sz="24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既近</a:t>
            </a:r>
            <a:r>
              <a:rPr lang="ja-JP" altLang="en-US" sz="24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，</a:t>
            </a:r>
            <a:r>
              <a:rPr lang="ja-JP" altLang="en-US" sz="24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又可以開車</a:t>
            </a:r>
            <a:r>
              <a:rPr lang="ja-JP" altLang="en-US" sz="2400" b="1" dirty="0" smtClean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來</a:t>
            </a:r>
            <a:endParaRPr lang="en-US" altLang="ja-JP" sz="2400" dirty="0">
              <a:solidFill>
                <a:srgbClr val="FF66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如果結論很明顯，也可以止舉例理由，其他省略掉。</a:t>
            </a:r>
          </a:p>
          <a:p>
            <a:pPr marL="0" indent="0">
              <a:buNone/>
            </a:pPr>
            <a:endParaRPr lang="zh-TW" altLang="en-US" sz="32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184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530352"/>
            <a:ext cx="8363272" cy="592298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息子に英語を教えていただけませんか。</a:t>
            </a:r>
          </a:p>
          <a:p>
            <a:pPr marL="0" indent="0">
              <a:buNone/>
            </a:pPr>
            <a:r>
              <a:rPr lang="en-US" altLang="ja-JP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···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うー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ん</a:t>
            </a:r>
            <a:r>
              <a:rPr lang="en-US" altLang="ja-JP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,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出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張も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多いし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、もうすぐ日本語の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試験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も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あるし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、</a:t>
            </a:r>
            <a:r>
              <a:rPr lang="en-US" altLang="ja-JP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···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。</a:t>
            </a:r>
          </a:p>
          <a:p>
            <a:pPr marL="0" indent="0">
              <a:buNone/>
            </a:pP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endParaRPr lang="en-US" altLang="ja-JP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  </a:t>
            </a:r>
            <a:r>
              <a:rPr lang="ja-JP" altLang="en-US" sz="24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能請你教我兒子英語嗎</a:t>
            </a:r>
            <a:r>
              <a:rPr lang="en-US" altLang="ja-JP" sz="24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?</a:t>
            </a:r>
          </a:p>
          <a:p>
            <a:pPr marL="0" indent="0">
              <a:buNone/>
            </a:pPr>
            <a:r>
              <a:rPr lang="zh-TW" altLang="en-US" sz="24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 </a:t>
            </a:r>
            <a:r>
              <a:rPr lang="en-US" altLang="ja-JP" sz="24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··</a:t>
            </a:r>
            <a:r>
              <a:rPr lang="ja-JP" altLang="en-US" sz="24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嗯，我</a:t>
            </a:r>
            <a:r>
              <a:rPr lang="ja-JP" altLang="en-US" sz="24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經常出差</a:t>
            </a:r>
            <a:r>
              <a:rPr lang="ja-JP" altLang="en-US" sz="24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，而且不久之後</a:t>
            </a:r>
            <a:r>
              <a:rPr lang="ja-JP" altLang="en-US" sz="24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就有</a:t>
            </a:r>
            <a:r>
              <a:rPr lang="ja-JP" altLang="en-US" sz="24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日語考試了</a:t>
            </a:r>
            <a:r>
              <a:rPr lang="en-US" altLang="ja-JP" sz="24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···</a:t>
            </a:r>
            <a:r>
              <a:rPr lang="ja-JP" altLang="en-US" sz="24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。</a:t>
            </a:r>
            <a:endParaRPr lang="en-US" altLang="ja-JP" sz="24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ja-JP" altLang="en-US" sz="24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zh-TW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*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「～ し」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一般用在並列敘述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兩個以上的理由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但有時也會只敘述其中的一個。這時與用「～ から」不同，它暗示還有其他理由。</a:t>
            </a:r>
          </a:p>
        </p:txBody>
      </p:sp>
    </p:spTree>
    <p:extLst>
      <p:ext uri="{BB962C8B-B14F-4D97-AF65-F5344CB8AC3E}">
        <p14:creationId xmlns:p14="http://schemas.microsoft.com/office/powerpoint/2010/main" val="376537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1080120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5.~</a:t>
            </a:r>
            <a:r>
              <a:rPr lang="ja-JP" altLang="en-US" dirty="0" smtClean="0"/>
              <a:t>し</a:t>
            </a:r>
            <a:r>
              <a:rPr lang="en-US" altLang="ja-JP" dirty="0" smtClean="0"/>
              <a:t>,</a:t>
            </a:r>
            <a:r>
              <a:rPr lang="ja-JP" altLang="en-US" dirty="0" smtClean="0"/>
              <a:t>それに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1772816"/>
            <a:ext cx="8183880" cy="468052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 sz="35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在某一事情和情況中，</a:t>
            </a:r>
            <a:r>
              <a:rPr lang="ja-JP" altLang="en-US" sz="3500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再添加另一個事情和情況時。</a:t>
            </a:r>
            <a:endParaRPr lang="en-US" altLang="ja-JP" sz="3500" b="1" dirty="0">
              <a:solidFill>
                <a:schemeClr val="accent1">
                  <a:tint val="88000"/>
                  <a:satMod val="150000"/>
                </a:schemeClr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ja-JP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30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どうしてさくら大学を選んだんですか。</a:t>
            </a:r>
          </a:p>
          <a:p>
            <a:pPr marL="0" indent="0" algn="ctr">
              <a:buNone/>
            </a:pPr>
            <a:r>
              <a:rPr lang="zh-TW" altLang="en-US" sz="30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 </a:t>
            </a:r>
            <a:r>
              <a:rPr lang="en-US" altLang="ja-JP" sz="30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···</a:t>
            </a:r>
            <a:r>
              <a:rPr lang="ja-JP" altLang="en-US" sz="30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さくら大学は、父が出た大学だ</a:t>
            </a:r>
            <a:r>
              <a:rPr lang="ja-JP" altLang="en-US" sz="3000" b="1" dirty="0">
                <a:solidFill>
                  <a:schemeClr val="accent1">
                    <a:lumMod val="75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し</a:t>
            </a:r>
            <a:r>
              <a:rPr lang="ja-JP" altLang="en-US" sz="30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、いい先生</a:t>
            </a:r>
            <a:r>
              <a:rPr lang="zh-TW" altLang="en-US" sz="30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      </a:t>
            </a:r>
            <a:r>
              <a:rPr lang="ja-JP" altLang="en-US" sz="30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も多い</a:t>
            </a:r>
            <a:r>
              <a:rPr lang="ja-JP" altLang="en-US" sz="30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し</a:t>
            </a:r>
            <a:r>
              <a:rPr lang="ja-JP" altLang="en-US" sz="30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、</a:t>
            </a:r>
            <a:r>
              <a:rPr lang="ja-JP" altLang="en-US" sz="3500" b="1" u="sng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それに</a:t>
            </a:r>
            <a:r>
              <a:rPr lang="ja-JP" altLang="en-US" sz="30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家から近いですから。</a:t>
            </a:r>
            <a:endParaRPr lang="en-US" altLang="ja-JP" sz="30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 algn="ctr">
              <a:buNone/>
            </a:pPr>
            <a:endParaRPr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  </a:t>
            </a:r>
            <a:r>
              <a:rPr lang="zh-TW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  </a:t>
            </a:r>
            <a:r>
              <a:rPr lang="ja-JP" altLang="en-US" sz="26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為什麼選擇了櫻花大學</a:t>
            </a:r>
            <a:r>
              <a:rPr lang="en-US" altLang="ja-JP" sz="26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?</a:t>
            </a:r>
          </a:p>
          <a:p>
            <a:pPr marL="0" indent="0" algn="ctr">
              <a:buNone/>
            </a:pPr>
            <a:r>
              <a:rPr lang="en-US" altLang="ja-JP" sz="26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 ···</a:t>
            </a:r>
            <a:r>
              <a:rPr lang="ja-JP" altLang="en-US" sz="26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因為櫻花大學是我父親畢業的大學，好的老師</a:t>
            </a:r>
            <a:r>
              <a:rPr lang="zh-TW" altLang="en-US" sz="26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ja-JP" altLang="en-US" sz="26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很多</a:t>
            </a:r>
            <a:r>
              <a:rPr lang="ja-JP" altLang="en-US" sz="26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，</a:t>
            </a:r>
            <a:r>
              <a:rPr lang="ja-JP" altLang="en-US" sz="26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而且</a:t>
            </a:r>
            <a:r>
              <a:rPr lang="ja-JP" altLang="en-US" sz="26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離家也近。</a:t>
            </a:r>
          </a:p>
          <a:p>
            <a:endParaRPr lang="zh-TW" altLang="en-US" sz="26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6241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教科書以外の例文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18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528" y="620688"/>
            <a:ext cx="8183880" cy="864096"/>
          </a:xfrm>
        </p:spPr>
        <p:txBody>
          <a:bodyPr/>
          <a:lstStyle/>
          <a:p>
            <a:r>
              <a:rPr lang="en-US" altLang="ja-JP" dirty="0"/>
              <a:t>6</a:t>
            </a:r>
            <a:r>
              <a:rPr lang="en-US" altLang="ja-JP" dirty="0" smtClean="0"/>
              <a:t>.</a:t>
            </a:r>
            <a:r>
              <a:rPr lang="ja-JP" altLang="en-US" dirty="0" smtClean="0"/>
              <a:t>それで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556792"/>
            <a:ext cx="8183880" cy="4680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個表示前面敘述的事情，是「それで」後面</a:t>
            </a:r>
            <a:r>
              <a:rPr lang="ja-JP" altLang="en-US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接續句子的理由和原因</a:t>
            </a:r>
            <a:r>
              <a:rPr lang="ja-JP" altLang="en-US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的結續詞。</a:t>
            </a:r>
            <a:endParaRPr lang="en-US" altLang="ja-JP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ja-JP" altLang="en-US" dirty="0"/>
          </a:p>
          <a:p>
            <a:r>
              <a:rPr lang="ja-JP" altLang="en-US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このレストランは値段も安いし、おいしいんです。</a:t>
            </a:r>
          </a:p>
          <a:p>
            <a:pPr marL="0" indent="0">
              <a:buNone/>
            </a:pPr>
            <a:r>
              <a:rPr lang="zh-TW" altLang="en-US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  </a:t>
            </a:r>
            <a:r>
              <a:rPr lang="en-US" altLang="ja-JP" dirty="0" smtClean="0">
                <a:latin typeface="新細明體" panose="02020500000000000000" pitchFamily="18" charset="-120"/>
                <a:ea typeface="新細明體" panose="02020500000000000000" pitchFamily="18" charset="-120"/>
              </a:rPr>
              <a:t>···</a:t>
            </a:r>
            <a:r>
              <a:rPr lang="ja-JP" altLang="en-US" b="1" dirty="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それで</a:t>
            </a:r>
            <a:r>
              <a:rPr lang="ja-JP" altLang="en-US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人が多いんですね。</a:t>
            </a:r>
            <a:endParaRPr lang="en-US" altLang="ja-JP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ja-JP" altLang="en-US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   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這</a:t>
            </a: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家餐廳價格便宜，味道又好吃。</a:t>
            </a:r>
          </a:p>
          <a:p>
            <a:pPr marL="0" indent="0">
              <a:buNone/>
            </a:pP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zh-TW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</a:t>
            </a:r>
            <a:r>
              <a:rPr lang="ja-JP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   </a:t>
            </a:r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···</a:t>
            </a:r>
            <a:r>
              <a:rPr lang="ja-JP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所以才這麼多人啊</a:t>
            </a:r>
            <a:r>
              <a:rPr lang="en-US" altLang="ja-JP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!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86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183880" cy="720080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7.</a:t>
            </a:r>
            <a:r>
              <a:rPr lang="ja-JP" altLang="en-US" dirty="0" smtClean="0"/>
              <a:t>　よくこの喫茶店</a:t>
            </a:r>
            <a:r>
              <a:rPr lang="ja-JP" altLang="en-US" dirty="0" smtClean="0">
                <a:solidFill>
                  <a:srgbClr val="FF0000"/>
                </a:solidFill>
              </a:rPr>
              <a:t>に</a:t>
            </a:r>
            <a:r>
              <a:rPr lang="ja-JP" altLang="en-US" dirty="0" smtClean="0"/>
              <a:t>来るんですか。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1844824"/>
            <a:ext cx="8183880" cy="432048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在這個句子中，用表示到達點的助詞「に」取代表示方向的助詞「へ」。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「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行きます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」「来ます」「帰りま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す」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「出張します」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等動詞，可以和「場所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へ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」「場所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に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」中任何一個一起用。</a:t>
            </a:r>
          </a:p>
          <a:p>
            <a:pPr>
              <a:lnSpc>
                <a:spcPct val="150000"/>
              </a:lnSpc>
            </a:pPr>
            <a:endParaRPr lang="ja-JP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576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530352"/>
            <a:ext cx="8784976" cy="5994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　　　　　Ｖて形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います。</a:t>
            </a:r>
            <a:endParaRPr lang="en-US" altLang="ja-JP" sz="32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3200" b="1" kern="100" dirty="0" smtClean="0">
                <a:latin typeface="新細明體" panose="02020500000000000000" pitchFamily="18" charset="-120"/>
                <a:ea typeface="新細明體" panose="02020500000000000000" pitchFamily="18" charset="-120"/>
                <a:cs typeface="Times New Roman"/>
              </a:rPr>
              <a:t>　</a:t>
            </a:r>
            <a:endParaRPr lang="en-US" altLang="ja-JP" sz="3200" b="1" kern="100" dirty="0" smtClean="0">
              <a:latin typeface="新細明體" panose="02020500000000000000" pitchFamily="18" charset="-120"/>
              <a:ea typeface="新細明體" panose="02020500000000000000" pitchFamily="18" charset="-120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ja-JP" altLang="zh-TW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習慣</a:t>
            </a:r>
            <a:r>
              <a:rPr lang="en-US" altLang="zh-TW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(</a:t>
            </a:r>
            <a:r>
              <a:rPr lang="ja-JP" altLang="zh-TW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反復・継続）</a:t>
            </a:r>
            <a:endParaRPr lang="en-US" altLang="ja-JP" sz="3200" b="1" dirty="0">
              <a:solidFill>
                <a:srgbClr val="FF660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ja-JP" altLang="zh-TW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毎朝ジョギングし</a:t>
            </a:r>
            <a:r>
              <a:rPr lang="ja-JP" altLang="zh-TW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ています</a:t>
            </a:r>
            <a:r>
              <a:rPr lang="ja-JP" altLang="zh-TW" sz="3600" b="1" kern="1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新細明體"/>
                <a:cs typeface="Times New Roman"/>
              </a:rPr>
              <a:t>。</a:t>
            </a:r>
            <a:endParaRPr lang="en-US" altLang="ja-JP" sz="3600" b="1" kern="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新細明體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endParaRPr lang="zh-TW" altLang="zh-TW" sz="3600" b="1" kern="1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新細明體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ja-JP" altLang="zh-TW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「～ている」形を</a:t>
            </a:r>
            <a:endParaRPr lang="en-US" altLang="ja-JP" sz="32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ja-JP" altLang="zh-TW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「毎日、よく、時々、～ごとに」</a:t>
            </a:r>
            <a:endParaRPr lang="en-US" altLang="ja-JP" sz="32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endParaRPr lang="en-US" altLang="ja-JP" sz="3600" b="1" kern="1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  <a:ea typeface="新細明體"/>
              <a:cs typeface="Times New Roman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ja-JP" altLang="en-US" sz="24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ひんど</a:t>
            </a:r>
            <a:endParaRPr lang="en-US" altLang="ja-JP" sz="24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ja-JP" altLang="zh-TW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頻度を表す言葉と一緒に使う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＝</a:t>
            </a:r>
            <a:r>
              <a:rPr lang="ja-JP" altLang="zh-TW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「習慣」</a:t>
            </a:r>
            <a:endParaRPr lang="zh-TW" altLang="en-US" sz="32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26005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運転をしながら電話しています。</a:t>
            </a:r>
            <a:endParaRPr lang="zh-TW" alt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608" y="1844824"/>
            <a:ext cx="6888776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2564048" y="1061522"/>
            <a:ext cx="42017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ja-JP" altLang="en-US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なにを しながら</a:t>
            </a:r>
            <a:r>
              <a:rPr lang="en-US" altLang="ja-JP" sz="36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..... </a:t>
            </a:r>
            <a:endParaRPr lang="zh-TW" altLang="en-US" sz="36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871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>
                <a:solidFill>
                  <a:srgbClr val="C00000"/>
                </a:solidFill>
              </a:rPr>
              <a:t>食事をしながらワインを飲みます。</a:t>
            </a:r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196752"/>
            <a:ext cx="3761905" cy="3647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947744" y="673557"/>
            <a:ext cx="40321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ja-JP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なにを しながら</a:t>
            </a:r>
            <a:r>
              <a:rPr lang="en-US" altLang="ja-JP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..... </a:t>
            </a:r>
            <a:endParaRPr lang="zh-TW" altLang="en-US" sz="3200" b="1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19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2920" y="404664"/>
            <a:ext cx="8183880" cy="1224136"/>
          </a:xfrm>
        </p:spPr>
        <p:txBody>
          <a:bodyPr/>
          <a:lstStyle/>
          <a:p>
            <a:r>
              <a:rPr lang="en-US" altLang="ja-JP" dirty="0" smtClean="0"/>
              <a:t>1.</a:t>
            </a:r>
            <a:r>
              <a:rPr lang="ja-JP" altLang="en-US" dirty="0" smtClean="0"/>
              <a:t>　</a:t>
            </a:r>
            <a:r>
              <a:rPr lang="en-US" altLang="zh-TW" dirty="0" smtClean="0"/>
              <a:t>V1</a:t>
            </a:r>
            <a:r>
              <a:rPr lang="ja-JP" altLang="en-US" dirty="0" smtClean="0"/>
              <a:t>ます形ながら、</a:t>
            </a:r>
            <a:r>
              <a:rPr lang="en-US" altLang="zh-TW" dirty="0" smtClean="0"/>
              <a:t>V2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1844824"/>
            <a:ext cx="8183880" cy="3960440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Clr>
                <a:srgbClr val="F07F09"/>
              </a:buClr>
              <a:buNone/>
            </a:pPr>
            <a:r>
              <a:rPr lang="ja-JP" altLang="en-US" sz="32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同一</a:t>
            </a:r>
            <a:r>
              <a:rPr lang="ja-JP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個人在一定的時間內</a:t>
            </a:r>
            <a:r>
              <a:rPr lang="ja-JP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，</a:t>
            </a:r>
            <a:r>
              <a:rPr lang="ja-JP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同時持續進行的兩個動作</a:t>
            </a:r>
            <a:r>
              <a:rPr lang="en-US" altLang="ja-JP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lang="ja-JP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動詞₁、動詞₂</a:t>
            </a:r>
            <a:r>
              <a:rPr lang="en-US" altLang="ja-JP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)</a:t>
            </a:r>
            <a:r>
              <a:rPr lang="ja-JP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</a:p>
          <a:p>
            <a:pPr marL="0" lvl="0" indent="0">
              <a:lnSpc>
                <a:spcPct val="200000"/>
              </a:lnSpc>
              <a:buClr>
                <a:srgbClr val="F07F09"/>
              </a:buClr>
              <a:buNone/>
            </a:pPr>
            <a:r>
              <a:rPr lang="ja-JP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～</a:t>
            </a:r>
            <a:r>
              <a:rPr lang="zh-TW" altLang="en-US" sz="3200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是</a:t>
            </a:r>
            <a:r>
              <a:rPr lang="zh-TW" alt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重點強調的動作</a:t>
            </a:r>
            <a:r>
              <a:rPr lang="zh-TW" altLang="en-US" sz="3200" b="1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79503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620688"/>
            <a:ext cx="4896544" cy="4311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475657" y="871845"/>
            <a:ext cx="4536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なにを しながら</a:t>
            </a:r>
            <a:r>
              <a:rPr lang="en-US" altLang="ja-JP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.....</a:t>
            </a: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528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80" y="1945749"/>
            <a:ext cx="6480720" cy="2895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>
            <a:off x="1691680" y="836712"/>
            <a:ext cx="51663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なにを しながら</a:t>
            </a:r>
            <a:r>
              <a:rPr lang="en-US" altLang="ja-JP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.....</a:t>
            </a:r>
          </a:p>
          <a:p>
            <a:endParaRPr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4080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</a:t>
            </a:r>
            <a:r>
              <a:rPr lang="ja-JP" altLang="en-US" sz="54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教科書以外</a:t>
            </a:r>
            <a:endParaRPr lang="zh-TW" altLang="en-US" sz="54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6382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490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日曜日は息子と釣りに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行っています</a:t>
            </a:r>
            <a:r>
              <a:rPr lang="ja-JP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</a:p>
          <a:p>
            <a:pPr marL="0" indent="0">
              <a:buNone/>
            </a:pP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釣りをする場所に行って、そこにいる、と言う意味です。</a:t>
            </a:r>
          </a:p>
          <a:p>
            <a:pPr marL="0" indent="0">
              <a:buNone/>
            </a:pP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「結果の状態」</a:t>
            </a: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「行く、来る、帰る」</a:t>
            </a:r>
            <a:r>
              <a:rPr lang="ja-JP" alt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＋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「～ている」</a:t>
            </a:r>
            <a:r>
              <a:rPr lang="ja-JP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の</a:t>
            </a:r>
            <a:r>
              <a:rPr lang="ja-JP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形</a:t>
            </a:r>
            <a:endParaRPr lang="zh-TW" altLang="en-US" sz="3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2974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530352"/>
            <a:ext cx="8568952" cy="477085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「行く、来る、帰る」＋「～ている」の意味</a:t>
            </a:r>
          </a:p>
          <a:p>
            <a:pPr marL="0" indent="0">
              <a:buNone/>
            </a:pP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母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は今私の家に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来ています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。</a:t>
            </a:r>
            <a:endParaRPr lang="en-US" altLang="ja-JP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ja-JP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　　　父は今アメリカに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行っています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3061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560" y="530352"/>
            <a:ext cx="8064896" cy="5418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ja-JP" altLang="en-US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例</a:t>
            </a:r>
            <a:r>
              <a:rPr lang="en-US" altLang="ja-JP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1.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：「母は私の家に移動し、</a:t>
            </a:r>
            <a:endParaRPr lang="en-US" altLang="ja-JP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　　　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　　　　そ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の結果今私の家にいる」</a:t>
            </a:r>
            <a:endParaRPr lang="en-US" altLang="ja-JP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ja-JP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ということを表しています。</a:t>
            </a: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これは、瞬間動詞の「～ている形」が、</a:t>
            </a: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変化の結果の状態を表すことと同じです。</a:t>
            </a:r>
            <a:endParaRPr lang="en-US" altLang="ja-JP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b="1" dirty="0" smtClean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キムさんは今韓国へ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帰っています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。</a:t>
            </a:r>
            <a:endParaRPr lang="en-US" altLang="ja-JP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907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340768"/>
            <a:ext cx="8640960" cy="4187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「来る」は「動作主の位置が変化する」</a:t>
            </a:r>
            <a:endParaRPr lang="en-US" altLang="ja-JP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endParaRPr lang="en-US" altLang="ja-JP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つまり、変化した結果（＝私の家に来た）の</a:t>
            </a:r>
            <a:endParaRPr lang="en-US" altLang="ja-JP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ja-JP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状態（＝家にいる）ということです。</a:t>
            </a:r>
          </a:p>
          <a:p>
            <a:pPr marL="0" indent="0">
              <a:buNone/>
            </a:pPr>
            <a:endParaRPr lang="zh-TW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5534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548680"/>
            <a:ext cx="8640960" cy="56166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ja-JP" altLang="en-US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音楽を</a:t>
            </a:r>
            <a:r>
              <a:rPr lang="ja-JP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聞き</a:t>
            </a:r>
            <a:r>
              <a:rPr lang="ja-JP" alt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ながら</a:t>
            </a:r>
            <a:r>
              <a:rPr lang="ja-JP" altLang="en-US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食事</a:t>
            </a:r>
            <a:r>
              <a:rPr lang="ja-JP" altLang="en-US" sz="36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します</a:t>
            </a:r>
            <a:r>
              <a:rPr lang="ja-JP" altLang="en-US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r>
              <a:rPr lang="zh-TW" altLang="en-US" sz="20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邊聽音樂邊用餐。</a:t>
            </a:r>
          </a:p>
          <a:p>
            <a:pPr marL="0" indent="0">
              <a:buNone/>
            </a:pPr>
            <a:endParaRPr lang="en-US" altLang="ja-JP" sz="36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</a:t>
            </a:r>
            <a:endParaRPr lang="en-US" altLang="ja-JP" sz="36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Ｖ</a:t>
            </a:r>
            <a:r>
              <a:rPr lang="en-US" altLang="ja-JP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1</a:t>
            </a:r>
            <a:r>
              <a:rPr lang="ja-JP" altLang="en-US" sz="36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ます形＋ながら</a:t>
            </a:r>
            <a:r>
              <a:rPr lang="ja-JP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Ｖ</a:t>
            </a:r>
            <a:r>
              <a:rPr lang="en-US" altLang="ja-JP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2</a:t>
            </a:r>
          </a:p>
          <a:p>
            <a:pPr marL="0" indent="0">
              <a:buNone/>
            </a:pPr>
            <a:endParaRPr lang="en-US" altLang="ja-JP" sz="36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聞き</a:t>
            </a:r>
            <a:r>
              <a:rPr lang="ja-JP" altLang="en-US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ます　</a:t>
            </a:r>
            <a:endParaRPr lang="en-US" altLang="ja-JP" sz="36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ja-JP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　</a:t>
            </a:r>
            <a:endParaRPr lang="en-US" altLang="ja-JP" sz="3600" b="1" dirty="0" smtClean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　　　　</a:t>
            </a:r>
            <a:r>
              <a:rPr lang="ja-JP" alt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聞き</a:t>
            </a:r>
            <a:r>
              <a:rPr lang="ja-JP" altLang="en-US" sz="36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ながら</a:t>
            </a:r>
            <a:endParaRPr lang="en-US" altLang="ja-JP" sz="3600" b="1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3600" b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/>
            </a:r>
            <a:br>
              <a:rPr lang="zh-TW" alt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</a:br>
            <a:endParaRPr lang="zh-TW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zh-TW" altLang="en-US" sz="32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可以</a:t>
            </a:r>
            <a:r>
              <a:rPr lang="zh-TW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用在某一期間中</a:t>
            </a:r>
            <a:r>
              <a:rPr lang="zh-TW" altLang="en-US" sz="3200" b="1" u="sng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兩件事情持續進行</a:t>
            </a:r>
            <a:r>
              <a:rPr lang="zh-TW" altLang="en-US" sz="32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時。</a:t>
            </a:r>
          </a:p>
          <a:p>
            <a:pPr marL="0" indent="0">
              <a:buNone/>
            </a:pPr>
            <a:endParaRPr lang="zh-TW" altLang="en-US" sz="3200" b="1" u="sng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  <p:sp>
        <p:nvSpPr>
          <p:cNvPr id="4" name="向下箭號 3"/>
          <p:cNvSpPr/>
          <p:nvPr/>
        </p:nvSpPr>
        <p:spPr>
          <a:xfrm>
            <a:off x="1886000" y="1176919"/>
            <a:ext cx="360040" cy="64807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向下箭號 4"/>
          <p:cNvSpPr/>
          <p:nvPr/>
        </p:nvSpPr>
        <p:spPr>
          <a:xfrm>
            <a:off x="3000954" y="1117576"/>
            <a:ext cx="360040" cy="68619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向下箭號 5"/>
          <p:cNvSpPr/>
          <p:nvPr/>
        </p:nvSpPr>
        <p:spPr>
          <a:xfrm>
            <a:off x="4067944" y="1117576"/>
            <a:ext cx="360040" cy="66713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乘號 6"/>
          <p:cNvSpPr/>
          <p:nvPr/>
        </p:nvSpPr>
        <p:spPr>
          <a:xfrm>
            <a:off x="1331640" y="2580803"/>
            <a:ext cx="914400" cy="9144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122" name="Picture 2" descr="C:\Users\yuka\AppData\Local\Microsoft\Windows\Temporary Internet Files\Content.IE5\TO5FTJTU\lgi01b2013121415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828578"/>
            <a:ext cx="1872208" cy="148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向右箭號 7"/>
          <p:cNvSpPr/>
          <p:nvPr/>
        </p:nvSpPr>
        <p:spPr>
          <a:xfrm>
            <a:off x="1187624" y="3861048"/>
            <a:ext cx="1152128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38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130896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           </a:t>
            </a:r>
            <a:endParaRPr lang="en-US" altLang="zh-TW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</a:t>
            </a:r>
            <a:r>
              <a:rPr lang="zh-TW" altLang="en-US" dirty="0" smtClean="0"/>
              <a:t> </a:t>
            </a:r>
            <a:r>
              <a:rPr lang="ja-JP" altLang="en-US" dirty="0" smtClean="0"/>
              <a:t>　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音楽を聞く</a:t>
            </a:r>
            <a:endParaRPr lang="en-US" altLang="ja-JP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/>
              <a:t>　</a:t>
            </a:r>
            <a:r>
              <a:rPr lang="ja-JP" altLang="en-US" dirty="0" smtClean="0"/>
              <a:t>　　　　　　　</a:t>
            </a:r>
            <a:r>
              <a:rPr lang="ja-JP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食事する</a:t>
            </a:r>
            <a:endParaRPr lang="en-US" altLang="zh-TW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1403648" y="2564904"/>
            <a:ext cx="5760640" cy="648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 rot="5400000">
            <a:off x="3562232" y="-744609"/>
            <a:ext cx="1074144" cy="5535328"/>
          </a:xfrm>
          <a:prstGeom prst="leftBrace">
            <a:avLst>
              <a:gd name="adj1" fmla="val 8333"/>
              <a:gd name="adj2" fmla="val 50182"/>
            </a:avLst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右大括弧 7"/>
          <p:cNvSpPr/>
          <p:nvPr/>
        </p:nvSpPr>
        <p:spPr>
          <a:xfrm rot="5400000">
            <a:off x="3559244" y="1116291"/>
            <a:ext cx="1080120" cy="5535328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2732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620688"/>
            <a:ext cx="9073008" cy="568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5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彼はテレビを見ます。</a:t>
            </a:r>
            <a:endParaRPr lang="en-US" altLang="ja-JP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　ごはんを食べます。</a:t>
            </a:r>
            <a:endParaRPr lang="en-US" altLang="ja-JP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ja-JP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「ます形ながら、～」</a:t>
            </a:r>
            <a:endParaRPr lang="en-US" altLang="ja-JP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ja-JP" sz="32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endParaRPr lang="en-US" altLang="ja-JP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　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彼はテレビを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見ながら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、ごはんを食べます。</a:t>
            </a:r>
          </a:p>
          <a:p>
            <a:pPr marL="0" indent="0">
              <a:buNone/>
            </a:pPr>
            <a:endParaRPr lang="en-US" altLang="ja-JP" sz="3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向下箭號 3"/>
          <p:cNvSpPr/>
          <p:nvPr/>
        </p:nvSpPr>
        <p:spPr>
          <a:xfrm>
            <a:off x="3707904" y="2996952"/>
            <a:ext cx="792088" cy="720080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17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私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は歩きます。本を読みます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ja-JP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ja-JP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sz="3200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歩</a:t>
            </a:r>
            <a:r>
              <a:rPr lang="ja-JP" altLang="en-US" sz="3200" b="1" u="sng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き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ながら、本を読みま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す。</a:t>
            </a:r>
            <a:endParaRPr lang="ja-JP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altLang="ja-JP" dirty="0" smtClean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ja-JP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ja-JP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歩き</a:t>
            </a:r>
            <a:r>
              <a:rPr lang="ja-JP" altLang="en-US" b="1" strike="sngStrike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ます</a:t>
            </a:r>
            <a:r>
              <a:rPr lang="ja-JP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＋ながら、</a:t>
            </a:r>
            <a:endParaRPr lang="zh-TW" altLang="en-US" b="1" strike="sngStrike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向上箭號 3"/>
          <p:cNvSpPr/>
          <p:nvPr/>
        </p:nvSpPr>
        <p:spPr>
          <a:xfrm>
            <a:off x="1043608" y="2852936"/>
            <a:ext cx="576064" cy="720080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8214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23528" y="1052736"/>
            <a:ext cx="8568952" cy="36655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r>
              <a:rPr lang="ja-JP" alt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働</a:t>
            </a:r>
            <a:r>
              <a:rPr lang="ja-JP" altLang="en-US" sz="32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きなが</a:t>
            </a:r>
            <a:r>
              <a:rPr lang="ja-JP" altLang="en-US" sz="32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ら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、日本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語を勉強しています。</a:t>
            </a:r>
            <a:endParaRPr lang="en-US" altLang="ja-JP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　　　邊工作邊學日語。</a:t>
            </a:r>
            <a:endParaRPr lang="en-US" altLang="ja-JP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ja-JP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endParaRPr lang="en-US" altLang="ja-JP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働き</a:t>
            </a:r>
            <a:r>
              <a:rPr lang="ja-JP" altLang="en-US" sz="3200" b="1" strike="sngStrike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ます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＋ながら、</a:t>
            </a:r>
            <a:endParaRPr lang="en-US" altLang="ja-JP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　</a:t>
            </a:r>
            <a:endParaRPr lang="en-US" altLang="ja-JP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　</a:t>
            </a:r>
            <a:endParaRPr lang="zh-TW" altLang="en-US" sz="32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向上箭號 3"/>
          <p:cNvSpPr/>
          <p:nvPr/>
        </p:nvSpPr>
        <p:spPr>
          <a:xfrm>
            <a:off x="1403648" y="1988840"/>
            <a:ext cx="432048" cy="86409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60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183880" cy="1152128"/>
          </a:xfrm>
        </p:spPr>
        <p:txBody>
          <a:bodyPr/>
          <a:lstStyle/>
          <a:p>
            <a:r>
              <a:rPr lang="ja-JP" altLang="en-US" dirty="0" smtClean="0"/>
              <a:t>練習</a:t>
            </a:r>
            <a:r>
              <a:rPr lang="en-US" altLang="ja-JP" dirty="0" smtClean="0"/>
              <a:t>1.</a:t>
            </a:r>
            <a:r>
              <a:rPr lang="ja-JP" altLang="en-US" dirty="0"/>
              <a:t>　ます形　＋　ながら、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2920" y="2132856"/>
            <a:ext cx="8183880" cy="4248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Q:</a:t>
            </a:r>
            <a:r>
              <a:rPr lang="ja-JP" altLang="en-US" dirty="0"/>
              <a:t>　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飲みま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す。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　</a:t>
            </a:r>
            <a:r>
              <a:rPr lang="en-US" altLang="ja-JP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CD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を聞きます。</a:t>
            </a:r>
            <a:endParaRPr lang="en-US" altLang="ja-JP" sz="32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ja-JP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A</a:t>
            </a:r>
            <a:r>
              <a:rPr lang="en-US" altLang="ja-JP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:   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飲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みながら、ＣＤを聞きます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。</a:t>
            </a:r>
            <a:endParaRPr lang="en-US" altLang="ja-JP" sz="3200" b="1" dirty="0" smtClean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altLang="ja-JP" sz="32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altLang="ja-JP" sz="3200" b="1" dirty="0" smtClean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ja-JP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Q: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 ガ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ムをかみま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す。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　おしゃべりします。</a:t>
            </a:r>
            <a:endParaRPr lang="en-US" altLang="ja-JP" sz="32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altLang="ja-JP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A</a:t>
            </a:r>
            <a:r>
              <a:rPr lang="en-US" altLang="ja-JP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: 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ガ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ムをかみながら、おしゃべりします。</a:t>
            </a:r>
            <a:endParaRPr lang="zh-TW" altLang="en-US" sz="32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448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620688"/>
            <a:ext cx="8183880" cy="1080120"/>
          </a:xfrm>
        </p:spPr>
        <p:txBody>
          <a:bodyPr>
            <a:normAutofit fontScale="90000"/>
          </a:bodyPr>
          <a:lstStyle/>
          <a:p>
            <a:r>
              <a:rPr lang="ja-JP" altLang="en-US" dirty="0">
                <a:solidFill>
                  <a:schemeClr val="accent1">
                    <a:lumMod val="50000"/>
                  </a:schemeClr>
                </a:solidFill>
              </a:rPr>
              <a:t>２</a:t>
            </a:r>
            <a:r>
              <a:rPr lang="en-US" altLang="ja-JP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ja-JP" altLang="en-US" dirty="0" smtClean="0">
                <a:solidFill>
                  <a:schemeClr val="accent1">
                    <a:lumMod val="50000"/>
                  </a:schemeClr>
                </a:solidFill>
              </a:rPr>
              <a:t>　</a:t>
            </a:r>
            <a:r>
              <a:rPr lang="ja-JP" altLang="en-US" dirty="0" smtClean="0"/>
              <a:t>動詞</a:t>
            </a:r>
            <a:r>
              <a:rPr lang="ja-JP" altLang="en-US" dirty="0"/>
              <a:t>て形います</a:t>
            </a:r>
            <a:br>
              <a:rPr lang="ja-JP" altLang="en-US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1484784"/>
            <a:ext cx="8748464" cy="4752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某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行為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習慣性反覆進行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的意思上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r>
              <a:rPr lang="ja-JP" altLang="en-US" sz="3200" b="1" dirty="0" smtClean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過去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進行的習慣性行為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時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、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「</a:t>
            </a:r>
            <a:r>
              <a:rPr lang="ja-JP" altLang="en-US" sz="32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て形いました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」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新細明體" panose="02020500000000000000" pitchFamily="18" charset="-120"/>
                <a:ea typeface="新細明體" panose="02020500000000000000" pitchFamily="18" charset="-120"/>
              </a:rPr>
              <a:t>。</a:t>
            </a:r>
            <a:endParaRPr lang="en-US" altLang="ja-JP" sz="3200" b="1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>
              <a:buNone/>
            </a:pPr>
            <a:endParaRPr lang="ja-JP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毎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朝ジョギングを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しています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。　　　　　　</a:t>
            </a:r>
            <a:endParaRPr lang="en-US" altLang="ja-JP" sz="32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　　我每天早上會</a:t>
            </a: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慢跑。</a:t>
            </a:r>
            <a:endParaRPr lang="en-US" altLang="ja-JP" sz="3200" b="1" dirty="0" smtClean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endParaRPr lang="en-US" altLang="ja-JP" sz="3200" b="1" dirty="0" smtClean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3200" b="1" dirty="0" smtClean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子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供のとき、毎晩８時に</a:t>
            </a:r>
            <a:r>
              <a:rPr lang="ja-JP" altLang="en-US" sz="3200" b="1" dirty="0">
                <a:solidFill>
                  <a:srgbClr val="FF000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寝ていました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。</a:t>
            </a:r>
            <a:endParaRPr lang="en-US" altLang="ja-JP" sz="3200" b="1" dirty="0">
              <a:solidFill>
                <a:srgbClr val="002060"/>
              </a:solidFill>
              <a:effectLst>
                <a:outerShdw blurRad="53975" dist="22860" dir="5400000" algn="tl" rotWithShape="0">
                  <a:srgbClr val="000000">
                    <a:alpha val="55000"/>
                  </a:srgbClr>
                </a:outerShdw>
              </a:effectLst>
              <a:latin typeface="+mj-lt"/>
              <a:ea typeface="+mj-ea"/>
              <a:cs typeface="+mj-cs"/>
            </a:endParaRPr>
          </a:p>
          <a:p>
            <a:pPr marL="0" indent="0">
              <a:buNone/>
            </a:pP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　　小時候，每天晚上</a:t>
            </a:r>
            <a:r>
              <a:rPr lang="en-US" altLang="ja-JP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8</a:t>
            </a:r>
            <a:r>
              <a:rPr lang="ja-JP" altLang="en-US" sz="3200" b="1" dirty="0">
                <a:solidFill>
                  <a:srgbClr val="002060"/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rPr>
              <a:t>點睡覺。</a:t>
            </a:r>
          </a:p>
        </p:txBody>
      </p:sp>
    </p:spTree>
    <p:extLst>
      <p:ext uri="{BB962C8B-B14F-4D97-AF65-F5344CB8AC3E}">
        <p14:creationId xmlns:p14="http://schemas.microsoft.com/office/powerpoint/2010/main" val="5297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觀點">
  <a:themeElements>
    <a:clrScheme name="觀點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觀點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觀點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1211</TotalTime>
  <Words>845</Words>
  <Application>Microsoft Office PowerPoint</Application>
  <PresentationFormat>如螢幕大小 (4:3)</PresentationFormat>
  <Paragraphs>151</Paragraphs>
  <Slides>26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27" baseType="lpstr">
      <vt:lpstr>觀點</vt:lpstr>
      <vt:lpstr>國立成功大學外國語文學系 日本語（5） 第28課 お茶でも飲みませんか</vt:lpstr>
      <vt:lpstr>1.　V1ます形ながら、V2</vt:lpstr>
      <vt:lpstr>PowerPoint 簡報</vt:lpstr>
      <vt:lpstr>PowerPoint 簡報</vt:lpstr>
      <vt:lpstr>PowerPoint 簡報</vt:lpstr>
      <vt:lpstr>PowerPoint 簡報</vt:lpstr>
      <vt:lpstr>PowerPoint 簡報</vt:lpstr>
      <vt:lpstr>練習1.　ます形　＋　ながら、</vt:lpstr>
      <vt:lpstr>２.　動詞て形います </vt:lpstr>
      <vt:lpstr>3. 普通形し、～ </vt:lpstr>
      <vt:lpstr>PowerPoint 簡報</vt:lpstr>
      <vt:lpstr>PowerPoint 簡報</vt:lpstr>
      <vt:lpstr>5.~し,それに</vt:lpstr>
      <vt:lpstr>教科書以外の例文</vt:lpstr>
      <vt:lpstr>6.それで</vt:lpstr>
      <vt:lpstr>7.　よくこの喫茶店に来るんですか。</vt:lpstr>
      <vt:lpstr>PowerPoint 簡報</vt:lpstr>
      <vt:lpstr>運転をしながら電話しています。</vt:lpstr>
      <vt:lpstr>食事をしながらワインを飲みます。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國立成功大學外國語文學系 日本語（3）第28課 お茶でも飲みませんか</dc:title>
  <dc:creator>ＭＩＨＯ</dc:creator>
  <cp:lastModifiedBy>ＭＩＨＯ</cp:lastModifiedBy>
  <cp:revision>33</cp:revision>
  <dcterms:created xsi:type="dcterms:W3CDTF">2015-08-24T15:45:26Z</dcterms:created>
  <dcterms:modified xsi:type="dcterms:W3CDTF">2015-11-08T06:54:04Z</dcterms:modified>
</cp:coreProperties>
</file>