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36E8B4B-0DE8-4A60-91DB-F291E15D792C}" type="datetimeFigureOut">
              <a:rPr lang="zh-TW" altLang="en-US" smtClean="0"/>
              <a:t>2015/9/27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A685D1-9AA4-4497-BE89-6CFFFB9B772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8B4B-0DE8-4A60-91DB-F291E15D792C}" type="datetimeFigureOut">
              <a:rPr lang="zh-TW" altLang="en-US" smtClean="0"/>
              <a:t>2015/9/27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85D1-9AA4-4497-BE89-6CFFFB9B772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36E8B4B-0DE8-4A60-91DB-F291E15D792C}" type="datetimeFigureOut">
              <a:rPr lang="zh-TW" altLang="en-US" smtClean="0"/>
              <a:t>2015/9/27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BA685D1-9AA4-4497-BE89-6CFFFB9B772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8B4B-0DE8-4A60-91DB-F291E15D792C}" type="datetimeFigureOut">
              <a:rPr lang="zh-TW" altLang="en-US" smtClean="0"/>
              <a:t>2015/9/27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A685D1-9AA4-4497-BE89-6CFFFB9B772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8B4B-0DE8-4A60-91DB-F291E15D792C}" type="datetimeFigureOut">
              <a:rPr lang="zh-TW" altLang="en-US" smtClean="0"/>
              <a:t>2015/9/27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BA685D1-9AA4-4497-BE89-6CFFFB9B772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36E8B4B-0DE8-4A60-91DB-F291E15D792C}" type="datetimeFigureOut">
              <a:rPr lang="zh-TW" altLang="en-US" smtClean="0"/>
              <a:t>2015/9/27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A685D1-9AA4-4497-BE89-6CFFFB9B772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36E8B4B-0DE8-4A60-91DB-F291E15D792C}" type="datetimeFigureOut">
              <a:rPr lang="zh-TW" altLang="en-US" smtClean="0"/>
              <a:t>2015/9/27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A685D1-9AA4-4497-BE89-6CFFFB9B772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8B4B-0DE8-4A60-91DB-F291E15D792C}" type="datetimeFigureOut">
              <a:rPr lang="zh-TW" altLang="en-US" smtClean="0"/>
              <a:t>2015/9/27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A685D1-9AA4-4497-BE89-6CFFFB9B772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8B4B-0DE8-4A60-91DB-F291E15D792C}" type="datetimeFigureOut">
              <a:rPr lang="zh-TW" altLang="en-US" smtClean="0"/>
              <a:t>2015/9/27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A685D1-9AA4-4497-BE89-6CFFFB9B772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8B4B-0DE8-4A60-91DB-F291E15D792C}" type="datetimeFigureOut">
              <a:rPr lang="zh-TW" altLang="en-US" smtClean="0"/>
              <a:t>2015/9/27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A685D1-9AA4-4497-BE89-6CFFFB9B772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36E8B4B-0DE8-4A60-91DB-F291E15D792C}" type="datetimeFigureOut">
              <a:rPr lang="zh-TW" altLang="en-US" smtClean="0"/>
              <a:t>2015/9/27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BA685D1-9AA4-4497-BE89-6CFFFB9B772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6E8B4B-0DE8-4A60-91DB-F291E15D792C}" type="datetimeFigureOut">
              <a:rPr lang="zh-TW" altLang="en-US" smtClean="0"/>
              <a:t>2015/9/27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A685D1-9AA4-4497-BE89-6CFFFB9B772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712968" cy="1470025"/>
          </a:xfrm>
        </p:spPr>
        <p:txBody>
          <a:bodyPr>
            <a:noAutofit/>
          </a:bodyPr>
          <a:lstStyle/>
          <a:p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國立成功大學外國語文學系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/>
            </a:r>
            <a:b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r>
              <a:rPr lang="zh-TW" alt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第</a:t>
            </a:r>
            <a:r>
              <a:rPr lang="en-US" altLang="zh-TW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29</a:t>
            </a:r>
            <a:r>
              <a:rPr lang="zh-TW" alt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課</a:t>
            </a:r>
            <a:r>
              <a:rPr lang="en-US" altLang="zh-TW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/>
            </a:r>
            <a:br>
              <a:rPr lang="en-US" altLang="zh-TW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r>
              <a:rPr lang="ja-JP" alt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忘れ物をしてしまったんです。</a:t>
            </a:r>
            <a:endParaRPr lang="zh-TW" alt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27784" y="6021288"/>
            <a:ext cx="5144616" cy="836712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　　　　　　　</a:t>
            </a:r>
            <a:r>
              <a:rPr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講師：Ｙｕｋａ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1026" name="Picture 2" descr="C:\Users\yuka\Desktop\成功大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379476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60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836712"/>
            <a:ext cx="8153400" cy="720080"/>
          </a:xfrm>
        </p:spPr>
        <p:txBody>
          <a:bodyPr>
            <a:normAutofit fontScale="90000"/>
          </a:bodyPr>
          <a:lstStyle/>
          <a:p>
            <a:r>
              <a:rPr lang="ja-JP" alt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　　「Ｖて</a:t>
            </a:r>
            <a:r>
              <a:rPr lang="ja-JP" alt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形しまいます</a:t>
            </a:r>
            <a:r>
              <a:rPr lang="ja-JP" alt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」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/>
            </a:r>
            <a:b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r>
              <a:rPr lang="ja-JP" altLang="en-US" dirty="0"/>
              <a:t>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84976" cy="4997152"/>
          </a:xfrm>
        </p:spPr>
        <p:txBody>
          <a:bodyPr/>
          <a:lstStyle/>
          <a:p>
            <a:r>
              <a:rPr lang="zh-TW" alt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可以表示未來的結束</a:t>
            </a:r>
            <a:r>
              <a:rPr lang="zh-TW" alt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。</a:t>
            </a:r>
            <a:endParaRPr lang="en-US" altLang="zh-TW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  <a:cs typeface="+mj-cs"/>
            </a:endParaRPr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昼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ごはんまでにレポート</a:t>
            </a: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を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書いてしまいます。      </a:t>
            </a:r>
            <a:r>
              <a:rPr lang="ja-JP" altLang="en-US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我要在吃午飯前把報告寫完。</a:t>
            </a:r>
            <a:endParaRPr lang="zh-TW" altLang="en-US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35332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548680"/>
            <a:ext cx="8153400" cy="670520"/>
          </a:xfrm>
        </p:spPr>
        <p:txBody>
          <a:bodyPr>
            <a:normAutofit fontScale="90000"/>
          </a:bodyPr>
          <a:lstStyle/>
          <a:p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3.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動詞て形    しまいました</a:t>
            </a:r>
            <a:b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這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是在為難的狀態下的</a:t>
            </a:r>
            <a:r>
              <a:rPr lang="ja-JP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困惑、懊惱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的表達方式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  <a:endParaRPr lang="en-US" altLang="ja-JP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en-US" altLang="ja-JP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パ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スポートを</a:t>
            </a:r>
            <a:r>
              <a:rPr lang="ja-JP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なくしてしまいました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。　　</a:t>
            </a:r>
            <a:endParaRPr lang="en-US" altLang="ja-JP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護照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弄丟了。</a:t>
            </a:r>
          </a:p>
          <a:p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パ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ソコンが</a:t>
            </a:r>
            <a:r>
              <a:rPr lang="ja-JP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故障してしまいました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。　　</a:t>
            </a:r>
            <a:endParaRPr lang="en-US" altLang="ja-JP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 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電腦故障了。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7677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1472208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4.</a:t>
            </a:r>
            <a:r>
              <a:rPr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ありました</a:t>
            </a:r>
            <a:br>
              <a:rPr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2060848"/>
            <a:ext cx="8153400" cy="4035152"/>
          </a:xfrm>
        </p:spPr>
        <p:txBody>
          <a:bodyPr/>
          <a:lstStyle/>
          <a:p>
            <a:r>
              <a:rPr lang="en-US" altLang="ja-JP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〔</a:t>
            </a:r>
            <a:r>
              <a:rPr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かばんが</a:t>
            </a:r>
            <a:r>
              <a:rPr lang="en-US" altLang="ja-JP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〕</a:t>
            </a:r>
            <a:r>
              <a:rPr lang="ja-JP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ありました</a:t>
            </a:r>
            <a:r>
              <a:rPr lang="ja-JP" altLang="en-US" sz="32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よ</a:t>
            </a:r>
            <a:r>
              <a:rPr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。　　</a:t>
            </a:r>
            <a:endParaRPr lang="en-US" altLang="ja-JP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</a:t>
            </a:r>
            <a:r>
              <a:rPr lang="en-US" altLang="ja-JP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〔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皮包</a:t>
            </a:r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〕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找到了</a:t>
            </a:r>
            <a:r>
              <a:rPr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！</a:t>
            </a:r>
            <a:endParaRPr lang="en-US" altLang="ja-JP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ja-JP" sz="32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ja-JP" altLang="en-US" sz="32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「</a:t>
            </a:r>
            <a:r>
              <a:rPr lang="ja-JP" altLang="en-US" sz="3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ありました」，是表示說話者發現「皮包」這個事實，而不是「以前那裡有皮包」的意思。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7983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476672"/>
            <a:ext cx="8153400" cy="1224136"/>
          </a:xfrm>
        </p:spPr>
        <p:txBody>
          <a:bodyPr>
            <a:normAutofit fontScale="90000"/>
          </a:bodyPr>
          <a:lstStyle/>
          <a:p>
            <a:r>
              <a:rPr lang="ja-JP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５</a:t>
            </a:r>
            <a:r>
              <a:rPr lang="en-US" altLang="ja-JP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.</a:t>
            </a:r>
            <a:r>
              <a:rPr lang="ja-JP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どこかで</a:t>
            </a:r>
            <a:r>
              <a:rPr lang="en-US" altLang="ja-JP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/</a:t>
            </a:r>
            <a:r>
              <a:rPr lang="ja-JP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どこかに</a:t>
            </a:r>
            <a:br>
              <a:rPr lang="ja-JP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9505056" cy="4925144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「どこかへ」</a:t>
            </a:r>
            <a:r>
              <a:rPr lang="ja-JP" altLang="en-US" sz="3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的「</a:t>
            </a:r>
            <a:r>
              <a:rPr lang="ja-JP" altLang="en-US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へ</a:t>
            </a:r>
            <a:r>
              <a:rPr lang="ja-JP" altLang="en-US" sz="3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」、「なかにを」的「</a:t>
            </a:r>
            <a:r>
              <a:rPr lang="ja-JP" altLang="en-US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を</a:t>
            </a:r>
            <a:r>
              <a:rPr lang="ja-JP" altLang="en-US" sz="3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」　</a:t>
            </a:r>
            <a:r>
              <a:rPr lang="ja-JP" altLang="en-US" sz="32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可以</a:t>
            </a:r>
            <a:r>
              <a:rPr lang="ja-JP" altLang="en-US" sz="3200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省略</a:t>
            </a:r>
            <a:r>
              <a:rPr lang="ja-JP" altLang="en-US" sz="3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，但是「どこかで」的「</a:t>
            </a:r>
            <a:r>
              <a:rPr lang="ja-JP" altLang="en-US" sz="32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で</a:t>
            </a:r>
            <a:r>
              <a:rPr lang="ja-JP" altLang="en-US" sz="3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」</a:t>
            </a:r>
            <a:endParaRPr lang="en-US" altLang="ja-JP" sz="32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「</a:t>
            </a:r>
            <a:r>
              <a:rPr lang="ja-JP" altLang="en-US" sz="3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どこかに」的「</a:t>
            </a:r>
            <a:r>
              <a:rPr lang="ja-JP" altLang="en-US" sz="32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に</a:t>
            </a:r>
            <a:r>
              <a:rPr lang="ja-JP" altLang="en-US" sz="3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」</a:t>
            </a:r>
            <a:r>
              <a:rPr lang="ja-JP" altLang="en-US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不能</a:t>
            </a:r>
            <a:r>
              <a:rPr lang="ja-JP" altLang="en-US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省略</a:t>
            </a:r>
            <a:r>
              <a:rPr lang="ja-JP" altLang="en-US" sz="3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  <a:endParaRPr lang="en-US" altLang="ja-JP" sz="32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ja-JP" altLang="en-US" sz="32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ja-JP" altLang="en-US" sz="3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ど</a:t>
            </a:r>
            <a:r>
              <a:rPr lang="ja-JP" altLang="en-US" sz="3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こか</a:t>
            </a: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で</a:t>
            </a:r>
            <a:r>
              <a:rPr lang="ja-JP" altLang="en-US" sz="3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財布をなくしてしまいました。　　</a:t>
            </a:r>
            <a:endParaRPr lang="en-US" altLang="ja-JP" sz="32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　</a:t>
            </a:r>
            <a:r>
              <a:rPr lang="ja-JP" altLang="en-US" sz="3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不知道</a:t>
            </a:r>
            <a:r>
              <a:rPr lang="ja-JP" altLang="en-US" sz="3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在哪裡把錢包弄丟了。</a:t>
            </a:r>
          </a:p>
          <a:p>
            <a:r>
              <a:rPr lang="ja-JP" altLang="en-US" sz="3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ど</a:t>
            </a:r>
            <a:r>
              <a:rPr lang="ja-JP" altLang="en-US" sz="3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こか</a:t>
            </a: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に</a:t>
            </a:r>
            <a:r>
              <a:rPr lang="ja-JP" altLang="en-US" sz="3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電話がありませんか。　　　　  </a:t>
            </a:r>
            <a:endParaRPr lang="en-US" altLang="ja-JP" sz="32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　</a:t>
            </a:r>
            <a:r>
              <a:rPr lang="ja-JP" altLang="en-US" sz="3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這裡</a:t>
            </a:r>
            <a:r>
              <a:rPr lang="ja-JP" altLang="en-US" sz="3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有哪裡有電話呢</a:t>
            </a:r>
            <a:r>
              <a:rPr lang="en-US" altLang="ja-JP" sz="3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?</a:t>
            </a:r>
          </a:p>
          <a:p>
            <a:endParaRPr lang="en-US" altLang="ja-JP" sz="32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4824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352928" cy="52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018002" y="3244334"/>
            <a:ext cx="3877985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</a:t>
            </a:r>
            <a:endParaRPr lang="en-US" altLang="ja-JP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　　</a:t>
            </a:r>
            <a:endParaRPr lang="en-US" altLang="ja-JP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ja-JP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　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右</a:t>
            </a:r>
            <a:r>
              <a:rPr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の～は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040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230819"/>
            <a:ext cx="6768752" cy="2510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7"/>
            <a:ext cx="1800718" cy="2643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88" y="1916831"/>
            <a:ext cx="2185634" cy="249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732248"/>
            <a:ext cx="2088232" cy="2712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556337" y="3105835"/>
            <a:ext cx="249299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ja-JP" sz="3600" b="1" dirty="0" smtClean="0">
              <a:solidFill>
                <a:srgbClr val="775F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  <a:p>
            <a:endParaRPr lang="en-US" altLang="ja-JP" sz="3600" b="1" dirty="0">
              <a:solidFill>
                <a:srgbClr val="775F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  <a:p>
            <a:endParaRPr lang="en-US" altLang="ja-JP" sz="3600" b="1" dirty="0" smtClean="0">
              <a:solidFill>
                <a:srgbClr val="775F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  <a:p>
            <a:r>
              <a:rPr lang="ja-JP" altLang="en-US" sz="3600" b="1" dirty="0" smtClean="0">
                <a:solidFill>
                  <a:srgbClr val="775F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　上</a:t>
            </a:r>
            <a:r>
              <a:rPr lang="ja-JP" altLang="en-US" sz="3600" b="1" dirty="0">
                <a:solidFill>
                  <a:srgbClr val="775F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の～は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2459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上の～は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56791"/>
            <a:ext cx="3960440" cy="355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76" y="4869160"/>
            <a:ext cx="5757508" cy="1746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556337" y="3105835"/>
            <a:ext cx="2492990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ja-JP" sz="3600" b="1" dirty="0" smtClean="0">
              <a:solidFill>
                <a:srgbClr val="775F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  <a:p>
            <a:endParaRPr lang="en-US" altLang="ja-JP" sz="3600" b="1" dirty="0">
              <a:solidFill>
                <a:srgbClr val="775F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  <a:p>
            <a:endParaRPr lang="en-US" altLang="ja-JP" sz="3600" b="1" dirty="0" smtClean="0">
              <a:solidFill>
                <a:srgbClr val="775F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  <a:p>
            <a:endParaRPr lang="en-US" altLang="ja-JP" sz="3600" b="1" dirty="0">
              <a:solidFill>
                <a:srgbClr val="775F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  <a:p>
            <a:r>
              <a:rPr lang="ja-JP" altLang="en-US" sz="3600" b="1" dirty="0" smtClean="0">
                <a:solidFill>
                  <a:srgbClr val="775F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　上</a:t>
            </a:r>
            <a:r>
              <a:rPr lang="ja-JP" altLang="en-US" sz="3600" b="1" dirty="0">
                <a:solidFill>
                  <a:srgbClr val="775F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の～は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1512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2485714" cy="2142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154" y="1700808"/>
            <a:ext cx="255270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60" y="4293096"/>
            <a:ext cx="5341684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556337" y="3105835"/>
            <a:ext cx="249299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TW" sz="3600" b="1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36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3600" b="1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zh-TW" altLang="en-US" sz="3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右</a:t>
            </a:r>
            <a:r>
              <a:rPr lang="ja-JP" altLang="en-US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の～は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8860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5700"/>
            <a:ext cx="5544616" cy="515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480" y="2492896"/>
            <a:ext cx="2926058" cy="3677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691680" y="2132856"/>
            <a:ext cx="437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"/>
              </a:rPr>
              <a:t>こ</a:t>
            </a:r>
            <a:r>
              <a:rPr lang="ja-JP" altLang="zh-TW" sz="2400" b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"/>
              </a:rPr>
              <a:t>の</a:t>
            </a:r>
            <a:r>
              <a:rPr lang="ja-JP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"/>
              </a:rPr>
              <a:t>・・・ても</a:t>
            </a:r>
            <a:r>
              <a:rPr lang="ja-JP" altLang="zh-TW" sz="2400" b="1" spc="-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"/>
              </a:rPr>
              <a:t> </a:t>
            </a:r>
            <a:r>
              <a:rPr lang="ja-JP" altLang="zh-TW" sz="24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"/>
              </a:rPr>
              <a:t>い</a:t>
            </a:r>
            <a:r>
              <a:rPr lang="ja-JP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"/>
              </a:rPr>
              <a:t>いです</a:t>
            </a:r>
            <a:r>
              <a:rPr lang="ja-JP" altLang="zh-TW" sz="2400" b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"/>
              </a:rPr>
              <a:t>か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5876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352928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51520" y="2132856"/>
            <a:ext cx="5047923" cy="432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935">
              <a:lnSpc>
                <a:spcPts val="2100"/>
              </a:lnSpc>
              <a:spcAft>
                <a:spcPts val="0"/>
              </a:spcAft>
            </a:pPr>
            <a:r>
              <a:rPr lang="ja-JP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Meiryo"/>
              </a:rPr>
              <a:t>あの・・・</a:t>
            </a:r>
            <a:endParaRPr lang="zh-TW" altLang="zh-TW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88814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476672"/>
            <a:ext cx="8153400" cy="742528"/>
          </a:xfrm>
        </p:spPr>
        <p:txBody>
          <a:bodyPr>
            <a:normAutofit fontScale="90000"/>
          </a:bodyPr>
          <a:lstStyle/>
          <a:p>
            <a:r>
              <a:rPr lang="en-US" altLang="ja-JP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1</a:t>
            </a:r>
            <a:r>
              <a:rPr lang="en-US" altLang="ja-JP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.</a:t>
            </a:r>
            <a:r>
              <a:rPr lang="ja-JP" alt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動詞</a:t>
            </a:r>
            <a:r>
              <a:rPr lang="ja-JP" alt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て形　います</a:t>
            </a:r>
            <a:br>
              <a:rPr lang="ja-JP" alt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endParaRPr lang="zh-TW" alt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51520" y="2348880"/>
            <a:ext cx="8712968" cy="3747120"/>
          </a:xfrm>
        </p:spPr>
        <p:txBody>
          <a:bodyPr/>
          <a:lstStyle/>
          <a:p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表示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動詞表現的動作或作用產生的結果狀態</a:t>
            </a:r>
            <a:r>
              <a:rPr lang="ja-JP" altLang="en-US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一</a:t>
            </a:r>
            <a:endParaRPr lang="en-US" altLang="ja-JP" sz="3200" b="1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  <a:cs typeface="+mj-cs"/>
            </a:endParaRPr>
          </a:p>
          <a:p>
            <a:pPr marL="0" indent="0">
              <a:buNone/>
            </a:pPr>
            <a:endParaRPr lang="en-US" altLang="ja-JP" sz="32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  <a:cs typeface="+mj-cs"/>
            </a:endParaRPr>
          </a:p>
          <a:p>
            <a:pPr marL="0" indent="0">
              <a:buNone/>
            </a:pPr>
            <a:r>
              <a:rPr lang="ja-JP" altLang="en-US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　直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持續的情況。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9185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2856"/>
            <a:ext cx="9073008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115616" y="2132856"/>
            <a:ext cx="5453085" cy="67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8985">
              <a:lnSpc>
                <a:spcPts val="2100"/>
              </a:lnSpc>
              <a:spcAft>
                <a:spcPts val="0"/>
              </a:spcAft>
            </a:pPr>
            <a:endParaRPr lang="en-US" altLang="ja-JP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Meiryo"/>
            </a:endParaRPr>
          </a:p>
          <a:p>
            <a:pPr marL="768985">
              <a:lnSpc>
                <a:spcPts val="2100"/>
              </a:lnSpc>
              <a:spcAft>
                <a:spcPts val="0"/>
              </a:spcAft>
            </a:pPr>
            <a:r>
              <a:rPr lang="ja-JP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Meiryo"/>
              </a:rPr>
              <a:t>こ</a:t>
            </a:r>
            <a:r>
              <a:rPr lang="ja-JP" altLang="zh-TW" sz="2800" spc="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Meiryo"/>
              </a:rPr>
              <a:t>の</a:t>
            </a:r>
            <a:r>
              <a:rPr lang="ja-JP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Meiryo"/>
              </a:rPr>
              <a:t>・・・ても</a:t>
            </a:r>
            <a:r>
              <a:rPr lang="ja-JP" altLang="zh-TW" sz="2800" spc="-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Meiryo"/>
              </a:rPr>
              <a:t> </a:t>
            </a:r>
            <a:r>
              <a:rPr lang="ja-JP" altLang="zh-TW" sz="28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Meiryo"/>
              </a:rPr>
              <a:t>い</a:t>
            </a:r>
            <a:r>
              <a:rPr lang="ja-JP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Meiryo"/>
              </a:rPr>
              <a:t>いですか。</a:t>
            </a:r>
            <a:endParaRPr lang="zh-TW" altLang="zh-TW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60363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5328592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204864"/>
            <a:ext cx="2619756" cy="4397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187624" y="1700808"/>
            <a:ext cx="5399671" cy="655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5815">
              <a:lnSpc>
                <a:spcPts val="2100"/>
              </a:lnSpc>
              <a:spcAft>
                <a:spcPts val="0"/>
              </a:spcAft>
            </a:pP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Meiryo"/>
            </a:endParaRPr>
          </a:p>
          <a:p>
            <a:pPr marL="805815">
              <a:lnSpc>
                <a:spcPts val="2100"/>
              </a:lnSpc>
              <a:spcAft>
                <a:spcPts val="0"/>
              </a:spcAft>
            </a:pPr>
            <a:r>
              <a:rPr lang="ja-JP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Meiryo"/>
              </a:rPr>
              <a:t>こ</a:t>
            </a:r>
            <a:r>
              <a:rPr lang="ja-JP" altLang="zh-TW" sz="2400" b="1" spc="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Meiryo"/>
              </a:rPr>
              <a:t>の</a:t>
            </a:r>
            <a:r>
              <a:rPr lang="ja-JP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Meiryo"/>
              </a:rPr>
              <a:t>・・・ても</a:t>
            </a:r>
            <a:r>
              <a:rPr lang="ja-JP" altLang="zh-TW" sz="2400" b="1" spc="-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Meiryo"/>
              </a:rPr>
              <a:t> </a:t>
            </a:r>
            <a:r>
              <a:rPr lang="ja-JP" altLang="zh-TW" sz="2400" b="1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Meiryo"/>
              </a:rPr>
              <a:t>い</a:t>
            </a:r>
            <a:r>
              <a:rPr lang="ja-JP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Meiryo"/>
              </a:rPr>
              <a:t>いですか。</a:t>
            </a:r>
            <a:endParaRPr lang="zh-TW" altLang="zh-TW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7638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620688"/>
            <a:ext cx="8153400" cy="598512"/>
          </a:xfrm>
        </p:spPr>
        <p:txBody>
          <a:bodyPr>
            <a:noAutofit/>
          </a:bodyPr>
          <a:lstStyle/>
          <a:p>
            <a:r>
              <a:rPr lang="en-US" altLang="ja-JP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1.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）Ｎ</a:t>
            </a: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が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 Ｖて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形　います</a:t>
            </a:r>
            <a:b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endParaRPr lang="zh-TW" altLang="en-US" sz="32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51520" y="1916832"/>
            <a:ext cx="8784976" cy="47525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窓</a:t>
            </a:r>
            <a:r>
              <a:rPr lang="ja-JP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が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割れています。　</a:t>
            </a:r>
            <a:r>
              <a:rPr lang="ja-JP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　</a:t>
            </a:r>
            <a:r>
              <a:rPr lang="ja-JP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　（</a:t>
            </a:r>
            <a:r>
              <a:rPr lang="ja-JP" altLang="en-US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窗戶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破</a:t>
            </a:r>
            <a:r>
              <a:rPr lang="ja-JP" altLang="en-US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了）</a:t>
            </a:r>
            <a:endParaRPr lang="en-US" altLang="ja-JP" sz="32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  <a:cs typeface="+mj-cs"/>
            </a:endParaRPr>
          </a:p>
          <a:p>
            <a:pPr marL="0" indent="0">
              <a:buNone/>
            </a:pPr>
            <a:endParaRPr lang="ja-JP" altLang="en-US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電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気</a:t>
            </a:r>
            <a:r>
              <a:rPr lang="ja-JP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が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ついています。    </a:t>
            </a:r>
            <a:r>
              <a:rPr lang="ja-JP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　（</a:t>
            </a:r>
            <a:r>
              <a:rPr lang="ja-JP" altLang="en-US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燈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開</a:t>
            </a:r>
            <a:r>
              <a:rPr lang="ja-JP" altLang="en-US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著）</a:t>
            </a:r>
            <a:endParaRPr lang="en-US" altLang="ja-JP" sz="32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  <a:cs typeface="+mj-cs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ja-JP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ja-JP" altLang="en-US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ja-JP" alt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說話者如實描寫了眼前的狀態，用助詞「</a:t>
            </a:r>
            <a:r>
              <a:rPr lang="ja-JP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が</a:t>
            </a:r>
            <a:r>
              <a:rPr lang="ja-JP" alt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」表示動作或狀態的主體</a:t>
            </a:r>
            <a:r>
              <a:rPr lang="ja-JP" altLang="en-US" sz="28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。</a:t>
            </a:r>
            <a:endParaRPr lang="en-US" altLang="ja-JP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278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586536" cy="5141168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rgbClr val="DD8047"/>
              </a:buClr>
            </a:pPr>
            <a:r>
              <a:rPr lang="ja-JP" altLang="en-US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表示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過去的某一段時間窗戶破了，現在結果能然持續存在著（窗戶打破後的狀態）。這種句子裡出現的動詞是</a:t>
            </a:r>
            <a:r>
              <a:rPr lang="ja-JP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自動詞</a:t>
            </a:r>
            <a:r>
              <a:rPr lang="ja-JP" altLang="en-US" dirty="0">
                <a:solidFill>
                  <a:prstClr val="black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，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其中大部分事表示動作、作用</a:t>
            </a:r>
            <a:r>
              <a:rPr lang="ja-JP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瞬間結束的動詞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。這種動詞有</a:t>
            </a:r>
            <a:r>
              <a:rPr lang="ja-JP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「こわれます」「きえます」「あきます」「こみます」等。</a:t>
            </a:r>
            <a:endParaRPr lang="zh-TW" alt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682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相同的，描寫</a:t>
            </a: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過去某一時間的狀態時</a:t>
            </a:r>
            <a:r>
              <a:rPr lang="ja-JP" altLang="en-US" dirty="0" smtClean="0"/>
              <a:t>，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「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動詞</a:t>
            </a: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て形　いました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」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。</a:t>
            </a:r>
            <a:endParaRPr lang="en-US" altLang="ja-JP" sz="32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  <a:cs typeface="+mj-cs"/>
            </a:endParaRPr>
          </a:p>
          <a:p>
            <a:endParaRPr lang="en-US" altLang="ja-JP" dirty="0"/>
          </a:p>
          <a:p>
            <a:pPr marL="0" indent="0">
              <a:buNone/>
            </a:pPr>
            <a:endParaRPr lang="ja-JP" altLang="en-US" dirty="0"/>
          </a:p>
          <a:p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今朝</a:t>
            </a:r>
            <a:r>
              <a:rPr lang="ja-JP" altLang="en-US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は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道が</a:t>
            </a: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込んでいました</a:t>
            </a:r>
            <a:r>
              <a:rPr lang="ja-JP" altLang="en-US" dirty="0" smtClean="0"/>
              <a:t>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　</a:t>
            </a:r>
            <a:r>
              <a:rPr lang="ja-JP" altLang="en-US" sz="28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　</a:t>
            </a:r>
            <a:r>
              <a:rPr lang="ja-JP" altLang="en-US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今天</a:t>
            </a:r>
            <a:r>
              <a:rPr lang="ja-JP" altLang="en-US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早上路上很擠。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451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153400" cy="990600"/>
          </a:xfrm>
        </p:spPr>
        <p:txBody>
          <a:bodyPr>
            <a:noAutofit/>
          </a:bodyPr>
          <a:lstStyle/>
          <a:p>
            <a:r>
              <a:rPr lang="en-US" altLang="ja-JP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2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）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Ｎ</a:t>
            </a: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は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 Ｖて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形　います</a:t>
            </a:r>
            <a:b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endParaRPr lang="zh-TW" altLang="en-US" sz="32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586536" cy="5069160"/>
          </a:xfrm>
        </p:spPr>
        <p:txBody>
          <a:bodyPr>
            <a:normAutofit/>
          </a:bodyPr>
          <a:lstStyle/>
          <a:p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將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動作或作用的主體提示為主題時，用</a:t>
            </a: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助詞「は」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提示</a:t>
            </a:r>
            <a:r>
              <a:rPr lang="ja-JP" altLang="en-US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。</a:t>
            </a:r>
            <a:endParaRPr lang="en-US" altLang="ja-JP" sz="3200" b="1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  <a:cs typeface="+mj-cs"/>
            </a:endParaRPr>
          </a:p>
          <a:p>
            <a:pPr marL="0" indent="0">
              <a:buNone/>
            </a:pP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　</a:t>
            </a:r>
            <a:r>
              <a:rPr lang="ja-JP" altLang="en-US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說話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者用指示「この」，明確的提示哪</a:t>
            </a:r>
            <a:r>
              <a:rPr lang="ja-JP" altLang="en-US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把</a:t>
            </a:r>
            <a:endParaRPr lang="en-US" altLang="ja-JP" sz="3200" b="1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  <a:cs typeface="+mj-cs"/>
            </a:endParaRPr>
          </a:p>
          <a:p>
            <a:pPr marL="0" indent="0">
              <a:buNone/>
            </a:pPr>
            <a:r>
              <a:rPr lang="ja-JP" altLang="en-US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　椅子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是主題，像聽話者說明其狀態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。</a:t>
            </a:r>
            <a:endParaRPr lang="en-US" altLang="ja-JP" sz="32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  <a:cs typeface="+mj-cs"/>
            </a:endParaRPr>
          </a:p>
          <a:p>
            <a:endParaRPr lang="en-US" altLang="ja-JP" sz="32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  <a:cs typeface="+mj-cs"/>
            </a:endParaRPr>
          </a:p>
          <a:p>
            <a:pPr marL="0" indent="0">
              <a:buNone/>
            </a:pPr>
            <a:endParaRPr lang="ja-JP" altLang="en-US" sz="32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  <a:cs typeface="+mj-cs"/>
            </a:endParaRPr>
          </a:p>
          <a:p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こ</a:t>
            </a:r>
            <a:r>
              <a:rPr lang="ja-JP" altLang="en-US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の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パソコ</a:t>
            </a:r>
            <a:r>
              <a:rPr lang="ja-JP" altLang="en-US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ンは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壊れています。　　</a:t>
            </a:r>
            <a:endParaRPr lang="en-US" altLang="ja-JP" sz="32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  <a:cs typeface="+mj-cs"/>
            </a:endParaRPr>
          </a:p>
          <a:p>
            <a:pPr marL="0" indent="0">
              <a:buNone/>
            </a:pP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　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　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800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836712"/>
            <a:ext cx="8784976" cy="382488"/>
          </a:xfrm>
        </p:spPr>
        <p:txBody>
          <a:bodyPr>
            <a:noAutofit/>
          </a:bodyPr>
          <a:lstStyle/>
          <a:p>
            <a:r>
              <a:rPr lang="en-US" altLang="ja-JP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2</a:t>
            </a:r>
            <a:r>
              <a:rPr lang="en-US" altLang="ja-JP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.</a:t>
            </a:r>
            <a:r>
              <a:rPr lang="ja-JP" altLang="en-US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動詞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て形　しまいまし</a:t>
            </a:r>
            <a:r>
              <a:rPr lang="ja-JP" altLang="en-US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た　</a:t>
            </a:r>
            <a:r>
              <a:rPr lang="en-US" altLang="ja-JP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/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しまいます</a:t>
            </a:r>
            <a:b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endParaRPr lang="zh-TW" altLang="en-US" sz="32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2348880"/>
            <a:ext cx="8153400" cy="3747120"/>
          </a:xfrm>
        </p:spPr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強調</a:t>
            </a: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該行為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或</a:t>
            </a: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事情已經結束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的表達方式</a:t>
            </a:r>
            <a:r>
              <a:rPr lang="ja-JP" altLang="en-US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。</a:t>
            </a:r>
            <a:endParaRPr lang="en-US" altLang="ja-JP" sz="3200" b="1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  <a:cs typeface="+mj-cs"/>
            </a:endParaRPr>
          </a:p>
          <a:p>
            <a:endParaRPr lang="en-US" altLang="ja-JP" sz="32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  <a:cs typeface="+mj-cs"/>
            </a:endParaRPr>
          </a:p>
          <a:p>
            <a:r>
              <a:rPr lang="ja-JP" altLang="en-US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もう、子供は</a:t>
            </a:r>
            <a:r>
              <a:rPr lang="ja-JP" altLang="en-US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寝てしまいました</a:t>
            </a:r>
            <a:r>
              <a:rPr lang="ja-JP" altLang="en-US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。</a:t>
            </a:r>
            <a:endParaRPr lang="ja-JP" altLang="en-US" sz="32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  <a:cs typeface="+mj-cs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850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784976" cy="50691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ja-JP" altLang="en-US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彼</a:t>
            </a:r>
            <a:r>
              <a:rPr lang="ja-JP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が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持って来たワインは全部飲んでしまいました。</a:t>
            </a:r>
          </a:p>
          <a:p>
            <a:pPr marL="0" indent="0">
              <a:buNone/>
            </a:pP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　　 </a:t>
            </a:r>
            <a:r>
              <a:rPr lang="ja-JP" altLang="en-US" sz="28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先生</a:t>
            </a:r>
            <a:r>
              <a:rPr lang="ja-JP" alt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帶來的葡萄酒全都喝光了</a:t>
            </a:r>
            <a:r>
              <a:rPr lang="ja-JP" alt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。</a:t>
            </a:r>
            <a:endParaRPr lang="en-US" altLang="ja-JP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  <a:cs typeface="+mj-cs"/>
            </a:endParaRPr>
          </a:p>
          <a:p>
            <a:pPr>
              <a:buFont typeface="Wingdings" panose="05000000000000000000" pitchFamily="2" charset="2"/>
              <a:buChar char="Ø"/>
            </a:pPr>
            <a:endParaRPr lang="ja-JP" altLang="en-US" sz="32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  <a:cs typeface="+mj-c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漢字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の宿題</a:t>
            </a: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は</a:t>
            </a:r>
            <a:r>
              <a:rPr lang="ja-JP" altLang="en-US" sz="3200" b="1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もう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やってしまいました。</a:t>
            </a:r>
          </a:p>
          <a:p>
            <a:pPr marL="0" indent="0">
              <a:buNone/>
            </a:pP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　　　 </a:t>
            </a:r>
            <a:r>
              <a:rPr lang="ja-JP" alt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漢字的作業</a:t>
            </a:r>
            <a:r>
              <a:rPr lang="ja-JP" altLang="en-US" sz="2800" b="1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已經</a:t>
            </a:r>
            <a:r>
              <a:rPr lang="ja-JP" alt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全部做完了。</a:t>
            </a:r>
          </a:p>
          <a:p>
            <a:pPr>
              <a:buFont typeface="Wingdings" panose="05000000000000000000" pitchFamily="2" charset="2"/>
              <a:buChar char="Ø"/>
            </a:pPr>
            <a:endParaRPr lang="zh-TW" altLang="en-US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517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84976" cy="5069160"/>
          </a:xfrm>
        </p:spPr>
        <p:txBody>
          <a:bodyPr>
            <a:normAutofit/>
          </a:bodyPr>
          <a:lstStyle/>
          <a:p>
            <a:r>
              <a:rPr lang="ja-JP" alt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用「動詞ました」也可以表示結束的意思，但用</a:t>
            </a:r>
            <a:r>
              <a:rPr lang="ja-JP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「動詞て形しまいました」</a:t>
            </a:r>
            <a:r>
              <a:rPr lang="ja-JP" alt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，便可以</a:t>
            </a:r>
            <a:r>
              <a:rPr lang="ja-JP" altLang="en-US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強調結束的意思</a:t>
            </a:r>
            <a:r>
              <a:rPr lang="ja-JP" alt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，因此也常常一起使用「もう」「ぜんぶ」等強調結束的副詞</a:t>
            </a:r>
            <a:r>
              <a:rPr lang="ja-JP" alt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。</a:t>
            </a:r>
            <a:endParaRPr lang="en-US" altLang="ja-JP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  <a:cs typeface="+mj-cs"/>
            </a:endParaRPr>
          </a:p>
          <a:p>
            <a:pPr marL="0" indent="0">
              <a:buNone/>
            </a:pPr>
            <a:r>
              <a:rPr lang="ja-JP" alt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由於</a:t>
            </a:r>
            <a:r>
              <a:rPr lang="ja-JP" alt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這些特點</a:t>
            </a:r>
            <a:r>
              <a:rPr lang="ja-JP" altLang="en-US" sz="28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，　</a:t>
            </a:r>
            <a:endParaRPr lang="en-US" altLang="ja-JP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  <a:cs typeface="+mj-cs"/>
            </a:endParaRPr>
          </a:p>
          <a:p>
            <a:r>
              <a:rPr lang="ja-JP" alt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強調</a:t>
            </a:r>
            <a:r>
              <a:rPr lang="ja-JP" alt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葡萄酒一點也不剩的結果</a:t>
            </a:r>
            <a:r>
              <a:rPr lang="ja-JP" alt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狀態。</a:t>
            </a:r>
            <a:endParaRPr lang="en-US" altLang="ja-JP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  <a:cs typeface="+mj-cs"/>
            </a:endParaRPr>
          </a:p>
          <a:p>
            <a:r>
              <a:rPr lang="ja-JP" alt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例句</a:t>
            </a:r>
            <a:r>
              <a:rPr lang="ja-JP" alt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、</a:t>
            </a:r>
            <a:r>
              <a:rPr lang="ja-JP" alt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則</a:t>
            </a:r>
            <a:r>
              <a:rPr lang="ja-JP" alt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反應說話者放心的心理</a:t>
            </a:r>
            <a:r>
              <a:rPr lang="ja-JP" alt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。</a:t>
            </a:r>
            <a:endParaRPr lang="en-US" altLang="ja-JP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  <a:cs typeface="+mj-cs"/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另外</a:t>
            </a:r>
            <a:r>
              <a:rPr lang="ja-JP" alt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，</a:t>
            </a:r>
            <a:r>
              <a:rPr lang="ja-JP" altLang="en-US" dirty="0"/>
              <a:t>「</a:t>
            </a:r>
            <a:r>
              <a:rPr lang="ja-JP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j-cs"/>
              </a:rPr>
              <a:t>動詞て形しまいます」還可以表示未來的結束。</a:t>
            </a:r>
            <a:endParaRPr lang="zh-TW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00038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118</TotalTime>
  <Words>416</Words>
  <Application>Microsoft Office PowerPoint</Application>
  <PresentationFormat>如螢幕大小 (4:3)</PresentationFormat>
  <Paragraphs>97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中庸</vt:lpstr>
      <vt:lpstr>國立成功大學外國語文學系 第29課 忘れ物をしてしまったんです。</vt:lpstr>
      <vt:lpstr>1.　動詞て形　います </vt:lpstr>
      <vt:lpstr>1.）Ｎが Ｖて形　います </vt:lpstr>
      <vt:lpstr>PowerPoint 簡報</vt:lpstr>
      <vt:lpstr>PowerPoint 簡報</vt:lpstr>
      <vt:lpstr>2）Ｎは Ｖて形　います </vt:lpstr>
      <vt:lpstr>2.　動詞て形　しまいました　/　しまいます </vt:lpstr>
      <vt:lpstr>PowerPoint 簡報</vt:lpstr>
      <vt:lpstr>PowerPoint 簡報</vt:lpstr>
      <vt:lpstr>　　　「Ｖて形しまいます」 　</vt:lpstr>
      <vt:lpstr>3.動詞て形    しまいました </vt:lpstr>
      <vt:lpstr>4.ありました </vt:lpstr>
      <vt:lpstr>５.どこかで/どこかに </vt:lpstr>
      <vt:lpstr>PowerPoint 簡報</vt:lpstr>
      <vt:lpstr>PowerPoint 簡報</vt:lpstr>
      <vt:lpstr>上の～は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國立成功大學外國語文學系 第29課 忘れ物をしてしまったんです。</dc:title>
  <dc:creator>ＭＩＨＯ</dc:creator>
  <cp:lastModifiedBy>ＭＩＨＯ</cp:lastModifiedBy>
  <cp:revision>11</cp:revision>
  <dcterms:created xsi:type="dcterms:W3CDTF">2015-09-10T16:33:34Z</dcterms:created>
  <dcterms:modified xsi:type="dcterms:W3CDTF">2015-09-27T16:50:37Z</dcterms:modified>
</cp:coreProperties>
</file>