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8" r:id="rId8"/>
    <p:sldId id="260" r:id="rId9"/>
    <p:sldId id="261" r:id="rId10"/>
    <p:sldId id="266" r:id="rId11"/>
    <p:sldId id="265"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75115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223115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158142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80298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3662793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197367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130587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51043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270564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96536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1A555AB-9BA0-4F83-9D9C-5799A6E4F322}" type="datetimeFigureOut">
              <a:rPr lang="zh-TW" altLang="en-US" smtClean="0"/>
              <a:pPr/>
              <a:t>2013/5/18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366380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555AB-9BA0-4F83-9D9C-5799A6E4F322}" type="datetimeFigureOut">
              <a:rPr lang="zh-TW" altLang="en-US" smtClean="0"/>
              <a:pPr/>
              <a:t>2013/5/18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8E09F-B795-498A-A005-4CEF3DE76197}" type="slidenum">
              <a:rPr lang="zh-TW" altLang="en-US" smtClean="0"/>
              <a:pPr/>
              <a:t>‹#›</a:t>
            </a:fld>
            <a:endParaRPr lang="zh-TW" altLang="en-US"/>
          </a:p>
        </p:txBody>
      </p:sp>
    </p:spTree>
    <p:extLst>
      <p:ext uri="{BB962C8B-B14F-4D97-AF65-F5344CB8AC3E}">
        <p14:creationId xmlns:p14="http://schemas.microsoft.com/office/powerpoint/2010/main" xmlns="" val="337010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串疊型太陽能電池</a:t>
            </a:r>
            <a:endParaRPr lang="zh-TW" altLang="en-US" dirty="0"/>
          </a:p>
        </p:txBody>
      </p:sp>
      <p:sp>
        <p:nvSpPr>
          <p:cNvPr id="3" name="副標題 2"/>
          <p:cNvSpPr>
            <a:spLocks noGrp="1"/>
          </p:cNvSpPr>
          <p:nvPr>
            <p:ph type="subTitle" idx="1"/>
          </p:nvPr>
        </p:nvSpPr>
        <p:spPr/>
        <p:txBody>
          <a:bodyPr/>
          <a:lstStyle/>
          <a:p>
            <a:r>
              <a:rPr lang="en-US" altLang="zh-TW" dirty="0" smtClean="0"/>
              <a:t>Students</a:t>
            </a:r>
            <a:r>
              <a:rPr lang="zh-TW" altLang="en-US" dirty="0" smtClean="0"/>
              <a:t>：</a:t>
            </a:r>
            <a:r>
              <a:rPr lang="en-US" altLang="zh-TW" dirty="0" smtClean="0"/>
              <a:t>49814022 </a:t>
            </a:r>
            <a:r>
              <a:rPr lang="zh-TW" altLang="en-US" dirty="0" smtClean="0"/>
              <a:t>黃健賓</a:t>
            </a:r>
            <a:endParaRPr lang="en-US" altLang="zh-TW" dirty="0"/>
          </a:p>
          <a:p>
            <a:r>
              <a:rPr lang="zh-TW" altLang="en-US" dirty="0" smtClean="0"/>
              <a:t>                    </a:t>
            </a:r>
            <a:r>
              <a:rPr lang="en-US" altLang="zh-TW" dirty="0" smtClean="0"/>
              <a:t>49914042 </a:t>
            </a:r>
            <a:r>
              <a:rPr lang="zh-TW" altLang="en-US" dirty="0" smtClean="0"/>
              <a:t>王信博</a:t>
            </a:r>
            <a:endParaRPr lang="en-US" altLang="zh-TW" dirty="0" smtClean="0"/>
          </a:p>
        </p:txBody>
      </p:sp>
    </p:spTree>
    <p:extLst>
      <p:ext uri="{BB962C8B-B14F-4D97-AF65-F5344CB8AC3E}">
        <p14:creationId xmlns:p14="http://schemas.microsoft.com/office/powerpoint/2010/main" xmlns="" val="104557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太陽能的優缺點</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xmlns="" val="797001208"/>
              </p:ext>
            </p:extLst>
          </p:nvPr>
        </p:nvGraphicFramePr>
        <p:xfrm>
          <a:off x="457200" y="1600200"/>
          <a:ext cx="8229600" cy="32054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zh-TW" altLang="en-US" dirty="0" smtClean="0"/>
                        <a:t>    優點</a:t>
                      </a:r>
                      <a:endParaRPr lang="zh-TW" altLang="en-US" dirty="0"/>
                    </a:p>
                  </a:txBody>
                  <a:tcPr/>
                </a:tc>
                <a:tc>
                  <a:txBody>
                    <a:bodyPr/>
                    <a:lstStyle/>
                    <a:p>
                      <a:pPr algn="ctr"/>
                      <a:r>
                        <a:rPr lang="zh-TW" altLang="en-US" dirty="0" smtClean="0"/>
                        <a:t>缺點</a:t>
                      </a:r>
                      <a:endParaRPr lang="zh-TW" altLang="en-US" dirty="0"/>
                    </a:p>
                  </a:txBody>
                  <a:tcPr/>
                </a:tc>
              </a:tr>
              <a:tr h="370840">
                <a:tc>
                  <a:txBody>
                    <a:bodyPr/>
                    <a:lstStyle/>
                    <a:p>
                      <a:pPr marL="285750" indent="-285750">
                        <a:buFont typeface="Arial" pitchFamily="34" charset="0"/>
                        <a:buChar char="•"/>
                      </a:pPr>
                      <a:r>
                        <a:rPr lang="zh-TW" altLang="en-US" dirty="0" smtClean="0"/>
                        <a:t>減少二氧化碳排放，緩和溫室效應及酸雨。</a:t>
                      </a:r>
                      <a:endParaRPr lang="en-US" altLang="zh-TW" dirty="0" smtClean="0"/>
                    </a:p>
                    <a:p>
                      <a:pPr marL="285750" indent="-285750">
                        <a:buFont typeface="Arial" pitchFamily="34" charset="0"/>
                        <a:buChar char="•"/>
                      </a:pPr>
                      <a:r>
                        <a:rPr lang="zh-TW" altLang="en-US" dirty="0" smtClean="0"/>
                        <a:t>產電功率範圍極廣，可應用在計算機與手錶等小功率，到數百萬瓦的大型發電廠。</a:t>
                      </a:r>
                      <a:endParaRPr lang="en-US" altLang="zh-TW" dirty="0" smtClean="0"/>
                    </a:p>
                    <a:p>
                      <a:pPr marL="285750" indent="-285750">
                        <a:buFont typeface="Arial" pitchFamily="34" charset="0"/>
                        <a:buChar char="•"/>
                      </a:pPr>
                      <a:r>
                        <a:rPr lang="zh-TW" altLang="en-US" dirty="0" smtClean="0"/>
                        <a:t>太陽能是乾淨、取之不盡的能源。而且</a:t>
                      </a:r>
                    </a:p>
                    <a:p>
                      <a:pPr marL="285750" indent="-285750">
                        <a:buFont typeface="Arial" pitchFamily="34" charset="0"/>
                        <a:buChar char="•"/>
                      </a:pPr>
                      <a:r>
                        <a:rPr lang="zh-TW" altLang="en-US" dirty="0" smtClean="0"/>
                        <a:t>安全性高、裝設器材十分有彈性，發電來源成本低、無污染和噪音，不需處理發電後的廢料。</a:t>
                      </a:r>
                      <a:endParaRPr lang="zh-TW" altLang="en-US" dirty="0"/>
                    </a:p>
                  </a:txBody>
                  <a:tcPr/>
                </a:tc>
                <a:tc>
                  <a:txBody>
                    <a:bodyPr/>
                    <a:lstStyle/>
                    <a:p>
                      <a:pPr marL="285750" indent="-285750">
                        <a:buFont typeface="Arial" pitchFamily="34" charset="0"/>
                        <a:buChar char="•"/>
                      </a:pPr>
                      <a:r>
                        <a:rPr lang="zh-TW" altLang="en-US" dirty="0" smtClean="0"/>
                        <a:t>太陽能分布範圍太廣，很難完全加以利用</a:t>
                      </a:r>
                      <a:endParaRPr lang="en-US" altLang="zh-TW" dirty="0" smtClean="0"/>
                    </a:p>
                    <a:p>
                      <a:pPr marL="285750" indent="-285750">
                        <a:buFont typeface="Arial" pitchFamily="34" charset="0"/>
                        <a:buChar char="•"/>
                      </a:pPr>
                      <a:r>
                        <a:rPr lang="zh-TW" altLang="en-US" dirty="0" smtClean="0"/>
                        <a:t>夜晚無法利用</a:t>
                      </a:r>
                      <a:endParaRPr lang="en-US" altLang="zh-TW" dirty="0" smtClean="0"/>
                    </a:p>
                    <a:p>
                      <a:pPr marL="285750" indent="-285750">
                        <a:buFont typeface="Arial" pitchFamily="34" charset="0"/>
                        <a:buChar char="•"/>
                      </a:pPr>
                      <a:r>
                        <a:rPr lang="zh-TW" altLang="en-US" dirty="0" smtClean="0"/>
                        <a:t>天氣不佳時，也無法使用</a:t>
                      </a:r>
                      <a:endParaRPr lang="en-US" altLang="zh-TW" dirty="0" smtClean="0"/>
                    </a:p>
                    <a:p>
                      <a:pPr marL="285750" indent="-285750">
                        <a:buFont typeface="Arial" pitchFamily="34" charset="0"/>
                        <a:buChar char="•"/>
                      </a:pPr>
                      <a:r>
                        <a:rPr lang="zh-TW" altLang="en-US" dirty="0" smtClean="0"/>
                        <a:t>風大的地方會減弱熱能</a:t>
                      </a:r>
                      <a:endParaRPr lang="en-US" altLang="zh-TW" dirty="0" smtClean="0"/>
                    </a:p>
                    <a:p>
                      <a:pPr marL="285750" indent="-285750">
                        <a:buFont typeface="Arial" pitchFamily="34" charset="0"/>
                        <a:buChar char="•"/>
                      </a:pPr>
                      <a:r>
                        <a:rPr lang="zh-TW" altLang="en-US" dirty="0" smtClean="0"/>
                        <a:t>尚未有將太陽能有效率變成電能的技術。</a:t>
                      </a:r>
                      <a:endParaRPr lang="en-US" altLang="zh-TW" dirty="0" smtClean="0"/>
                    </a:p>
                    <a:p>
                      <a:pPr marL="285750" indent="-285750">
                        <a:buFont typeface="Arial" pitchFamily="34" charset="0"/>
                        <a:buChar char="•"/>
                      </a:pPr>
                      <a:r>
                        <a:rPr lang="zh-TW" altLang="en-US" dirty="0" smtClean="0"/>
                        <a:t>太陽能的發電設備成本偏高</a:t>
                      </a:r>
                      <a:endParaRPr lang="en-US" altLang="zh-TW" dirty="0" smtClean="0"/>
                    </a:p>
                    <a:p>
                      <a:pPr marL="285750" indent="-285750">
                        <a:buFont typeface="Arial" pitchFamily="34" charset="0"/>
                        <a:buChar char="•"/>
                      </a:pPr>
                      <a:endParaRPr lang="zh-TW" altLang="en-US" dirty="0"/>
                    </a:p>
                  </a:txBody>
                  <a:tcPr/>
                </a:tc>
              </a:tr>
            </a:tbl>
          </a:graphicData>
        </a:graphic>
      </p:graphicFrame>
    </p:spTree>
    <p:extLst>
      <p:ext uri="{BB962C8B-B14F-4D97-AF65-F5344CB8AC3E}">
        <p14:creationId xmlns:p14="http://schemas.microsoft.com/office/powerpoint/2010/main" xmlns="" val="334795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8596" y="214290"/>
            <a:ext cx="8229600" cy="1143000"/>
          </a:xfrm>
        </p:spPr>
        <p:txBody>
          <a:bodyPr/>
          <a:lstStyle/>
          <a:p>
            <a:r>
              <a:rPr lang="zh-TW" altLang="en-US" dirty="0" smtClean="0"/>
              <a:t>結論</a:t>
            </a:r>
            <a:endParaRPr lang="zh-TW" altLang="en-US" dirty="0"/>
          </a:p>
        </p:txBody>
      </p:sp>
      <p:sp>
        <p:nvSpPr>
          <p:cNvPr id="3" name="內容版面配置區 2"/>
          <p:cNvSpPr>
            <a:spLocks noGrp="1"/>
          </p:cNvSpPr>
          <p:nvPr>
            <p:ph idx="1"/>
          </p:nvPr>
        </p:nvSpPr>
        <p:spPr>
          <a:xfrm>
            <a:off x="428596" y="1785926"/>
            <a:ext cx="8229600" cy="4768865"/>
          </a:xfrm>
        </p:spPr>
        <p:txBody>
          <a:bodyPr>
            <a:normAutofit/>
          </a:bodyPr>
          <a:lstStyle/>
          <a:p>
            <a:pPr marL="0" indent="0">
              <a:buNone/>
            </a:pPr>
            <a:r>
              <a:rPr lang="zh-TW" altLang="en-US" sz="2800" dirty="0"/>
              <a:t>太陽能是地球上唯一的永續能源，這幾年來一直是產官學界努力發展的方向，</a:t>
            </a:r>
            <a:r>
              <a:rPr lang="zh-TW" altLang="en-US" sz="2800" dirty="0" smtClean="0"/>
              <a:t>有效</a:t>
            </a:r>
            <a:r>
              <a:rPr lang="zh-TW" altLang="en-US" sz="2800" dirty="0"/>
              <a:t>的使用太陽能，可以減少能源的使用</a:t>
            </a:r>
            <a:r>
              <a:rPr lang="zh-TW" altLang="en-US" sz="2800" dirty="0" smtClean="0"/>
              <a:t>，現</a:t>
            </a:r>
            <a:r>
              <a:rPr lang="zh-TW" altLang="en-US" sz="2800" dirty="0"/>
              <a:t>今人類最關心的能源已不再是石化工業，而是</a:t>
            </a:r>
            <a:r>
              <a:rPr lang="zh-TW" altLang="en-US" sz="2800" dirty="0" smtClean="0"/>
              <a:t>能夠達到</a:t>
            </a:r>
            <a:r>
              <a:rPr lang="zh-TW" altLang="en-US" sz="2800" dirty="0"/>
              <a:t>循環且能減少資源浪費及污染的能源，綠能</a:t>
            </a:r>
            <a:r>
              <a:rPr lang="zh-TW" altLang="en-US" sz="2800" dirty="0" smtClean="0"/>
              <a:t>。</a:t>
            </a:r>
            <a:endParaRPr lang="en-US" altLang="zh-TW" sz="2800" dirty="0" smtClean="0"/>
          </a:p>
          <a:p>
            <a:pPr marL="0" indent="0">
              <a:buNone/>
            </a:pPr>
            <a:r>
              <a:rPr lang="zh-TW" altLang="en-US" sz="2800" dirty="0" smtClean="0"/>
              <a:t>而今天所介紹</a:t>
            </a:r>
            <a:r>
              <a:rPr lang="zh-TW" altLang="en-US" sz="2800" dirty="0" smtClean="0"/>
              <a:t>的</a:t>
            </a:r>
            <a:r>
              <a:rPr lang="zh-TW" altLang="en-US" sz="2800" dirty="0" smtClean="0"/>
              <a:t>串疊型太陽能電</a:t>
            </a:r>
            <a:r>
              <a:rPr lang="zh-TW" altLang="en-US" sz="2800" dirty="0" smtClean="0"/>
              <a:t>池，雖然還在嬰兒期，但比起其他材料的太陽能電池，未來是充滿潛力的。</a:t>
            </a:r>
            <a:endParaRPr lang="en-US" altLang="zh-TW" sz="2800" dirty="0" smtClean="0"/>
          </a:p>
          <a:p>
            <a:pPr marL="0" indent="0">
              <a:buNone/>
            </a:pPr>
            <a:endParaRPr lang="zh-TW" altLang="en-US" sz="2800" dirty="0"/>
          </a:p>
        </p:txBody>
      </p:sp>
    </p:spTree>
    <p:extLst>
      <p:ext uri="{BB962C8B-B14F-4D97-AF65-F5344CB8AC3E}">
        <p14:creationId xmlns:p14="http://schemas.microsoft.com/office/powerpoint/2010/main" xmlns="" val="264136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p:txBody>
          <a:bodyPr>
            <a:noAutofit/>
          </a:bodyPr>
          <a:lstStyle/>
          <a:p>
            <a:pPr marL="0" indent="0">
              <a:buNone/>
            </a:pPr>
            <a:r>
              <a:rPr lang="zh-TW" altLang="en-US" sz="2800" dirty="0" smtClean="0"/>
              <a:t>串疊型電池</a:t>
            </a:r>
            <a:r>
              <a:rPr lang="en-US" altLang="zh-TW" sz="2800" dirty="0" smtClean="0"/>
              <a:t>(Tandem Cell)</a:t>
            </a:r>
            <a:r>
              <a:rPr lang="zh-TW" altLang="en-US" sz="2800" dirty="0" smtClean="0"/>
              <a:t>屬於一種運用新穎原件結構的電池，藉由設計多層不同能隙的太陽能電池來達到吸收效率最佳化的結構設計。目前由理論計算可知，如果在結構中放入越多層數的電池，將可把電池效率逐步提升，甚至可達到</a:t>
            </a:r>
            <a:r>
              <a:rPr lang="en-US" altLang="zh-TW" sz="2800" dirty="0" smtClean="0"/>
              <a:t>50%</a:t>
            </a:r>
            <a:r>
              <a:rPr lang="zh-TW" altLang="en-US" sz="2800" dirty="0" smtClean="0"/>
              <a:t>的轉換效率</a:t>
            </a:r>
            <a:r>
              <a:rPr lang="zh-TW" altLang="en-US" sz="2800" dirty="0" smtClean="0"/>
              <a:t>。</a:t>
            </a:r>
            <a:endParaRPr lang="en-US" altLang="zh-TW" sz="2800" dirty="0" smtClean="0"/>
          </a:p>
          <a:p>
            <a:pPr marL="0" indent="0">
              <a:buNone/>
            </a:pPr>
            <a:r>
              <a:rPr lang="zh-TW" altLang="en-US" sz="2800" dirty="0" smtClean="0"/>
              <a:t>例</a:t>
            </a:r>
            <a:r>
              <a:rPr lang="zh-TW" altLang="en-US" sz="2800" dirty="0" smtClean="0"/>
              <a:t>如核能研究所利用</a:t>
            </a:r>
            <a:r>
              <a:rPr lang="en-US" altLang="zh-TW" sz="2800" dirty="0" smtClean="0"/>
              <a:t>MOCVD</a:t>
            </a:r>
            <a:r>
              <a:rPr lang="zh-TW" altLang="en-US" sz="2800" dirty="0" smtClean="0"/>
              <a:t>磊晶生長的方法進行堆疊式單體型</a:t>
            </a:r>
            <a:r>
              <a:rPr lang="en-US" altLang="zh-TW" sz="2800" dirty="0" err="1" smtClean="0"/>
              <a:t>InGaP</a:t>
            </a:r>
            <a:r>
              <a:rPr lang="en-US" altLang="zh-TW" sz="2800" dirty="0" smtClean="0"/>
              <a:t>/</a:t>
            </a:r>
            <a:r>
              <a:rPr lang="en-US" altLang="zh-TW" sz="2800" dirty="0" err="1" smtClean="0"/>
              <a:t>GaAs</a:t>
            </a:r>
            <a:r>
              <a:rPr lang="en-US" altLang="zh-TW" sz="2800" dirty="0" smtClean="0"/>
              <a:t>/</a:t>
            </a:r>
            <a:r>
              <a:rPr lang="en-US" altLang="zh-TW" sz="2800" dirty="0" err="1" smtClean="0"/>
              <a:t>Ge</a:t>
            </a:r>
            <a:r>
              <a:rPr lang="zh-TW" altLang="en-US" sz="2800" dirty="0" smtClean="0"/>
              <a:t>三接面太陽電池磊晶片的開發與太陽電池元件製程，所完成的太陽電池在</a:t>
            </a:r>
            <a:r>
              <a:rPr lang="en-US" altLang="zh-TW" sz="2800" dirty="0" smtClean="0"/>
              <a:t>128</a:t>
            </a:r>
            <a:r>
              <a:rPr lang="zh-TW" altLang="en-US" sz="2800" dirty="0" smtClean="0"/>
              <a:t>個太陽條件下，最佳能量轉換效率為</a:t>
            </a:r>
            <a:r>
              <a:rPr lang="en-US" altLang="zh-TW" sz="2800" dirty="0" smtClean="0"/>
              <a:t>39.07 %</a:t>
            </a:r>
            <a:r>
              <a:rPr lang="zh-TW" altLang="en-US" sz="2800" dirty="0" smtClean="0"/>
              <a:t>。</a:t>
            </a:r>
            <a:endParaRPr lang="zh-TW" altLang="en-US" sz="2800" dirty="0"/>
          </a:p>
        </p:txBody>
      </p:sp>
    </p:spTree>
    <p:extLst>
      <p:ext uri="{BB962C8B-B14F-4D97-AF65-F5344CB8AC3E}">
        <p14:creationId xmlns:p14="http://schemas.microsoft.com/office/powerpoint/2010/main" xmlns="" val="43236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8596" y="1643050"/>
            <a:ext cx="8229600" cy="4525963"/>
          </a:xfrm>
        </p:spPr>
        <p:txBody>
          <a:bodyPr/>
          <a:lstStyle/>
          <a:p>
            <a:pPr marL="0" indent="0">
              <a:buNone/>
            </a:pPr>
            <a:r>
              <a:rPr lang="zh-TW" altLang="en-US" sz="2800" dirty="0" smtClean="0"/>
              <a:t>此種高聚光太陽光發電</a:t>
            </a:r>
            <a:r>
              <a:rPr lang="en-US" altLang="zh-TW" sz="2800" dirty="0" smtClean="0"/>
              <a:t>(High Concentration Photovoltaic, HCPV)</a:t>
            </a:r>
            <a:r>
              <a:rPr lang="zh-TW" altLang="en-US" sz="2800" dirty="0" smtClean="0"/>
              <a:t>技術由於具有發電效率高、溫度係數低及最有降低發電成本的潛力等優勢，近年來逐漸受到國際的重視。依據聚光型太陽光發電協會</a:t>
            </a:r>
            <a:r>
              <a:rPr lang="en-US" altLang="zh-TW" sz="2800" dirty="0" smtClean="0"/>
              <a:t>(CPV Consortium)</a:t>
            </a:r>
            <a:r>
              <a:rPr lang="zh-TW" altLang="en-US" sz="2800" dirty="0" smtClean="0"/>
              <a:t>資料顯示，聚光型太陽光發電的全球市場將以</a:t>
            </a:r>
            <a:r>
              <a:rPr lang="en-US" altLang="zh-TW" sz="2800" dirty="0" smtClean="0"/>
              <a:t>145%</a:t>
            </a:r>
            <a:r>
              <a:rPr lang="zh-TW" altLang="en-US" sz="2800" dirty="0" smtClean="0"/>
              <a:t>年複合成長率向上增長，預估至</a:t>
            </a:r>
            <a:r>
              <a:rPr lang="en-US" altLang="zh-TW" sz="2800" dirty="0" smtClean="0"/>
              <a:t>2015</a:t>
            </a:r>
            <a:r>
              <a:rPr lang="zh-TW" altLang="en-US" sz="2800" dirty="0" smtClean="0"/>
              <a:t>年之安裝量將達</a:t>
            </a:r>
            <a:r>
              <a:rPr lang="en-US" altLang="zh-TW" sz="2800" dirty="0" smtClean="0"/>
              <a:t>1.8GW</a:t>
            </a:r>
            <a:r>
              <a:rPr lang="zh-TW" altLang="en-US" sz="2800" dirty="0" smtClean="0"/>
              <a:t>。</a:t>
            </a:r>
            <a:r>
              <a:rPr lang="en-US" altLang="zh-TW" sz="2800" dirty="0" smtClean="0"/>
              <a:t>(</a:t>
            </a:r>
            <a:r>
              <a:rPr lang="zh-TW" altLang="en-US" sz="2800" dirty="0" smtClean="0"/>
              <a:t>資料來源：核能研究所 </a:t>
            </a:r>
            <a:r>
              <a:rPr lang="en-US" altLang="zh-TW" sz="2800" dirty="0" smtClean="0"/>
              <a:t>100</a:t>
            </a:r>
            <a:r>
              <a:rPr lang="zh-TW" altLang="en-US" sz="2800" dirty="0" smtClean="0"/>
              <a:t>年度</a:t>
            </a:r>
            <a:r>
              <a:rPr lang="en-US" altLang="zh-TW" sz="2800" dirty="0" smtClean="0"/>
              <a:t>-</a:t>
            </a:r>
            <a:r>
              <a:rPr lang="zh-TW" altLang="en-US" sz="2800" dirty="0" smtClean="0"/>
              <a:t>新能源與再生能源科技研究成果年報</a:t>
            </a:r>
            <a:r>
              <a:rPr lang="en-US" altLang="zh-TW" sz="2800" dirty="0" smtClean="0"/>
              <a:t>)</a:t>
            </a:r>
            <a:r>
              <a:rPr lang="zh-TW" altLang="en-US" sz="2800" dirty="0" smtClean="0"/>
              <a:t>。</a:t>
            </a:r>
          </a:p>
          <a:p>
            <a:pPr marL="0" indent="0">
              <a:buNone/>
            </a:pPr>
            <a:endParaRPr lang="zh-TW" altLang="en-US" dirty="0"/>
          </a:p>
        </p:txBody>
      </p:sp>
    </p:spTree>
    <p:extLst>
      <p:ext uri="{BB962C8B-B14F-4D97-AF65-F5344CB8AC3E}">
        <p14:creationId xmlns:p14="http://schemas.microsoft.com/office/powerpoint/2010/main" xmlns="" val="48628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Times New Roman" pitchFamily="18" charset="0"/>
                <a:cs typeface="Times New Roman" pitchFamily="18" charset="0"/>
              </a:rPr>
              <a:t>原理</a:t>
            </a:r>
            <a:endParaRPr lang="zh-TW" altLang="en-US" dirty="0">
              <a:latin typeface="Times New Roman" pitchFamily="18" charset="0"/>
              <a:cs typeface="Times New Roman" pitchFamily="18" charset="0"/>
            </a:endParaRPr>
          </a:p>
        </p:txBody>
      </p:sp>
      <p:sp>
        <p:nvSpPr>
          <p:cNvPr id="3" name="內容版面配置區 2"/>
          <p:cNvSpPr>
            <a:spLocks noGrp="1"/>
          </p:cNvSpPr>
          <p:nvPr>
            <p:ph idx="1"/>
          </p:nvPr>
        </p:nvSpPr>
        <p:spPr>
          <a:xfrm>
            <a:off x="428596" y="2071678"/>
            <a:ext cx="8229600" cy="4525963"/>
          </a:xfrm>
        </p:spPr>
        <p:txBody>
          <a:bodyPr>
            <a:noAutofit/>
          </a:bodyPr>
          <a:lstStyle/>
          <a:p>
            <a:pPr marL="0" indent="0">
              <a:buNone/>
            </a:pPr>
            <a:r>
              <a:rPr lang="zh-TW" altLang="en-US" sz="2800" dirty="0">
                <a:latin typeface="Times New Roman" pitchFamily="18" charset="0"/>
                <a:cs typeface="Times New Roman" pitchFamily="18" charset="0"/>
              </a:rPr>
              <a:t>串疊型電池要是以串聯形式製作而成，故此元件開路電壓（</a:t>
            </a:r>
            <a:r>
              <a:rPr lang="en-US" altLang="zh-TW" sz="2800" dirty="0">
                <a:latin typeface="Times New Roman" pitchFamily="18" charset="0"/>
                <a:cs typeface="Times New Roman" pitchFamily="18" charset="0"/>
              </a:rPr>
              <a:t>open circuit voltage</a:t>
            </a:r>
            <a:r>
              <a:rPr lang="zh-TW" altLang="en-US" sz="2800" dirty="0">
                <a:latin typeface="Times New Roman" pitchFamily="18" charset="0"/>
                <a:cs typeface="Times New Roman" pitchFamily="18" charset="0"/>
              </a:rPr>
              <a:t>）基本上可以以加成方式相加而成。然而，由於元件是以串連方式，故元件串聯電阻也增加，降低此元件的短路電流（</a:t>
            </a:r>
            <a:r>
              <a:rPr lang="en-US" altLang="zh-TW" sz="2800" dirty="0">
                <a:latin typeface="Times New Roman" pitchFamily="18" charset="0"/>
                <a:cs typeface="Times New Roman" pitchFamily="18" charset="0"/>
              </a:rPr>
              <a:t>short circuit current</a:t>
            </a:r>
            <a:r>
              <a:rPr lang="zh-TW" altLang="en-US" sz="2800" dirty="0">
                <a:latin typeface="Times New Roman" pitchFamily="18" charset="0"/>
                <a:cs typeface="Times New Roman" pitchFamily="18" charset="0"/>
              </a:rPr>
              <a:t>）。故設計串疊型必須考慮開路電壓和短路電流以及填充因子</a:t>
            </a:r>
            <a:r>
              <a:rPr lang="en-US" altLang="zh-TW" sz="2800" dirty="0">
                <a:latin typeface="Times New Roman" pitchFamily="18" charset="0"/>
                <a:cs typeface="Times New Roman" pitchFamily="18" charset="0"/>
              </a:rPr>
              <a:t>(fill factor)</a:t>
            </a:r>
            <a:r>
              <a:rPr lang="zh-TW" altLang="en-US" sz="2800" dirty="0">
                <a:latin typeface="Times New Roman" pitchFamily="18" charset="0"/>
                <a:cs typeface="Times New Roman" pitchFamily="18" charset="0"/>
              </a:rPr>
              <a:t>對元件的影響</a:t>
            </a:r>
            <a:r>
              <a:rPr lang="zh-TW" altLang="en-US" sz="2800" dirty="0" smtClean="0">
                <a:latin typeface="Times New Roman" pitchFamily="18" charset="0"/>
                <a:cs typeface="Times New Roman" pitchFamily="18" charset="0"/>
              </a:rPr>
              <a:t>。</a:t>
            </a:r>
            <a:endParaRPr lang="zh-TW"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37603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99352" y="836712"/>
            <a:ext cx="8229600" cy="5472608"/>
          </a:xfrm>
        </p:spPr>
        <p:txBody>
          <a:bodyPr>
            <a:normAutofit/>
          </a:bodyPr>
          <a:lstStyle/>
          <a:p>
            <a:pPr marL="0" indent="0">
              <a:buNone/>
            </a:pPr>
            <a:r>
              <a:rPr lang="zh-TW" altLang="en-US" sz="2800" dirty="0">
                <a:latin typeface="Times New Roman" pitchFamily="18" charset="0"/>
                <a:cs typeface="Times New Roman" pitchFamily="18" charset="0"/>
              </a:rPr>
              <a:t>串疊型電池另一項</a:t>
            </a:r>
            <a:r>
              <a:rPr lang="zh-TW" altLang="en-US" sz="2800" dirty="0" smtClean="0">
                <a:latin typeface="Times New Roman" pitchFamily="18" charset="0"/>
                <a:cs typeface="Times New Roman" pitchFamily="18" charset="0"/>
              </a:rPr>
              <a:t>優</a:t>
            </a:r>
            <a:endParaRPr lang="en-US" altLang="zh-TW" sz="2800" dirty="0" smtClean="0">
              <a:latin typeface="Times New Roman" pitchFamily="18" charset="0"/>
              <a:cs typeface="Times New Roman" pitchFamily="18" charset="0"/>
            </a:endParaRPr>
          </a:p>
          <a:p>
            <a:pPr marL="0" indent="0">
              <a:buNone/>
            </a:pPr>
            <a:r>
              <a:rPr lang="zh-TW" altLang="en-US" sz="2800" dirty="0" smtClean="0">
                <a:latin typeface="Times New Roman" pitchFamily="18" charset="0"/>
                <a:cs typeface="Times New Roman" pitchFamily="18" charset="0"/>
              </a:rPr>
              <a:t>點</a:t>
            </a:r>
            <a:r>
              <a:rPr lang="zh-TW" altLang="en-US" sz="2800" dirty="0">
                <a:latin typeface="Times New Roman" pitchFamily="18" charset="0"/>
                <a:cs typeface="Times New Roman" pitchFamily="18" charset="0"/>
              </a:rPr>
              <a:t>它能夠吸收光譜</a:t>
            </a:r>
            <a:r>
              <a:rPr lang="zh-TW" altLang="en-US" sz="2800" dirty="0" smtClean="0">
                <a:latin typeface="Times New Roman" pitchFamily="18" charset="0"/>
                <a:cs typeface="Times New Roman" pitchFamily="18" charset="0"/>
              </a:rPr>
              <a:t>的</a:t>
            </a:r>
            <a:endParaRPr lang="en-US" altLang="zh-TW" sz="2800" dirty="0" smtClean="0">
              <a:latin typeface="Times New Roman" pitchFamily="18" charset="0"/>
              <a:cs typeface="Times New Roman" pitchFamily="18" charset="0"/>
            </a:endParaRPr>
          </a:p>
          <a:p>
            <a:pPr marL="0" indent="0">
              <a:buNone/>
            </a:pPr>
            <a:r>
              <a:rPr lang="zh-TW" altLang="en-US" sz="2800" dirty="0" smtClean="0">
                <a:latin typeface="Times New Roman" pitchFamily="18" charset="0"/>
                <a:cs typeface="Times New Roman" pitchFamily="18" charset="0"/>
              </a:rPr>
              <a:t>範圍</a:t>
            </a:r>
            <a:r>
              <a:rPr lang="zh-TW" altLang="en-US" sz="2800" dirty="0">
                <a:latin typeface="Times New Roman" pitchFamily="18" charset="0"/>
                <a:cs typeface="Times New Roman" pitchFamily="18" charset="0"/>
              </a:rPr>
              <a:t>很廣。由於材</a:t>
            </a:r>
            <a:r>
              <a:rPr lang="zh-TW" altLang="en-US" sz="2800" dirty="0" smtClean="0">
                <a:latin typeface="Times New Roman" pitchFamily="18" charset="0"/>
                <a:cs typeface="Times New Roman" pitchFamily="18" charset="0"/>
              </a:rPr>
              <a:t>料</a:t>
            </a:r>
            <a:endParaRPr lang="en-US" altLang="zh-TW" sz="2800" dirty="0" smtClean="0">
              <a:latin typeface="Times New Roman" pitchFamily="18" charset="0"/>
              <a:cs typeface="Times New Roman" pitchFamily="18" charset="0"/>
            </a:endParaRPr>
          </a:p>
          <a:p>
            <a:pPr marL="0" indent="0">
              <a:buNone/>
            </a:pPr>
            <a:r>
              <a:rPr lang="zh-TW" altLang="en-US" sz="2800" dirty="0" smtClean="0">
                <a:latin typeface="Times New Roman" pitchFamily="18" charset="0"/>
                <a:cs typeface="Times New Roman" pitchFamily="18" charset="0"/>
              </a:rPr>
              <a:t>對於</a:t>
            </a:r>
            <a:r>
              <a:rPr lang="zh-TW" altLang="en-US" sz="2800" dirty="0">
                <a:latin typeface="Times New Roman" pitchFamily="18" charset="0"/>
                <a:cs typeface="Times New Roman" pitchFamily="18" charset="0"/>
              </a:rPr>
              <a:t>光的吸收係數</a:t>
            </a:r>
            <a:r>
              <a:rPr lang="zh-TW" altLang="en-US" sz="2800" dirty="0" smtClean="0">
                <a:latin typeface="Times New Roman" pitchFamily="18" charset="0"/>
                <a:cs typeface="Times New Roman" pitchFamily="18" charset="0"/>
              </a:rPr>
              <a:t>不</a:t>
            </a:r>
            <a:endParaRPr lang="en-US" altLang="zh-TW" sz="2800" dirty="0" smtClean="0">
              <a:latin typeface="Times New Roman" pitchFamily="18" charset="0"/>
              <a:cs typeface="Times New Roman" pitchFamily="18" charset="0"/>
            </a:endParaRPr>
          </a:p>
          <a:p>
            <a:pPr marL="0" indent="0">
              <a:buNone/>
            </a:pPr>
            <a:r>
              <a:rPr lang="zh-TW" altLang="en-US" sz="2800" dirty="0" smtClean="0">
                <a:latin typeface="Times New Roman" pitchFamily="18" charset="0"/>
                <a:cs typeface="Times New Roman" pitchFamily="18" charset="0"/>
              </a:rPr>
              <a:t>同</a:t>
            </a:r>
            <a:r>
              <a:rPr lang="zh-TW" altLang="en-US" sz="2800" dirty="0">
                <a:latin typeface="Times New Roman" pitchFamily="18" charset="0"/>
                <a:cs typeface="Times New Roman" pitchFamily="18" charset="0"/>
              </a:rPr>
              <a:t>，故在設計時</a:t>
            </a:r>
            <a:r>
              <a:rPr lang="zh-TW" altLang="en-US" sz="2800" dirty="0" smtClean="0">
                <a:latin typeface="Times New Roman" pitchFamily="18" charset="0"/>
                <a:cs typeface="Times New Roman" pitchFamily="18" charset="0"/>
              </a:rPr>
              <a:t>通常</a:t>
            </a:r>
            <a:endParaRPr lang="en-US" altLang="zh-TW" sz="2800" dirty="0" smtClean="0">
              <a:latin typeface="Times New Roman" pitchFamily="18" charset="0"/>
              <a:cs typeface="Times New Roman" pitchFamily="18" charset="0"/>
            </a:endParaRPr>
          </a:p>
          <a:p>
            <a:pPr marL="0" indent="0">
              <a:buNone/>
            </a:pPr>
            <a:r>
              <a:rPr lang="zh-TW" altLang="en-US" sz="2800" dirty="0" smtClean="0">
                <a:latin typeface="Times New Roman" pitchFamily="18" charset="0"/>
                <a:cs typeface="Times New Roman" pitchFamily="18" charset="0"/>
              </a:rPr>
              <a:t>設計</a:t>
            </a:r>
            <a:r>
              <a:rPr lang="zh-TW" altLang="en-US" sz="2800" dirty="0">
                <a:latin typeface="Times New Roman" pitchFamily="18" charset="0"/>
                <a:cs typeface="Times New Roman" pitchFamily="18" charset="0"/>
              </a:rPr>
              <a:t>成</a:t>
            </a:r>
            <a:r>
              <a:rPr lang="zh-TW" altLang="en-US" sz="2800" dirty="0" smtClean="0">
                <a:latin typeface="Times New Roman" pitchFamily="18" charset="0"/>
                <a:cs typeface="Times New Roman" pitchFamily="18" charset="0"/>
              </a:rPr>
              <a:t>一部分</a:t>
            </a:r>
            <a:r>
              <a:rPr lang="zh-TW" altLang="en-US" sz="2800" dirty="0">
                <a:latin typeface="Times New Roman" pitchFamily="18" charset="0"/>
                <a:cs typeface="Times New Roman" pitchFamily="18" charset="0"/>
              </a:rPr>
              <a:t>吸收</a:t>
            </a:r>
            <a:r>
              <a:rPr lang="zh-TW" altLang="en-US" sz="2800" dirty="0" smtClean="0">
                <a:latin typeface="Times New Roman" pitchFamily="18" charset="0"/>
                <a:cs typeface="Times New Roman" pitchFamily="18" charset="0"/>
              </a:rPr>
              <a:t>長</a:t>
            </a:r>
            <a:endParaRPr lang="en-US" altLang="zh-TW" sz="2800" dirty="0" smtClean="0">
              <a:latin typeface="Times New Roman" pitchFamily="18" charset="0"/>
              <a:cs typeface="Times New Roman" pitchFamily="18" charset="0"/>
            </a:endParaRPr>
          </a:p>
          <a:p>
            <a:pPr marL="0" indent="0">
              <a:buNone/>
            </a:pPr>
            <a:r>
              <a:rPr lang="zh-TW" altLang="en-US" sz="2800" dirty="0" smtClean="0">
                <a:latin typeface="Times New Roman" pitchFamily="18" charset="0"/>
                <a:cs typeface="Times New Roman" pitchFamily="18" charset="0"/>
              </a:rPr>
              <a:t>波長</a:t>
            </a:r>
            <a:r>
              <a:rPr lang="zh-TW" altLang="en-US" sz="2800" dirty="0">
                <a:latin typeface="Times New Roman" pitchFamily="18" charset="0"/>
                <a:cs typeface="Times New Roman" pitchFamily="18" charset="0"/>
              </a:rPr>
              <a:t>，而另一部份</a:t>
            </a:r>
            <a:r>
              <a:rPr lang="zh-TW" altLang="en-US" sz="2800" dirty="0" smtClean="0">
                <a:latin typeface="Times New Roman" pitchFamily="18" charset="0"/>
                <a:cs typeface="Times New Roman" pitchFamily="18" charset="0"/>
              </a:rPr>
              <a:t>吸</a:t>
            </a:r>
            <a:endParaRPr lang="en-US" altLang="zh-TW" sz="2800" dirty="0" smtClean="0">
              <a:latin typeface="Times New Roman" pitchFamily="18" charset="0"/>
              <a:cs typeface="Times New Roman" pitchFamily="18" charset="0"/>
            </a:endParaRPr>
          </a:p>
          <a:p>
            <a:pPr marL="0" indent="0">
              <a:buNone/>
            </a:pPr>
            <a:r>
              <a:rPr lang="zh-TW" altLang="en-US" sz="2800" dirty="0" smtClean="0">
                <a:latin typeface="Times New Roman" pitchFamily="18" charset="0"/>
                <a:cs typeface="Times New Roman" pitchFamily="18" charset="0"/>
              </a:rPr>
              <a:t>收</a:t>
            </a:r>
            <a:r>
              <a:rPr lang="zh-TW" altLang="en-US" sz="2800" dirty="0">
                <a:latin typeface="Times New Roman" pitchFamily="18" charset="0"/>
                <a:cs typeface="Times New Roman" pitchFamily="18" charset="0"/>
              </a:rPr>
              <a:t>短波長因可增加</a:t>
            </a:r>
            <a:r>
              <a:rPr lang="zh-TW" altLang="en-US" sz="2800" dirty="0" smtClean="0">
                <a:latin typeface="Times New Roman" pitchFamily="18" charset="0"/>
                <a:cs typeface="Times New Roman" pitchFamily="18" charset="0"/>
              </a:rPr>
              <a:t>吸</a:t>
            </a:r>
            <a:endParaRPr lang="en-US" altLang="zh-TW" sz="2800" dirty="0" smtClean="0">
              <a:latin typeface="Times New Roman" pitchFamily="18" charset="0"/>
              <a:cs typeface="Times New Roman" pitchFamily="18" charset="0"/>
            </a:endParaRPr>
          </a:p>
          <a:p>
            <a:pPr marL="0" indent="0">
              <a:buNone/>
            </a:pPr>
            <a:r>
              <a:rPr lang="zh-TW" altLang="en-US" sz="2800" dirty="0" smtClean="0">
                <a:latin typeface="Times New Roman" pitchFamily="18" charset="0"/>
                <a:cs typeface="Times New Roman" pitchFamily="18" charset="0"/>
              </a:rPr>
              <a:t>收</a:t>
            </a:r>
            <a:r>
              <a:rPr lang="zh-TW" altLang="en-US" sz="2800" dirty="0">
                <a:latin typeface="Times New Roman" pitchFamily="18" charset="0"/>
                <a:cs typeface="Times New Roman" pitchFamily="18" charset="0"/>
              </a:rPr>
              <a:t>光譜波長範</a:t>
            </a:r>
            <a:r>
              <a:rPr lang="zh-TW" altLang="en-US" sz="2800" dirty="0" smtClean="0">
                <a:latin typeface="Times New Roman" pitchFamily="18" charset="0"/>
                <a:cs typeface="Times New Roman" pitchFamily="18" charset="0"/>
              </a:rPr>
              <a:t>圍。</a:t>
            </a:r>
            <a:endParaRPr lang="zh-TW" altLang="en-US" sz="2800" dirty="0">
              <a:latin typeface="Times New Roman" pitchFamily="18" charset="0"/>
              <a:cs typeface="Times New Roman" pitchFamily="18" charset="0"/>
            </a:endParaRPr>
          </a:p>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23928" y="711572"/>
            <a:ext cx="4836972" cy="4680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9264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itchFamily="18" charset="0"/>
                <a:cs typeface="Times New Roman" pitchFamily="18" charset="0"/>
              </a:rPr>
              <a:t>tandem cell structure</a:t>
            </a:r>
            <a:endParaRPr lang="zh-TW" altLang="en-US" dirty="0">
              <a:latin typeface="Times New Roman" pitchFamily="18" charset="0"/>
              <a:cs typeface="Times New Roman" pitchFamily="18" charset="0"/>
            </a:endParaRPr>
          </a:p>
        </p:txBody>
      </p:sp>
      <p:pic>
        <p:nvPicPr>
          <p:cNvPr id="3" name="內容版面配置區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563888" y="1412776"/>
            <a:ext cx="4785320" cy="4976733"/>
          </a:xfrm>
        </p:spPr>
      </p:pic>
      <p:sp>
        <p:nvSpPr>
          <p:cNvPr id="4" name="文字方塊 3"/>
          <p:cNvSpPr txBox="1"/>
          <p:nvPr/>
        </p:nvSpPr>
        <p:spPr>
          <a:xfrm>
            <a:off x="642910" y="2500306"/>
            <a:ext cx="2540638" cy="1754326"/>
          </a:xfrm>
          <a:prstGeom prst="rect">
            <a:avLst/>
          </a:prstGeom>
          <a:noFill/>
        </p:spPr>
        <p:txBody>
          <a:bodyPr wrap="square" rtlCol="0">
            <a:spAutoFit/>
          </a:bodyPr>
          <a:lstStyle/>
          <a:p>
            <a:r>
              <a:rPr lang="zh-TW" altLang="en-US" dirty="0" smtClean="0"/>
              <a:t>金屬電極</a:t>
            </a:r>
            <a:endParaRPr lang="en-US" altLang="zh-TW" dirty="0" smtClean="0"/>
          </a:p>
          <a:p>
            <a:r>
              <a:rPr lang="zh-TW" altLang="en-US" dirty="0" smtClean="0"/>
              <a:t>聚合物</a:t>
            </a:r>
            <a:r>
              <a:rPr lang="en-US" altLang="zh-TW" dirty="0" smtClean="0"/>
              <a:t>II</a:t>
            </a:r>
          </a:p>
          <a:p>
            <a:r>
              <a:rPr lang="zh-TW" altLang="en-US" dirty="0" smtClean="0"/>
              <a:t>夾層</a:t>
            </a:r>
            <a:endParaRPr lang="en-US" altLang="zh-TW" dirty="0" smtClean="0"/>
          </a:p>
          <a:p>
            <a:r>
              <a:rPr lang="zh-TW" altLang="en-US" dirty="0" smtClean="0"/>
              <a:t>聚合物</a:t>
            </a:r>
            <a:r>
              <a:rPr lang="en-US" altLang="zh-TW" dirty="0" smtClean="0"/>
              <a:t>I</a:t>
            </a:r>
          </a:p>
          <a:p>
            <a:r>
              <a:rPr lang="zh-TW" altLang="en-US" dirty="0"/>
              <a:t>氧化</a:t>
            </a:r>
            <a:r>
              <a:rPr lang="zh-TW" altLang="en-US" dirty="0" smtClean="0"/>
              <a:t>鋅</a:t>
            </a:r>
            <a:endParaRPr lang="en-US" altLang="zh-TW" dirty="0" smtClean="0"/>
          </a:p>
          <a:p>
            <a:r>
              <a:rPr lang="zh-TW" altLang="en-US" dirty="0" smtClean="0"/>
              <a:t>玻璃</a:t>
            </a:r>
            <a:r>
              <a:rPr lang="en-US" altLang="zh-TW" dirty="0" smtClean="0"/>
              <a:t>/</a:t>
            </a:r>
            <a:r>
              <a:rPr lang="zh-TW" altLang="en-US" dirty="0"/>
              <a:t>銦錫氧化物</a:t>
            </a:r>
          </a:p>
        </p:txBody>
      </p:sp>
    </p:spTree>
    <p:extLst>
      <p:ext uri="{BB962C8B-B14F-4D97-AF65-F5344CB8AC3E}">
        <p14:creationId xmlns:p14="http://schemas.microsoft.com/office/powerpoint/2010/main" xmlns="" val="418453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latin typeface="Times New Roman" pitchFamily="18" charset="0"/>
                <a:cs typeface="Times New Roman" pitchFamily="18" charset="0"/>
              </a:rPr>
              <a:t>The main approach </a:t>
            </a:r>
            <a:r>
              <a:rPr lang="en-US" dirty="0" smtClean="0">
                <a:latin typeface="Times New Roman" pitchFamily="18" charset="0"/>
                <a:cs typeface="Times New Roman" pitchFamily="18" charset="0"/>
              </a:rPr>
              <a:t>of </a:t>
            </a:r>
            <a:r>
              <a:rPr lang="en-US" altLang="zh-TW" dirty="0" smtClean="0">
                <a:latin typeface="Times New Roman" pitchFamily="18" charset="0"/>
                <a:cs typeface="Times New Roman" pitchFamily="18" charset="0"/>
              </a:rPr>
              <a:t>tandem </a:t>
            </a:r>
            <a:r>
              <a:rPr lang="en-US" altLang="zh-TW" dirty="0" smtClean="0">
                <a:latin typeface="Times New Roman" pitchFamily="18" charset="0"/>
                <a:cs typeface="Times New Roman" pitchFamily="18" charset="0"/>
              </a:rPr>
              <a:t>cell</a:t>
            </a:r>
            <a:endParaRPr lang="zh-TW" altLang="en-US" dirty="0"/>
          </a:p>
        </p:txBody>
      </p:sp>
      <p:sp>
        <p:nvSpPr>
          <p:cNvPr id="3" name="內容版面配置區 2"/>
          <p:cNvSpPr>
            <a:spLocks noGrp="1"/>
          </p:cNvSpPr>
          <p:nvPr>
            <p:ph idx="1"/>
          </p:nvPr>
        </p:nvSpPr>
        <p:spPr/>
        <p:txBody>
          <a:bodyPr>
            <a:normAutofit fontScale="70000" lnSpcReduction="20000"/>
          </a:bodyPr>
          <a:lstStyle/>
          <a:p>
            <a:r>
              <a:rPr lang="zh-TW" altLang="en-US" dirty="0" smtClean="0"/>
              <a:t>將不透光的金屬電極作成手指狀</a:t>
            </a:r>
            <a:r>
              <a:rPr lang="en-US" altLang="zh-TW" dirty="0" smtClean="0"/>
              <a:t>(</a:t>
            </a:r>
            <a:r>
              <a:rPr lang="en-US" dirty="0" smtClean="0"/>
              <a:t>finger)</a:t>
            </a:r>
            <a:r>
              <a:rPr lang="zh-TW" altLang="en-US" dirty="0" smtClean="0"/>
              <a:t>或是網狀，以減少光線的反射，使大部分的入射陽光都能進入半導體材料中。 </a:t>
            </a:r>
            <a:br>
              <a:rPr lang="zh-TW" altLang="en-US" dirty="0" smtClean="0"/>
            </a:br>
            <a:endParaRPr lang="zh-TW" altLang="en-US" dirty="0" smtClean="0"/>
          </a:p>
          <a:p>
            <a:r>
              <a:rPr lang="zh-TW" altLang="en-US" dirty="0" smtClean="0"/>
              <a:t>將表面製成金字塔型的組織</a:t>
            </a:r>
            <a:r>
              <a:rPr lang="en-US" altLang="zh-TW" dirty="0" smtClean="0"/>
              <a:t>(</a:t>
            </a:r>
            <a:r>
              <a:rPr lang="en-US" dirty="0" smtClean="0"/>
              <a:t>pyramid texture)</a:t>
            </a:r>
            <a:r>
              <a:rPr lang="zh-TW" altLang="en-US" dirty="0" smtClean="0"/>
              <a:t>結構，並加入抗反射層，以減少光的反射量。 </a:t>
            </a:r>
            <a:br>
              <a:rPr lang="zh-TW" altLang="en-US" dirty="0" smtClean="0"/>
            </a:br>
            <a:endParaRPr lang="zh-TW" altLang="en-US" dirty="0" smtClean="0"/>
          </a:p>
          <a:p>
            <a:r>
              <a:rPr lang="zh-TW" altLang="en-US" dirty="0" smtClean="0"/>
              <a:t>將金屬電極埋入基板中，以增加接觸面積，減少串聯電阻。 </a:t>
            </a:r>
            <a:br>
              <a:rPr lang="zh-TW" altLang="en-US" dirty="0" smtClean="0"/>
            </a:br>
            <a:endParaRPr lang="zh-TW" altLang="en-US" dirty="0" smtClean="0"/>
          </a:p>
          <a:p>
            <a:r>
              <a:rPr lang="zh-TW" altLang="en-US" dirty="0" smtClean="0"/>
              <a:t>點接觸式太陽電池</a:t>
            </a:r>
            <a:r>
              <a:rPr lang="en-US" altLang="zh-TW" dirty="0" smtClean="0"/>
              <a:t>(</a:t>
            </a:r>
            <a:r>
              <a:rPr lang="en-US" dirty="0" smtClean="0"/>
              <a:t>point contact cell)，</a:t>
            </a:r>
            <a:r>
              <a:rPr lang="zh-TW" altLang="en-US" dirty="0" smtClean="0"/>
              <a:t>此電池的特點為電極均做在同一面，如此可增加入射光的面積，且易於焊線。 </a:t>
            </a:r>
            <a:br>
              <a:rPr lang="zh-TW" altLang="en-US" dirty="0" smtClean="0"/>
            </a:br>
            <a:endParaRPr lang="zh-TW" altLang="en-US" dirty="0" smtClean="0"/>
          </a:p>
          <a:p>
            <a:r>
              <a:rPr lang="zh-TW" altLang="en-US" dirty="0" smtClean="0"/>
              <a:t>將太陽電池製成串疊型電池</a:t>
            </a:r>
            <a:r>
              <a:rPr lang="en-US" altLang="zh-TW" dirty="0" smtClean="0"/>
              <a:t>(</a:t>
            </a:r>
            <a:r>
              <a:rPr lang="en-US" dirty="0" smtClean="0"/>
              <a:t>tandem cell)，</a:t>
            </a:r>
            <a:r>
              <a:rPr lang="zh-TW" altLang="en-US" dirty="0" smtClean="0"/>
              <a:t>把兩個或兩個以上的元件堆疊起來，能夠吸收較高能量光譜的電池放在上層，吸收較低能量光譜的電池放在下層，透過不同材料的電池將光子的能量層層吸收。 </a:t>
            </a:r>
          </a:p>
          <a:p>
            <a:endParaRPr lang="zh-TW"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Tandem Cell</a:t>
            </a:r>
            <a:r>
              <a:rPr lang="zh-TW" altLang="en-US" dirty="0" smtClean="0"/>
              <a:t>與其他電池比較</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xmlns="" val="1060888574"/>
              </p:ext>
            </p:extLst>
          </p:nvPr>
        </p:nvGraphicFramePr>
        <p:xfrm>
          <a:off x="1403648" y="1556792"/>
          <a:ext cx="6275042" cy="4119880"/>
        </p:xfrm>
        <a:graphic>
          <a:graphicData uri="http://schemas.openxmlformats.org/drawingml/2006/table">
            <a:tbl>
              <a:tblPr firstRow="1" bandRow="1">
                <a:tableStyleId>{5C22544A-7EE6-4342-B048-85BDC9FD1C3A}</a:tableStyleId>
              </a:tblPr>
              <a:tblGrid>
                <a:gridCol w="2170584"/>
                <a:gridCol w="2077888"/>
                <a:gridCol w="2026570"/>
              </a:tblGrid>
              <a:tr h="370840">
                <a:tc>
                  <a:txBody>
                    <a:bodyPr/>
                    <a:lstStyle/>
                    <a:p>
                      <a:pPr algn="ctr"/>
                      <a:r>
                        <a:rPr lang="zh-TW" altLang="en-US" dirty="0" smtClean="0"/>
                        <a:t>電池種類</a:t>
                      </a:r>
                      <a:endParaRPr lang="zh-TW" altLang="en-US" dirty="0"/>
                    </a:p>
                  </a:txBody>
                  <a:tcPr/>
                </a:tc>
                <a:tc>
                  <a:txBody>
                    <a:bodyPr/>
                    <a:lstStyle/>
                    <a:p>
                      <a:pPr algn="ctr"/>
                      <a:r>
                        <a:rPr lang="zh-TW" altLang="en-US" dirty="0" smtClean="0"/>
                        <a:t>    優點</a:t>
                      </a:r>
                      <a:endParaRPr lang="zh-TW" altLang="en-US" dirty="0"/>
                    </a:p>
                  </a:txBody>
                  <a:tcPr/>
                </a:tc>
                <a:tc>
                  <a:txBody>
                    <a:bodyPr/>
                    <a:lstStyle/>
                    <a:p>
                      <a:pPr algn="ctr"/>
                      <a:r>
                        <a:rPr lang="zh-TW" altLang="en-US" dirty="0" smtClean="0"/>
                        <a:t>缺點</a:t>
                      </a:r>
                      <a:endParaRPr lang="zh-TW" altLang="en-US" dirty="0"/>
                    </a:p>
                  </a:txBody>
                  <a:tcPr/>
                </a:tc>
              </a:tr>
              <a:tr h="370840">
                <a:tc>
                  <a:txBody>
                    <a:bodyPr/>
                    <a:lstStyle/>
                    <a:p>
                      <a:endParaRPr lang="en-US" altLang="zh-TW" dirty="0" smtClean="0"/>
                    </a:p>
                    <a:p>
                      <a:endParaRPr lang="en-US" altLang="zh-TW" dirty="0" smtClean="0"/>
                    </a:p>
                    <a:p>
                      <a:pPr algn="ctr"/>
                      <a:r>
                        <a:rPr lang="zh-TW" altLang="en-US" dirty="0" smtClean="0"/>
                        <a:t>單晶矽太陽能電池</a:t>
                      </a:r>
                      <a:endParaRPr lang="zh-TW" altLang="en-US" dirty="0"/>
                    </a:p>
                  </a:txBody>
                  <a:tcPr/>
                </a:tc>
                <a:tc>
                  <a:txBody>
                    <a:bodyPr/>
                    <a:lstStyle/>
                    <a:p>
                      <a:pPr marL="285750" indent="-285750">
                        <a:buFont typeface="Arial" pitchFamily="34" charset="0"/>
                        <a:buChar char="•"/>
                      </a:pPr>
                      <a:r>
                        <a:rPr lang="zh-TW" altLang="en-US" dirty="0" smtClean="0"/>
                        <a:t>轉換效率</a:t>
                      </a:r>
                      <a:r>
                        <a:rPr lang="en-US" altLang="zh-TW" dirty="0" smtClean="0"/>
                        <a:t>15-24%</a:t>
                      </a:r>
                      <a:r>
                        <a:rPr lang="zh-TW" altLang="en-US" dirty="0" smtClean="0"/>
                        <a:t>，壽命也較長</a:t>
                      </a:r>
                      <a:r>
                        <a:rPr lang="en-US" altLang="zh-TW" dirty="0" smtClean="0"/>
                        <a:t>20</a:t>
                      </a:r>
                      <a:r>
                        <a:rPr lang="zh-TW" altLang="en-US" dirty="0" smtClean="0"/>
                        <a:t>年</a:t>
                      </a:r>
                      <a:endParaRPr lang="en-US" altLang="zh-TW" dirty="0" smtClean="0"/>
                    </a:p>
                    <a:p>
                      <a:pPr marL="285750" indent="-285750">
                        <a:buFont typeface="Arial" pitchFamily="34" charset="0"/>
                        <a:buChar char="•"/>
                      </a:pPr>
                      <a:r>
                        <a:rPr lang="zh-TW" altLang="en-US" dirty="0" smtClean="0"/>
                        <a:t>世界的主要大廠</a:t>
                      </a:r>
                      <a:endParaRPr lang="zh-TW" altLang="en-US" dirty="0"/>
                    </a:p>
                  </a:txBody>
                  <a:tcPr/>
                </a:tc>
                <a:tc>
                  <a:txBody>
                    <a:bodyPr/>
                    <a:lstStyle/>
                    <a:p>
                      <a:r>
                        <a:rPr lang="zh-TW" altLang="en-US" dirty="0" smtClean="0"/>
                        <a:t>成本高，比多晶矽太陽能電池和非晶矽矽太陽能電池都還高。</a:t>
                      </a:r>
                      <a:endParaRPr lang="zh-TW" altLang="en-US" dirty="0"/>
                    </a:p>
                  </a:txBody>
                  <a:tcPr/>
                </a:tc>
              </a:tr>
              <a:tr h="370840">
                <a:tc>
                  <a:txBody>
                    <a:bodyPr/>
                    <a:lstStyle/>
                    <a:p>
                      <a:endParaRPr lang="en-US" altLang="zh-TW" dirty="0" smtClean="0"/>
                    </a:p>
                    <a:p>
                      <a:endParaRPr lang="en-US" altLang="zh-TW" dirty="0" smtClean="0"/>
                    </a:p>
                    <a:p>
                      <a:endParaRPr lang="en-US" altLang="zh-TW" dirty="0" smtClean="0"/>
                    </a:p>
                    <a:p>
                      <a:pPr algn="ctr"/>
                      <a:r>
                        <a:rPr lang="zh-TW" altLang="en-US" dirty="0" smtClean="0"/>
                        <a:t>多晶矽太陽能電池</a:t>
                      </a:r>
                      <a:endParaRPr lang="zh-TW" altLang="en-US" dirty="0"/>
                    </a:p>
                  </a:txBody>
                  <a:tcPr/>
                </a:tc>
                <a:tc>
                  <a:txBody>
                    <a:bodyPr/>
                    <a:lstStyle/>
                    <a:p>
                      <a:pPr marL="285750" indent="-285750">
                        <a:buFont typeface="Arial" pitchFamily="34" charset="0"/>
                        <a:buChar char="•"/>
                      </a:pPr>
                      <a:r>
                        <a:rPr lang="zh-TW" altLang="en-US" dirty="0" smtClean="0"/>
                        <a:t>製作很簡單，較單晶矽太陽能還要更簡單。</a:t>
                      </a:r>
                      <a:endParaRPr lang="en-US" altLang="zh-TW" dirty="0" smtClean="0"/>
                    </a:p>
                    <a:p>
                      <a:pPr marL="285750" indent="-285750">
                        <a:buFont typeface="Arial" pitchFamily="34" charset="0"/>
                        <a:buChar char="•"/>
                      </a:pPr>
                      <a:r>
                        <a:rPr lang="zh-TW" altLang="en-US" dirty="0" smtClean="0"/>
                        <a:t>在單晶</a:t>
                      </a:r>
                      <a:r>
                        <a:rPr lang="en-US" altLang="zh-TW" dirty="0" smtClean="0"/>
                        <a:t>.</a:t>
                      </a:r>
                      <a:r>
                        <a:rPr lang="zh-TW" altLang="en-US" dirty="0" smtClean="0"/>
                        <a:t>多晶和非晶成本排第二低。</a:t>
                      </a:r>
                      <a:endParaRPr lang="zh-TW" altLang="en-US" dirty="0"/>
                    </a:p>
                  </a:txBody>
                  <a:tcPr/>
                </a:tc>
                <a:tc>
                  <a:txBody>
                    <a:bodyPr/>
                    <a:lstStyle/>
                    <a:p>
                      <a:pPr marL="285750" indent="-285750">
                        <a:buFont typeface="Arial" pitchFamily="34" charset="0"/>
                        <a:buChar char="•"/>
                      </a:pPr>
                      <a:r>
                        <a:rPr lang="zh-TW" altLang="en-US" dirty="0" smtClean="0"/>
                        <a:t>轉換效率</a:t>
                      </a:r>
                      <a:r>
                        <a:rPr lang="en-US" altLang="zh-TW" dirty="0" smtClean="0"/>
                        <a:t>10-17%</a:t>
                      </a:r>
                      <a:r>
                        <a:rPr lang="zh-TW" altLang="en-US" dirty="0" smtClean="0"/>
                        <a:t>卻比單晶矽太陽能低。</a:t>
                      </a:r>
                      <a:endParaRPr lang="en-US" altLang="zh-TW" dirty="0" smtClean="0"/>
                    </a:p>
                    <a:p>
                      <a:pPr marL="285750" indent="-285750">
                        <a:buFont typeface="Arial" pitchFamily="34" charset="0"/>
                        <a:buChar char="•"/>
                      </a:pPr>
                      <a:r>
                        <a:rPr lang="zh-TW" altLang="en-US" dirty="0" smtClean="0"/>
                        <a:t>因為是多晶體，所以在切割和再加工的手續上，都比單晶和非晶矽更困難。</a:t>
                      </a:r>
                      <a:endParaRPr lang="zh-TW" altLang="en-US" dirty="0"/>
                    </a:p>
                  </a:txBody>
                  <a:tcPr/>
                </a:tc>
              </a:tr>
            </a:tbl>
          </a:graphicData>
        </a:graphic>
      </p:graphicFrame>
    </p:spTree>
    <p:extLst>
      <p:ext uri="{BB962C8B-B14F-4D97-AF65-F5344CB8AC3E}">
        <p14:creationId xmlns:p14="http://schemas.microsoft.com/office/powerpoint/2010/main" xmlns="" val="300405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xmlns="" val="745765255"/>
              </p:ext>
            </p:extLst>
          </p:nvPr>
        </p:nvGraphicFramePr>
        <p:xfrm>
          <a:off x="457200" y="1600200"/>
          <a:ext cx="8229602" cy="3471874"/>
        </p:xfrm>
        <a:graphic>
          <a:graphicData uri="http://schemas.openxmlformats.org/drawingml/2006/table">
            <a:tbl>
              <a:tblPr firstRow="1" bandRow="1">
                <a:tableStyleId>{5C22544A-7EE6-4342-B048-85BDC9FD1C3A}</a:tableStyleId>
              </a:tblPr>
              <a:tblGrid>
                <a:gridCol w="2386608"/>
                <a:gridCol w="2880320"/>
                <a:gridCol w="2962674"/>
              </a:tblGrid>
              <a:tr h="668725">
                <a:tc>
                  <a:txBody>
                    <a:bodyPr/>
                    <a:lstStyle/>
                    <a:p>
                      <a:pPr algn="ctr"/>
                      <a:r>
                        <a:rPr lang="zh-TW" altLang="en-US" dirty="0" smtClean="0"/>
                        <a:t>電池種類</a:t>
                      </a:r>
                      <a:endParaRPr lang="zh-TW" altLang="en-US" dirty="0"/>
                    </a:p>
                  </a:txBody>
                  <a:tcPr/>
                </a:tc>
                <a:tc>
                  <a:txBody>
                    <a:bodyPr/>
                    <a:lstStyle/>
                    <a:p>
                      <a:pPr algn="ctr"/>
                      <a:r>
                        <a:rPr lang="zh-TW" altLang="en-US" dirty="0" smtClean="0"/>
                        <a:t> 優點</a:t>
                      </a:r>
                      <a:endParaRPr lang="zh-TW" altLang="en-US" dirty="0"/>
                    </a:p>
                  </a:txBody>
                  <a:tcPr/>
                </a:tc>
                <a:tc>
                  <a:txBody>
                    <a:bodyPr/>
                    <a:lstStyle/>
                    <a:p>
                      <a:pPr algn="ctr"/>
                      <a:r>
                        <a:rPr lang="zh-TW" altLang="en-US" dirty="0" smtClean="0"/>
                        <a:t>缺點</a:t>
                      </a:r>
                      <a:endParaRPr lang="zh-TW" altLang="en-US" dirty="0"/>
                    </a:p>
                  </a:txBody>
                  <a:tcPr/>
                </a:tc>
              </a:tr>
              <a:tr h="1648911">
                <a:tc>
                  <a:txBody>
                    <a:bodyPr/>
                    <a:lstStyle/>
                    <a:p>
                      <a:endParaRPr lang="en-US" altLang="zh-TW" dirty="0" smtClean="0"/>
                    </a:p>
                    <a:p>
                      <a:pPr algn="ctr"/>
                      <a:r>
                        <a:rPr lang="zh-TW" altLang="en-US" dirty="0" smtClean="0"/>
                        <a:t>非晶矽矽太陽能電池</a:t>
                      </a:r>
                      <a:endParaRPr lang="zh-TW" altLang="en-US" dirty="0"/>
                    </a:p>
                  </a:txBody>
                  <a:tcPr/>
                </a:tc>
                <a:tc>
                  <a:txBody>
                    <a:bodyPr/>
                    <a:lstStyle/>
                    <a:p>
                      <a:pPr marL="285750" indent="-285750">
                        <a:buFont typeface="Arial" pitchFamily="34" charset="0"/>
                        <a:buChar char="•"/>
                      </a:pPr>
                      <a:r>
                        <a:rPr lang="zh-TW" altLang="en-US" dirty="0" smtClean="0"/>
                        <a:t>所有晶矽太陽能電池最便宜的。</a:t>
                      </a:r>
                      <a:endParaRPr lang="en-US" altLang="zh-TW" dirty="0" smtClean="0"/>
                    </a:p>
                    <a:p>
                      <a:pPr marL="285750" indent="-285750">
                        <a:buFont typeface="Arial" pitchFamily="34" charset="0"/>
                        <a:buChar char="•"/>
                      </a:pPr>
                      <a:r>
                        <a:rPr lang="zh-TW" altLang="en-US" dirty="0" smtClean="0"/>
                        <a:t>生產效率也是最快的</a:t>
                      </a:r>
                      <a:endParaRPr lang="zh-TW" altLang="en-US" dirty="0"/>
                    </a:p>
                  </a:txBody>
                  <a:tcPr/>
                </a:tc>
                <a:tc>
                  <a:txBody>
                    <a:bodyPr/>
                    <a:lstStyle/>
                    <a:p>
                      <a:r>
                        <a:rPr lang="zh-TW" altLang="en-US" dirty="0" smtClean="0"/>
                        <a:t>效率</a:t>
                      </a:r>
                      <a:r>
                        <a:rPr lang="en-US" altLang="zh-TW" dirty="0" smtClean="0"/>
                        <a:t>8-13%</a:t>
                      </a:r>
                      <a:r>
                        <a:rPr lang="zh-TW" altLang="en-US" dirty="0" smtClean="0"/>
                        <a:t>沒有單晶和多晶矽太陽能那麼高的轉換效率。</a:t>
                      </a:r>
                      <a:endParaRPr lang="zh-TW" altLang="en-US" dirty="0"/>
                    </a:p>
                  </a:txBody>
                  <a:tcPr/>
                </a:tc>
              </a:tr>
              <a:tr h="1154238">
                <a:tc>
                  <a:txBody>
                    <a:bodyPr/>
                    <a:lstStyle/>
                    <a:p>
                      <a:pPr algn="ctr"/>
                      <a:r>
                        <a:rPr lang="zh-TW" altLang="en-US" dirty="0" smtClean="0"/>
                        <a:t>串疊型太陽能電池</a:t>
                      </a:r>
                      <a:endParaRPr lang="zh-TW" altLang="en-US" dirty="0"/>
                    </a:p>
                  </a:txBody>
                  <a:tcPr/>
                </a:tc>
                <a:tc>
                  <a:txBody>
                    <a:bodyPr/>
                    <a:lstStyle/>
                    <a:p>
                      <a:r>
                        <a:rPr lang="zh-TW" altLang="en-US" dirty="0" smtClean="0"/>
                        <a:t>目前的推算，他可以高達</a:t>
                      </a:r>
                      <a:r>
                        <a:rPr lang="en-US" altLang="zh-TW" dirty="0" smtClean="0"/>
                        <a:t>50%</a:t>
                      </a:r>
                      <a:r>
                        <a:rPr lang="zh-TW" altLang="en-US" dirty="0" smtClean="0"/>
                        <a:t>的轉換效率。</a:t>
                      </a:r>
                      <a:endParaRPr lang="zh-TW" altLang="en-US" dirty="0"/>
                    </a:p>
                  </a:txBody>
                  <a:tcPr/>
                </a:tc>
                <a:tc>
                  <a:txBody>
                    <a:bodyPr/>
                    <a:lstStyle/>
                    <a:p>
                      <a:pPr marL="285750" indent="-285750">
                        <a:buFont typeface="Arial" pitchFamily="34" charset="0"/>
                        <a:buChar char="•"/>
                      </a:pPr>
                      <a:r>
                        <a:rPr lang="zh-TW" altLang="en-US" dirty="0" smtClean="0"/>
                        <a:t>製造過程困難</a:t>
                      </a:r>
                      <a:endParaRPr lang="en-US" altLang="zh-TW" dirty="0" smtClean="0"/>
                    </a:p>
                    <a:p>
                      <a:pPr marL="285750" indent="-285750">
                        <a:buFont typeface="Arial" pitchFamily="34" charset="0"/>
                        <a:buChar char="•"/>
                      </a:pPr>
                      <a:r>
                        <a:rPr lang="zh-TW" altLang="en-US" dirty="0" smtClean="0"/>
                        <a:t>費用高</a:t>
                      </a:r>
                      <a:endParaRPr lang="zh-TW" altLang="en-US" dirty="0"/>
                    </a:p>
                  </a:txBody>
                  <a:tcPr/>
                </a:tc>
              </a:tr>
            </a:tbl>
          </a:graphicData>
        </a:graphic>
      </p:graphicFrame>
    </p:spTree>
    <p:extLst>
      <p:ext uri="{BB962C8B-B14F-4D97-AF65-F5344CB8AC3E}">
        <p14:creationId xmlns:p14="http://schemas.microsoft.com/office/powerpoint/2010/main" xmlns="" val="246733164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1266</Words>
  <Application>Microsoft Office PowerPoint</Application>
  <PresentationFormat>如螢幕大小 (4:3)</PresentationFormat>
  <Paragraphs>77</Paragraphs>
  <Slides>11</Slides>
  <Notes>0</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Office 佈景主題</vt:lpstr>
      <vt:lpstr>串疊型太陽能電池</vt:lpstr>
      <vt:lpstr>Introduction</vt:lpstr>
      <vt:lpstr>投影片 3</vt:lpstr>
      <vt:lpstr>原理</vt:lpstr>
      <vt:lpstr>投影片 5</vt:lpstr>
      <vt:lpstr>tandem cell structure</vt:lpstr>
      <vt:lpstr>The main approach of tandem cell</vt:lpstr>
      <vt:lpstr>Tandem Cell與其他電池比較</vt:lpstr>
      <vt:lpstr>投影片 9</vt:lpstr>
      <vt:lpstr>太陽能的優缺點</vt:lpstr>
      <vt:lpstr>結論</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貴金屬奈米粉體</dc:title>
  <dc:creator>lori</dc:creator>
  <cp:lastModifiedBy>All User</cp:lastModifiedBy>
  <cp:revision>20</cp:revision>
  <dcterms:created xsi:type="dcterms:W3CDTF">2013-05-08T03:50:24Z</dcterms:created>
  <dcterms:modified xsi:type="dcterms:W3CDTF">2013-05-18T05:59:45Z</dcterms:modified>
</cp:coreProperties>
</file>