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22" r:id="rId2"/>
    <p:sldId id="405" r:id="rId3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912C559-481F-4422-A576-493C55D420DE}">
          <p14:sldIdLst>
            <p14:sldId id="422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Urencio Álvarez" initials="DUÁ" lastIdx="11" clrIdx="0"/>
  <p:cmAuthor id="1" name="ET" initials="ET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7B7B7B"/>
    <a:srgbClr val="404040"/>
    <a:srgbClr val="A6C36B"/>
    <a:srgbClr val="005828"/>
    <a:srgbClr val="6D8B37"/>
    <a:srgbClr val="BAE8BC"/>
    <a:srgbClr val="D0CECE"/>
    <a:srgbClr val="DEEBF7"/>
    <a:srgbClr val="5C9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0036" autoAdjust="0"/>
  </p:normalViewPr>
  <p:slideViewPr>
    <p:cSldViewPr snapToObjects="1">
      <p:cViewPr varScale="1">
        <p:scale>
          <a:sx n="66" d="100"/>
          <a:sy n="66" d="100"/>
        </p:scale>
        <p:origin x="17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00B1A-8761-8746-B6F7-CDB946695DC1}" type="datetimeFigureOut">
              <a:rPr lang="en-US" smtClean="0"/>
              <a:t>8/16/2017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4E575-4DE2-5B4D-9B86-16384EC0C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66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1C8D-A90A-4703-8859-B23F53647AAE}" type="datetimeFigureOut">
              <a:rPr lang="en-US" smtClean="0"/>
              <a:t>8/16/2017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12AD-9985-4F81-B9E5-B06186052D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424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12AD-9985-4F81-B9E5-B06186052D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9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12AD-9985-4F81-B9E5-B06186052D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9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130C-C091-9948-815F-81447F34AD8B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9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0113-6FCA-0A49-BF8F-D9DA21CD6581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5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9682-754C-8A41-846D-12039CF4E866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7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509CA-5336-B14B-9FF8-C625208DD340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0BC3-DE18-3B49-81B1-A74139CF3A5F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EE9F-1F80-1E43-9709-C9EA847365EC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100D-9EB9-BB43-957B-F643201BA06E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7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94B4-F2FF-A24C-B9C2-6101579B6E33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D91F-DBAF-9D45-8A54-5C798F172C79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6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E1D77-7116-CC46-B312-A3A97D6B03C7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087C-A903-984B-9DE4-1CDD598B4E85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04EE-680E-ED4A-817D-883898F29213}" type="datetime1">
              <a:rPr lang="en-US" smtClean="0"/>
              <a:t>8/16/2017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Coordinación General de Crecimiento Verde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D5CC-A345-45F1-9E7B-8B34F37D74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owerpoint 2-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009" y="14684"/>
            <a:ext cx="9180000" cy="6858000"/>
          </a:xfrm>
          <a:prstGeom prst="rect">
            <a:avLst/>
          </a:prstGeom>
        </p:spPr>
      </p:pic>
      <p:sp>
        <p:nvSpPr>
          <p:cNvPr id="11" name="3 Rectángulo"/>
          <p:cNvSpPr/>
          <p:nvPr/>
        </p:nvSpPr>
        <p:spPr>
          <a:xfrm>
            <a:off x="1481432" y="2093851"/>
            <a:ext cx="6098600" cy="2607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7112008" y="9525"/>
            <a:ext cx="2028825" cy="89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extBox 4"/>
          <p:cNvSpPr txBox="1"/>
          <p:nvPr/>
        </p:nvSpPr>
        <p:spPr>
          <a:xfrm>
            <a:off x="10768774" y="35936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41" y="1139752"/>
            <a:ext cx="3745719" cy="1491674"/>
          </a:xfrm>
          <a:prstGeom prst="rect">
            <a:avLst/>
          </a:prstGeom>
        </p:spPr>
      </p:pic>
      <p:sp>
        <p:nvSpPr>
          <p:cNvPr id="13" name="6 CuadroTexto"/>
          <p:cNvSpPr txBox="1"/>
          <p:nvPr/>
        </p:nvSpPr>
        <p:spPr>
          <a:xfrm>
            <a:off x="386216" y="2910830"/>
            <a:ext cx="8319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Soberana Sans Light" pitchFamily="50" charset="0"/>
              </a:rPr>
              <a:t>DIMENSIÓN: AGUA</a:t>
            </a:r>
          </a:p>
        </p:txBody>
      </p:sp>
      <p:sp>
        <p:nvSpPr>
          <p:cNvPr id="14" name="7 CuadroTexto"/>
          <p:cNvSpPr txBox="1"/>
          <p:nvPr/>
        </p:nvSpPr>
        <p:spPr>
          <a:xfrm>
            <a:off x="1517576" y="4520646"/>
            <a:ext cx="605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Soberana Sans" pitchFamily="50" charset="0"/>
              </a:rPr>
              <a:t>Coordinación General de Crecimiento Verde</a:t>
            </a:r>
          </a:p>
        </p:txBody>
      </p:sp>
      <p:sp>
        <p:nvSpPr>
          <p:cNvPr id="10" name="7 CuadroTexto"/>
          <p:cNvSpPr txBox="1"/>
          <p:nvPr/>
        </p:nvSpPr>
        <p:spPr>
          <a:xfrm>
            <a:off x="1475656" y="3378210"/>
            <a:ext cx="6057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Soberana Sans" pitchFamily="50" charset="0"/>
              </a:rPr>
              <a:t>Indicadores de Sustentabilidad</a:t>
            </a:r>
          </a:p>
          <a:p>
            <a:pPr algn="ctr"/>
            <a:r>
              <a:rPr lang="es-MX" sz="1600" dirty="0">
                <a:latin typeface="Soberana Sans" pitchFamily="50" charset="0"/>
              </a:rPr>
              <a:t>(En desarrollo)</a:t>
            </a:r>
          </a:p>
        </p:txBody>
      </p:sp>
    </p:spTree>
    <p:extLst>
      <p:ext uri="{BB962C8B-B14F-4D97-AF65-F5344CB8AC3E}">
        <p14:creationId xmlns:p14="http://schemas.microsoft.com/office/powerpoint/2010/main" val="33040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28650" y="193856"/>
            <a:ext cx="7886700" cy="497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800" b="1" dirty="0">
                <a:solidFill>
                  <a:srgbClr val="000000"/>
                </a:solidFill>
                <a:latin typeface="Soberana Sans" pitchFamily="50" charset="0"/>
              </a:rPr>
              <a:t>INTRODUCCION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4149080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atin typeface="Soberana Sans" panose="02000000000000000000" pitchFamily="50" charset="0"/>
              </a:rPr>
              <a:t>AGUA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4211960" y="3284984"/>
            <a:ext cx="3312368" cy="648072"/>
          </a:xfrm>
          <a:prstGeom prst="wedgeRectCallout">
            <a:avLst>
              <a:gd name="adj1" fmla="val -58079"/>
              <a:gd name="adj2" fmla="val 154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DISPONIBILIDAD Y ACCESO</a:t>
            </a:r>
          </a:p>
        </p:txBody>
      </p:sp>
      <p:sp>
        <p:nvSpPr>
          <p:cNvPr id="21" name="Speech Bubble: Rectangle 20"/>
          <p:cNvSpPr/>
          <p:nvPr/>
        </p:nvSpPr>
        <p:spPr>
          <a:xfrm>
            <a:off x="5364088" y="4293096"/>
            <a:ext cx="3312368" cy="648072"/>
          </a:xfrm>
          <a:prstGeom prst="wedgeRectCallout">
            <a:avLst>
              <a:gd name="adj1" fmla="val -91819"/>
              <a:gd name="adj2" fmla="val -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SANEAMIENTO</a:t>
            </a:r>
          </a:p>
        </p:txBody>
      </p:sp>
      <p:sp>
        <p:nvSpPr>
          <p:cNvPr id="22" name="Speech Bubble: Rectangle 21"/>
          <p:cNvSpPr/>
          <p:nvPr/>
        </p:nvSpPr>
        <p:spPr>
          <a:xfrm>
            <a:off x="4211960" y="5120523"/>
            <a:ext cx="3312368" cy="648072"/>
          </a:xfrm>
          <a:prstGeom prst="wedgeRectCallout">
            <a:avLst>
              <a:gd name="adj1" fmla="val -58517"/>
              <a:gd name="adj2" fmla="val -127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Soberana Sans" panose="02000000000000000000" pitchFamily="50" charset="0"/>
              </a:rPr>
              <a:t>GESTION DE RECURSOS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0" y="690077"/>
            <a:ext cx="8047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Soberana Sans" panose="02000000000000000000" pitchFamily="50" charset="0"/>
              </a:rPr>
              <a:t>Para medir el acceso de una ciudad al agua potable, es necesario conocer la calidad y extensión de la red de distribución de agua potable. Para medir la sustentabilidad del recurso, hay que conocer la demanda de agua potable y la capacidad de renovación de las fuentes acuíferas naturales que abastecen a la ciudad.</a:t>
            </a:r>
            <a:endParaRPr lang="es-MX" dirty="0">
              <a:latin typeface="Soberana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8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19060</TotalTime>
  <Words>84</Words>
  <Application>Microsoft Office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Soberana Sans</vt:lpstr>
      <vt:lpstr>Calibri Light</vt:lpstr>
      <vt:lpstr>Arial</vt:lpstr>
      <vt:lpstr>Soberana Sans Light</vt:lpstr>
      <vt:lpstr>Calibri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Treviño</dc:creator>
  <cp:lastModifiedBy>Carlos Arana Matus</cp:lastModifiedBy>
  <cp:revision>561</cp:revision>
  <dcterms:created xsi:type="dcterms:W3CDTF">2016-08-02T18:55:52Z</dcterms:created>
  <dcterms:modified xsi:type="dcterms:W3CDTF">2017-08-16T16:35:17Z</dcterms:modified>
</cp:coreProperties>
</file>