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p="http://schemas.openxmlformats.org/presentationml/2006/main" xmlns:a="http://schemas.openxmlformats.org/drawingml/2006/main" xmlns:r="http://schemas.openxmlformats.org/officeDocument/2006/relationships"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6" d="100"/>
          <a:sy n="136" d="100"/>
        </p:scale>
        <p:origin x="-16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3" Type="http://schemas.openxmlformats.org/officeDocument/2006/relationships/notesMaster" Target="notesMasters/notesMaster1.xml"/>
  <Relationship Id="rId4" Type="http://schemas.openxmlformats.org/officeDocument/2006/relationships/printerSettings" Target="printerSettings/printerSettings1.bin"/>
  <Relationship Id="rId5" Type="http://schemas.openxmlformats.org/officeDocument/2006/relationships/presProps" Target="presProps.xml"/>
  <Relationship Id="rId6" Type="http://schemas.openxmlformats.org/officeDocument/2006/relationships/viewProps" Target="viewProps.xml"/>
  <Relationship Id="rId7" Type="http://schemas.openxmlformats.org/officeDocument/2006/relationships/theme" Target="theme/theme1.xml"/>
  <Relationship Id="rId8" Type="http://schemas.openxmlformats.org/officeDocument/2006/relationships/tableStyles" Target="tableStyles.xml"/>
  <Relationship Id="rId1" Type="http://schemas.openxmlformats.org/officeDocument/2006/relationships/slideMaster" Target="slideMasters/slideMaster1.xml"/>
  <Relationship Id="rId2" Type="http://schemas.openxmlformats.org/officeDocument/2006/relationships/slide" Target="slides/slid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10391-A76C-8143-84BD-B55123BEE278}" type="datetimeFigureOut">
              <a:rPr lang="en-US" smtClean="0"/>
              <a:t>5/22/15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2BA8D-4BBD-454E-A9C9-EDB432E9A5DD}" type="slidenum">
              <a:rPr lang="en-US" smtClean="0"/>
              <a:t>‹#›</a:t>
            </a:fld>
            <a:endParaRPr lang="en-US"/>
          </a:p>
        </p:txBody>
      </p:sp>
    </p:spTree>
    <p:extLst>
      <p:ext uri="{BB962C8B-B14F-4D97-AF65-F5344CB8AC3E}">
        <p14:creationId xmlns:p14="http://schemas.microsoft.com/office/powerpoint/2010/main" val="41866920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type="slidenum" id="{B322BA8D-4BBD-454E-A9C9-EDB432E9A5DD}">
              <a:rPr lang="en-US" smtClean="0"/>
              <a:t>1</a:t>
            </a:fld>
            <a:endParaRPr lang="en-US"/>
          </a:p>
        </p:txBody>
      </p:sp>
    </p:spTree>
    <p:extLst>
      <p:ext uri="{BB962C8B-B14F-4D97-AF65-F5344CB8AC3E}">
        <p14:creationId xmlns:p14="http://schemas.microsoft.com/office/powerpoint/2010/main" val="517009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42E513-CDB9-4545-817A-FCCB0283F813}" type="datetimeFigureOut">
              <a:rPr lang="en-US" smtClean="0"/>
              <a:t>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3D8F9-359F-7C45-95D0-7E40CF5F7F9B}" type="slidenum">
              <a:rPr lang="en-US" smtClean="0"/>
              <a:t>‹#›</a:t>
            </a:fld>
            <a:endParaRPr lang="en-US"/>
          </a:p>
        </p:txBody>
      </p:sp>
    </p:spTree>
    <p:extLst>
      <p:ext uri="{BB962C8B-B14F-4D97-AF65-F5344CB8AC3E}">
        <p14:creationId xmlns:p14="http://schemas.microsoft.com/office/powerpoint/2010/main" val="62327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42E513-CDB9-4545-817A-FCCB0283F813}" type="datetimeFigureOut">
              <a:rPr lang="en-US" smtClean="0"/>
              <a:t>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3D8F9-359F-7C45-95D0-7E40CF5F7F9B}" type="slidenum">
              <a:rPr lang="en-US" smtClean="0"/>
              <a:t>‹#›</a:t>
            </a:fld>
            <a:endParaRPr lang="en-US"/>
          </a:p>
        </p:txBody>
      </p:sp>
    </p:spTree>
    <p:extLst>
      <p:ext uri="{BB962C8B-B14F-4D97-AF65-F5344CB8AC3E}">
        <p14:creationId xmlns:p14="http://schemas.microsoft.com/office/powerpoint/2010/main" val="171868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42E513-CDB9-4545-817A-FCCB0283F813}" type="datetimeFigureOut">
              <a:rPr lang="en-US" smtClean="0"/>
              <a:t>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3D8F9-359F-7C45-95D0-7E40CF5F7F9B}" type="slidenum">
              <a:rPr lang="en-US" smtClean="0"/>
              <a:t>‹#›</a:t>
            </a:fld>
            <a:endParaRPr lang="en-US"/>
          </a:p>
        </p:txBody>
      </p:sp>
    </p:spTree>
    <p:extLst>
      <p:ext uri="{BB962C8B-B14F-4D97-AF65-F5344CB8AC3E}">
        <p14:creationId xmlns:p14="http://schemas.microsoft.com/office/powerpoint/2010/main" val="60421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42E513-CDB9-4545-817A-FCCB0283F813}" type="datetimeFigureOut">
              <a:rPr lang="en-US" smtClean="0"/>
              <a:t>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3D8F9-359F-7C45-95D0-7E40CF5F7F9B}" type="slidenum">
              <a:rPr lang="en-US" smtClean="0"/>
              <a:t>‹#›</a:t>
            </a:fld>
            <a:endParaRPr lang="en-US"/>
          </a:p>
        </p:txBody>
      </p:sp>
    </p:spTree>
    <p:extLst>
      <p:ext uri="{BB962C8B-B14F-4D97-AF65-F5344CB8AC3E}">
        <p14:creationId xmlns:p14="http://schemas.microsoft.com/office/powerpoint/2010/main" val="146825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42E513-CDB9-4545-817A-FCCB0283F813}" type="datetimeFigureOut">
              <a:rPr lang="en-US" smtClean="0"/>
              <a:t>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3D8F9-359F-7C45-95D0-7E40CF5F7F9B}" type="slidenum">
              <a:rPr lang="en-US" smtClean="0"/>
              <a:t>‹#›</a:t>
            </a:fld>
            <a:endParaRPr lang="en-US"/>
          </a:p>
        </p:txBody>
      </p:sp>
    </p:spTree>
    <p:extLst>
      <p:ext uri="{BB962C8B-B14F-4D97-AF65-F5344CB8AC3E}">
        <p14:creationId xmlns:p14="http://schemas.microsoft.com/office/powerpoint/2010/main" val="342711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42E513-CDB9-4545-817A-FCCB0283F813}" type="datetimeFigureOut">
              <a:rPr lang="en-US" smtClean="0"/>
              <a:t>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3D8F9-359F-7C45-95D0-7E40CF5F7F9B}" type="slidenum">
              <a:rPr lang="en-US" smtClean="0"/>
              <a:t>‹#›</a:t>
            </a:fld>
            <a:endParaRPr lang="en-US"/>
          </a:p>
        </p:txBody>
      </p:sp>
    </p:spTree>
    <p:extLst>
      <p:ext uri="{BB962C8B-B14F-4D97-AF65-F5344CB8AC3E}">
        <p14:creationId xmlns:p14="http://schemas.microsoft.com/office/powerpoint/2010/main" val="1261160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42E513-CDB9-4545-817A-FCCB0283F813}" type="datetimeFigureOut">
              <a:rPr lang="en-US" smtClean="0"/>
              <a:t>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73D8F9-359F-7C45-95D0-7E40CF5F7F9B}" type="slidenum">
              <a:rPr lang="en-US" smtClean="0"/>
              <a:t>‹#›</a:t>
            </a:fld>
            <a:endParaRPr lang="en-US"/>
          </a:p>
        </p:txBody>
      </p:sp>
    </p:spTree>
    <p:extLst>
      <p:ext uri="{BB962C8B-B14F-4D97-AF65-F5344CB8AC3E}">
        <p14:creationId xmlns:p14="http://schemas.microsoft.com/office/powerpoint/2010/main" val="1278145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42E513-CDB9-4545-817A-FCCB0283F813}" type="datetimeFigureOut">
              <a:rPr lang="en-US" smtClean="0"/>
              <a:t>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73D8F9-359F-7C45-95D0-7E40CF5F7F9B}" type="slidenum">
              <a:rPr lang="en-US" smtClean="0"/>
              <a:t>‹#›</a:t>
            </a:fld>
            <a:endParaRPr lang="en-US"/>
          </a:p>
        </p:txBody>
      </p:sp>
    </p:spTree>
    <p:extLst>
      <p:ext uri="{BB962C8B-B14F-4D97-AF65-F5344CB8AC3E}">
        <p14:creationId xmlns:p14="http://schemas.microsoft.com/office/powerpoint/2010/main" val="73595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E513-CDB9-4545-817A-FCCB0283F813}" type="datetimeFigureOut">
              <a:rPr lang="en-US" smtClean="0"/>
              <a:t>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73D8F9-359F-7C45-95D0-7E40CF5F7F9B}" type="slidenum">
              <a:rPr lang="en-US" smtClean="0"/>
              <a:t>‹#›</a:t>
            </a:fld>
            <a:endParaRPr lang="en-US"/>
          </a:p>
        </p:txBody>
      </p:sp>
    </p:spTree>
    <p:extLst>
      <p:ext uri="{BB962C8B-B14F-4D97-AF65-F5344CB8AC3E}">
        <p14:creationId xmlns:p14="http://schemas.microsoft.com/office/powerpoint/2010/main" val="359095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42E513-CDB9-4545-817A-FCCB0283F813}" type="datetimeFigureOut">
              <a:rPr lang="en-US" smtClean="0"/>
              <a:t>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3D8F9-359F-7C45-95D0-7E40CF5F7F9B}" type="slidenum">
              <a:rPr lang="en-US" smtClean="0"/>
              <a:t>‹#›</a:t>
            </a:fld>
            <a:endParaRPr lang="en-US"/>
          </a:p>
        </p:txBody>
      </p:sp>
    </p:spTree>
    <p:extLst>
      <p:ext uri="{BB962C8B-B14F-4D97-AF65-F5344CB8AC3E}">
        <p14:creationId xmlns:p14="http://schemas.microsoft.com/office/powerpoint/2010/main" val="325648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42E513-CDB9-4545-817A-FCCB0283F813}" type="datetimeFigureOut">
              <a:rPr lang="en-US" smtClean="0"/>
              <a:t>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3D8F9-359F-7C45-95D0-7E40CF5F7F9B}" type="slidenum">
              <a:rPr lang="en-US" smtClean="0"/>
              <a:t>‹#›</a:t>
            </a:fld>
            <a:endParaRPr lang="en-US"/>
          </a:p>
        </p:txBody>
      </p:sp>
    </p:spTree>
    <p:extLst>
      <p:ext uri="{BB962C8B-B14F-4D97-AF65-F5344CB8AC3E}">
        <p14:creationId xmlns:p14="http://schemas.microsoft.com/office/powerpoint/2010/main" val="17769318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2E513-CDB9-4545-817A-FCCB0283F813}" type="datetimeFigureOut">
              <a:rPr lang="en-US" smtClean="0"/>
              <a:t>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3D8F9-359F-7C45-95D0-7E40CF5F7F9B}" type="slidenum">
              <a:rPr lang="en-US" smtClean="0"/>
              <a:t>‹#›</a:t>
            </a:fld>
            <a:endParaRPr lang="en-US"/>
          </a:p>
        </p:txBody>
      </p:sp>
    </p:spTree>
    <p:extLst>
      <p:ext uri="{BB962C8B-B14F-4D97-AF65-F5344CB8AC3E}">
        <p14:creationId xmlns:p14="http://schemas.microsoft.com/office/powerpoint/2010/main" val="2403017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1.xml"/>
  <Relationship Type="http://schemas.openxmlformats.org/officeDocument/2006/relationships/hyperlink" TargetMode="External" Id="rId3" Target="http://windows.microsoft.com/en-us/windows-10/use-magnifier"/>
  <Relationship Type="http://schemas.openxmlformats.org/officeDocument/2006/relationships/hyperlink" TargetMode="External" Id="rId4" Target="https://www.youtube.com/watch?v=odqwkPJQS_Y"/>
  <Relationship Type="http://schemas.openxmlformats.org/officeDocument/2006/relationships/hyperlink" TargetMode="External" Id="rId5" Target="http://slideshare.com"/>
  <Relationship Type="http://schemas.openxmlformats.org/officeDocument/2006/relationships/hyperlink" TargetMode="External" Id="rId6" Target="http://slides.com"/>
</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B58900"/>
                </a:solidFill>
              </a:rPr>
              <a:t>Better Presentations for Your Students</a:t>
            </a:r>
            <a:endParaRPr lang="en-US" dirty="0"/>
          </a:p>
        </p:txBody>
      </p:sp>
      <p:sp>
        <p:nvSpPr>
          <p:cNvPr id="3" name="Subtitle 2"/>
          <p:cNvSpPr>
            <a:spLocks noGrp="1"/>
          </p:cNvSpPr>
          <p:nvPr>
            <p:ph type="subTitle" idx="1"/>
          </p:nvPr>
        </p:nvSpPr>
        <p:spPr/>
        <p:txBody>
          <a:bodyPr/>
          <a:lstStyle/>
          <a:p>
            <a:r>
              <a:rPr lang="en-US" dirty="0" smtClean="0">
                <a:solidFill>
                  <a:srgbClr val="647B82"/>
                </a:solidFill>
              </a:rPr>
              <a:t>Description</a:t>
            </a:r>
            <a:endParaRPr lang="en-US" dirty="0"/>
          </a:p>
          <a:p>
            <a:pPr lvl="1"/>
            <a:r>
              <a:rPr lang="en-US" dirty="0" smtClean="0">
                <a:solidFill>
                  <a:srgbClr val="647B82"/>
                </a:solidFill>
              </a:rPr>
              <a:t>In this session, we will discuss best practices in creating presentations for your classes (both face-to-face and online).  Taken directly from lessons learned in the LSC classroom, this session is meant to answer your most frequently asked and un-asked questions about how to design, construct, and deliver effective presentations to your students.</a:t>
            </a:r>
            <a:endParaRPr lang="en-US" dirty="0"/>
          </a:p>
          <a:p>
            <a:pPr lvl="1"/>
            <a:r>
              <a:rPr lang="en-US" dirty="0" smtClean="0">
                <a:solidFill>
                  <a:srgbClr val="647B82"/>
                </a:solidFill>
              </a:rPr>
              <a:t>Faculty, especially new faculty, are often compelled to use publisher-provided slides in their classes.  In many instances these slides are poorly designed and, used as-is, result in a disinterested and bored classroom audience.  We will look at ways to use these and other resources to create compelling presentations that truly enhance your individual course and help you deliver the best lesson to your students.</a:t>
            </a:r>
            <a:endParaRPr lang="en-US" dirty="0"/>
          </a:p>
          <a:p>
            <a:r>
              <a:rPr lang="en-US" dirty="0" smtClean="0">
                <a:solidFill>
                  <a:srgbClr val="647B82"/>
                </a:solidFill>
              </a:rPr>
              <a:t>Goals</a:t>
            </a:r>
            <a:endParaRPr lang="en-US" dirty="0"/>
          </a:p>
          <a:p>
            <a:pPr lvl="1"/>
            <a:r>
              <a:rPr lang="en-US" dirty="0" smtClean="0">
                <a:solidFill>
                  <a:srgbClr val="647B82"/>
                </a:solidFill>
              </a:rPr>
              <a:t>Provide some best practices in designing presentations</a:t>
            </a:r>
            <a:endParaRPr lang="en-US" dirty="0"/>
          </a:p>
          <a:p>
            <a:pPr lvl="1"/>
            <a:r>
              <a:rPr lang="en-US" dirty="0" smtClean="0">
                <a:solidFill>
                  <a:srgbClr val="647B82"/>
                </a:solidFill>
              </a:rPr>
              <a:t>Share lessons learned in delivering presentations within an LSC classroom</a:t>
            </a:r>
            <a:endParaRPr lang="en-US" dirty="0"/>
          </a:p>
          <a:p>
            <a:r>
              <a:rPr lang="en-US" dirty="0" smtClean="0">
                <a:solidFill>
                  <a:srgbClr val="647B82"/>
                </a:solidFill>
              </a:rPr>
              <a:t>From the flyer</a:t>
            </a:r>
            <a:endParaRPr lang="en-US" dirty="0"/>
          </a:p>
          <a:p>
            <a:pPr lvl="1"/>
            <a:r>
              <a:rPr lang="en-US" dirty="0" smtClean="0">
                <a:solidFill>
                  <a:srgbClr val="647B82"/>
                </a:solidFill>
              </a:rPr>
              <a:t>30 minute presentation</a:t>
            </a:r>
            <a:endParaRPr lang="en-US" dirty="0"/>
          </a:p>
          <a:p>
            <a:pPr lvl="1"/>
            <a:r>
              <a:rPr lang="en-US" dirty="0" smtClean="0">
                <a:solidFill>
                  <a:srgbClr val="647B82"/>
                </a:solidFill>
              </a:rPr>
              <a:t>15 minute Q&amp;A</a:t>
            </a:r>
            <a:endParaRPr lang="en-US" dirty="0"/>
          </a:p>
          <a:p>
            <a:pPr lvl="1"/>
            <a:r>
              <a:rPr lang="en-US" dirty="0" smtClean="0">
                <a:solidFill>
                  <a:srgbClr val="647B82"/>
                </a:solidFill>
              </a:rPr>
              <a:t>Better Presentations for Your Students </a:t>
            </a:r>
            <a:endParaRPr lang="en-US" dirty="0"/>
          </a:p>
          <a:p>
            <a:pPr lvl="1"/>
            <a:r>
              <a:rPr lang="en-US" dirty="0" smtClean="0">
                <a:solidFill>
                  <a:srgbClr val="647B82"/>
                </a:solidFill>
              </a:rPr>
              <a:t>1:15 - 2 p.m., </a:t>
            </a:r>
            <a:r>
              <a:rPr lang="en-US" dirty="0" smtClean="0">
                <a:solidFill>
                  <a:srgbClr val="647B82"/>
                </a:solidFill>
              </a:rPr>
              <a:t>Warsaw</a:t>
            </a:r>
            <a:r>
              <a:rPr lang="en-US" dirty="0" smtClean="0">
                <a:solidFill>
                  <a:srgbClr val="647B82"/>
                </a:solidFill>
              </a:rPr>
              <a:t> </a:t>
            </a:r>
            <a:endParaRPr lang="en-US" dirty="0"/>
          </a:p>
          <a:p>
            <a:pPr lvl="1"/>
            <a:r>
              <a:rPr lang="en-US" dirty="0" smtClean="0">
                <a:solidFill>
                  <a:srgbClr val="647B82"/>
                </a:solidFill>
              </a:rPr>
              <a:t>Bruce Caraway, Professor of CIT, LSC-University Park</a:t>
            </a:r>
            <a:endParaRPr lang="en-US" dirty="0"/>
          </a:p>
          <a:p>
            <a:pPr lvl="1"/>
            <a:r>
              <a:rPr lang="en-US" dirty="0" smtClean="0">
                <a:solidFill>
                  <a:srgbClr val="647B82"/>
                </a:solidFill>
              </a:rPr>
              <a:t>Discuss best practices in creating presentations for your classes (both face-to-face and online). Taken directly from lessons learned in the LSC classroom, this session is meant to answer your most frequently asked and un-asked questions about how to design, construct, and deliver effective presentations to your students. </a:t>
            </a:r>
            <a:endParaRPr lang="en-US" dirty="0"/>
          </a:p>
          <a:p>
            <a:r>
              <a:rPr lang="en-US" dirty="0" smtClean="0">
                <a:solidFill>
                  <a:srgbClr val="B58900"/>
                </a:solidFill>
              </a:rPr>
              <a:t>Planning your Presentation</a:t>
            </a:r>
            <a:endParaRPr lang="en-US" dirty="0"/>
          </a:p>
          <a:p>
            <a:pPr lvl="1"/>
            <a:r>
              <a:rPr lang="en-US" dirty="0" smtClean="0" b="1">
                <a:solidFill>
                  <a:srgbClr val="576E75"/>
                </a:solidFill>
              </a:rPr>
              <a:t>Know your audience</a:t>
            </a:r>
            <a:endParaRPr lang="en-US" dirty="0"/>
          </a:p>
          <a:p>
            <a:pPr lvl="2"/>
            <a:r>
              <a:rPr lang="en-US" dirty="0" smtClean="0" b="1">
                <a:solidFill>
                  <a:srgbClr val="576E75"/>
                </a:solidFill>
              </a:rPr>
              <a:t>image idea:  classroom of students looking towards the camera, eyeball, looking through a mag lense</a:t>
            </a:r>
            <a:endParaRPr lang="en-US" dirty="0"/>
          </a:p>
          <a:p>
            <a:pPr lvl="2"/>
            <a:r>
              <a:rPr lang="en-US" dirty="0" smtClean="0">
                <a:solidFill>
                  <a:srgbClr val="647B82"/>
                </a:solidFill>
              </a:rPr>
              <a:t>Traditional vs. non-traditional</a:t>
            </a:r>
            <a:endParaRPr lang="en-US" dirty="0"/>
          </a:p>
          <a:p>
            <a:pPr lvl="3"/>
            <a:r>
              <a:rPr lang="en-US" dirty="0" smtClean="0">
                <a:solidFill>
                  <a:srgbClr val="647B82"/>
                </a:solidFill>
              </a:rPr>
              <a:t>Are they looking for a handout or takeaway?</a:t>
            </a:r>
            <a:endParaRPr lang="en-US" dirty="0"/>
          </a:p>
          <a:p>
            <a:pPr lvl="4"/>
            <a:r>
              <a:rPr lang="en-US" dirty="0" smtClean="0">
                <a:solidFill>
                  <a:srgbClr val="647B82"/>
                </a:solidFill>
              </a:rPr>
              <a:t>reference the takeaway from this session</a:t>
            </a:r>
            <a:endParaRPr lang="en-US" dirty="0"/>
          </a:p>
          <a:p>
            <a:pPr lvl="3"/>
            <a:r>
              <a:rPr lang="en-US" dirty="0" smtClean="0">
                <a:solidFill>
                  <a:srgbClr val="647B82"/>
                </a:solidFill>
              </a:rPr>
              <a:t>Paper vs. digital (downloadable from D2L)</a:t>
            </a:r>
            <a:endParaRPr lang="en-US" dirty="0"/>
          </a:p>
          <a:p>
            <a:pPr lvl="3"/>
            <a:r>
              <a:rPr lang="en-US" dirty="0" smtClean="0">
                <a:solidFill>
                  <a:srgbClr val="647B82"/>
                </a:solidFill>
              </a:rPr>
              <a:t>They may expect a copy of slides.</a:t>
            </a:r>
            <a:endParaRPr lang="en-US" dirty="0"/>
          </a:p>
          <a:p>
            <a:pPr lvl="2"/>
            <a:r>
              <a:rPr lang="en-US" dirty="0" smtClean="0">
                <a:solidFill>
                  <a:srgbClr val="647B82"/>
                </a:solidFill>
              </a:rPr>
              <a:t>Accommodation for disabilities</a:t>
            </a:r>
            <a:endParaRPr lang="en-US" dirty="0"/>
          </a:p>
          <a:p>
            <a:pPr lvl="3"/>
            <a:r>
              <a:rPr lang="en-US" dirty="0" smtClean="0">
                <a:solidFill>
                  <a:srgbClr val="647B82"/>
                </a:solidFill>
              </a:rPr>
              <a:t>Closed captioning of videos shown in class</a:t>
            </a:r>
            <a:endParaRPr lang="en-US" dirty="0"/>
          </a:p>
          <a:p>
            <a:pPr lvl="3"/>
            <a:r>
              <a:rPr lang="en-US" dirty="0" smtClean="0">
                <a:solidFill>
                  <a:srgbClr val="647B82"/>
                </a:solidFill>
              </a:rPr>
              <a:t>also applies to media outside of class (eTexts and video lessons)</a:t>
            </a:r>
            <a:endParaRPr lang="en-US" dirty="0"/>
          </a:p>
          <a:p>
            <a:pPr lvl="1"/>
            <a:r>
              <a:rPr lang="en-US" dirty="0" smtClean="0" b="1">
                <a:solidFill>
                  <a:srgbClr val="576E75"/>
                </a:solidFill>
              </a:rPr>
              <a:t>Know your room</a:t>
            </a:r>
            <a:endParaRPr lang="en-US" dirty="0"/>
          </a:p>
          <a:p>
            <a:pPr lvl="2"/>
            <a:r>
              <a:rPr lang="en-US" dirty="0" smtClean="0" b="1">
                <a:solidFill>
                  <a:srgbClr val="576E75"/>
                </a:solidFill>
              </a:rPr>
              <a:t>image idea:  university lecture room (downloaded)</a:t>
            </a:r>
            <a:endParaRPr lang="en-US" dirty="0"/>
          </a:p>
          <a:p>
            <a:pPr lvl="2"/>
            <a:r>
              <a:rPr lang="en-US" dirty="0" smtClean="0">
                <a:solidFill>
                  <a:srgbClr val="647B82"/>
                </a:solidFill>
              </a:rPr>
              <a:t>lighting</a:t>
            </a:r>
            <a:endParaRPr lang="en-US" dirty="0"/>
          </a:p>
          <a:p>
            <a:pPr lvl="3"/>
            <a:r>
              <a:rPr lang="en-US" dirty="0" smtClean="0" b="1">
                <a:solidFill>
                  <a:srgbClr val="576E75"/>
                </a:solidFill>
              </a:rPr>
              <a:t>are room lights controllable, especially the light bank(s) immediately in front of projector screen/surface? consider turning these off to make for easier viewing.  image idea:  two slides one of lights one switching to lights off or just a light switch</a:t>
            </a:r>
            <a:endParaRPr lang="en-US" dirty="0"/>
          </a:p>
          <a:p>
            <a:pPr lvl="3"/>
            <a:r>
              <a:rPr lang="en-US" dirty="0" smtClean="0" b="1">
                <a:solidFill>
                  <a:srgbClr val="576E75"/>
                </a:solidFill>
              </a:rPr>
              <a:t>close the blinds (image idea:  blinds closing)</a:t>
            </a:r>
            <a:endParaRPr lang="en-US" dirty="0"/>
          </a:p>
          <a:p>
            <a:pPr lvl="3"/>
            <a:r>
              <a:rPr lang="en-US" dirty="0" smtClean="0">
                <a:solidFill>
                  <a:srgbClr val="647B82"/>
                </a:solidFill>
              </a:rPr>
              <a:t>change your slide theme accordingly - high contrast between background and texts</a:t>
            </a:r>
            <a:endParaRPr lang="en-US" dirty="0"/>
          </a:p>
          <a:p>
            <a:pPr lvl="2"/>
            <a:r>
              <a:rPr lang="en-US" dirty="0" smtClean="0">
                <a:solidFill>
                  <a:srgbClr val="647B82"/>
                </a:solidFill>
              </a:rPr>
              <a:t>size / dimensions</a:t>
            </a:r>
            <a:endParaRPr lang="en-US" dirty="0"/>
          </a:p>
          <a:p>
            <a:pPr lvl="3"/>
            <a:r>
              <a:rPr lang="en-US" dirty="0" smtClean="0">
                <a:solidFill>
                  <a:srgbClr val="647B82"/>
                </a:solidFill>
              </a:rPr>
              <a:t>is the room wide?  students up front on wings viewing from periphery</a:t>
            </a:r>
            <a:endParaRPr lang="en-US" dirty="0"/>
          </a:p>
          <a:p>
            <a:pPr lvl="3"/>
            <a:r>
              <a:rPr lang="en-US" dirty="0" smtClean="0">
                <a:solidFill>
                  <a:srgbClr val="647B82"/>
                </a:solidFill>
              </a:rPr>
              <a:t>is the room long/deep?  </a:t>
            </a:r>
            <a:endParaRPr lang="en-US" dirty="0"/>
          </a:p>
          <a:p>
            <a:pPr lvl="3"/>
            <a:r>
              <a:rPr lang="en-US" dirty="0" smtClean="0">
                <a:solidFill>
                  <a:srgbClr val="647B82"/>
                </a:solidFill>
              </a:rPr>
              <a:t>check “readability” from extreme seats</a:t>
            </a:r>
            <a:endParaRPr lang="en-US" dirty="0"/>
          </a:p>
          <a:p>
            <a:pPr lvl="2"/>
            <a:r>
              <a:rPr lang="en-US" dirty="0" smtClean="0">
                <a:solidFill>
                  <a:srgbClr val="647B82"/>
                </a:solidFill>
              </a:rPr>
              <a:t>pull-down projection screen or does it just project on wall?</a:t>
            </a:r>
            <a:endParaRPr lang="en-US" dirty="0"/>
          </a:p>
          <a:p>
            <a:pPr lvl="2"/>
            <a:r>
              <a:rPr lang="en-US" dirty="0" smtClean="0">
                <a:solidFill>
                  <a:srgbClr val="647B82"/>
                </a:solidFill>
              </a:rPr>
              <a:t>orientation of instructor station and presentation surface</a:t>
            </a:r>
            <a:endParaRPr lang="en-US" dirty="0"/>
          </a:p>
          <a:p>
            <a:pPr lvl="2"/>
            <a:r>
              <a:rPr lang="en-US" dirty="0" smtClean="0">
                <a:solidFill>
                  <a:srgbClr val="647B82"/>
                </a:solidFill>
              </a:rPr>
              <a:t>using your own laptop (or tablet)</a:t>
            </a:r>
            <a:endParaRPr lang="en-US" dirty="0"/>
          </a:p>
          <a:p>
            <a:pPr lvl="3"/>
            <a:r>
              <a:rPr lang="en-US" dirty="0" smtClean="0">
                <a:solidFill>
                  <a:srgbClr val="647B82"/>
                </a:solidFill>
              </a:rPr>
              <a:t>connectors/adapters</a:t>
            </a:r>
            <a:endParaRPr lang="en-US" dirty="0"/>
          </a:p>
          <a:p>
            <a:pPr lvl="4"/>
            <a:r>
              <a:rPr lang="en-US" dirty="0" smtClean="0">
                <a:solidFill>
                  <a:srgbClr val="647B82"/>
                </a:solidFill>
              </a:rPr>
              <a:t>hdmi</a:t>
            </a:r>
            <a:endParaRPr lang="en-US" dirty="0"/>
          </a:p>
          <a:p>
            <a:pPr lvl="4"/>
            <a:r>
              <a:rPr lang="en-US" dirty="0" smtClean="0">
                <a:solidFill>
                  <a:srgbClr val="647B82"/>
                </a:solidFill>
              </a:rPr>
              <a:t>vga</a:t>
            </a:r>
            <a:endParaRPr lang="en-US" dirty="0"/>
          </a:p>
          <a:p>
            <a:pPr lvl="2"/>
            <a:r>
              <a:rPr lang="en-US" dirty="0" smtClean="0">
                <a:solidFill>
                  <a:srgbClr val="647B82"/>
                </a:solidFill>
              </a:rPr>
              <a:t>audio - for display of videos or other audio enabled content</a:t>
            </a:r>
            <a:endParaRPr lang="en-US" dirty="0"/>
          </a:p>
          <a:p>
            <a:pPr lvl="3"/>
            <a:r>
              <a:rPr lang="en-US" dirty="0" smtClean="0">
                <a:solidFill>
                  <a:srgbClr val="647B82"/>
                </a:solidFill>
              </a:rPr>
              <a:t>remember that hdmi carries audio in addition to video</a:t>
            </a:r>
            <a:endParaRPr lang="en-US" dirty="0"/>
          </a:p>
          <a:p>
            <a:pPr lvl="2"/>
            <a:r>
              <a:rPr lang="en-US" dirty="0" smtClean="0">
                <a:solidFill>
                  <a:srgbClr val="647B82"/>
                </a:solidFill>
              </a:rPr>
              <a:t>presentation remote</a:t>
            </a:r>
            <a:endParaRPr lang="en-US" dirty="0"/>
          </a:p>
          <a:p>
            <a:r>
              <a:rPr lang="en-US" dirty="0" smtClean="0"/>
              <a:t/>
            </a:r>
            <a:endParaRPr lang="en-US" dirty="0"/>
          </a:p>
          <a:p>
            <a:pPr lvl="1"/>
            <a:r>
              <a:rPr lang="en-US" dirty="0" smtClean="0" b="1">
                <a:solidFill>
                  <a:srgbClr val="576E75"/>
                </a:solidFill>
              </a:rPr>
              <a:t>Suggested reading:  Presentation Zen book and site (Garr Reynolds)</a:t>
            </a:r>
            <a:endParaRPr lang="en-US" dirty="0"/>
          </a:p>
          <a:p>
            <a:pPr lvl="2"/>
            <a:r>
              <a:rPr lang="en-US" dirty="0" smtClean="0" b="1">
                <a:solidFill>
                  <a:srgbClr val="576E75"/>
                </a:solidFill>
              </a:rPr>
              <a:t>image idea:  book cover and link/image from website, photo of Garr </a:t>
            </a:r>
            <a:endParaRPr lang="en-US" dirty="0"/>
          </a:p>
          <a:p>
            <a:pPr lvl="1"/>
            <a:r>
              <a:rPr lang="en-US" dirty="0" smtClean="0" b="1">
                <a:solidFill>
                  <a:srgbClr val="576E75"/>
                </a:solidFill>
              </a:rPr>
              <a:t>Publisher-provided slides</a:t>
            </a:r>
            <a:endParaRPr lang="en-US" dirty="0"/>
          </a:p>
          <a:p>
            <a:pPr lvl="2"/>
            <a:r>
              <a:rPr lang="en-US" dirty="0" smtClean="0">
                <a:solidFill>
                  <a:srgbClr val="647B82"/>
                </a:solidFill>
              </a:rPr>
              <a:t>usable?  It depends…I have yet to see a publisher-provided slide deck that is ready to be used “out of the box”.  In some instances, they do have images that you might want “lift” and bring over into your own presentation.</a:t>
            </a:r>
            <a:endParaRPr lang="en-US" dirty="0"/>
          </a:p>
          <a:p>
            <a:pPr lvl="3"/>
            <a:r>
              <a:rPr lang="en-US" dirty="0" smtClean="0">
                <a:solidFill>
                  <a:srgbClr val="647B82"/>
                </a:solidFill>
              </a:rPr>
              <a:t>just check their resolution - this is often lacking  </a:t>
            </a:r>
            <a:endParaRPr lang="en-US" dirty="0"/>
          </a:p>
          <a:p>
            <a:pPr lvl="2"/>
            <a:r>
              <a:rPr lang="en-US" dirty="0" smtClean="0" b="1">
                <a:solidFill>
                  <a:srgbClr val="576E75"/>
                </a:solidFill>
              </a:rPr>
              <a:t>image idea:  find example of worst publisher provide slide out there (see MyITLab slide decks)</a:t>
            </a:r>
            <a:endParaRPr lang="en-US" dirty="0"/>
          </a:p>
          <a:p>
            <a:r>
              <a:rPr lang="en-US" dirty="0" smtClean="0">
                <a:solidFill>
                  <a:srgbClr val="B58900"/>
                </a:solidFill>
              </a:rPr>
              <a:t>Building your Presentation</a:t>
            </a:r>
            <a:endParaRPr lang="en-US" dirty="0"/>
          </a:p>
          <a:p>
            <a:pPr lvl="1"/>
            <a:r>
              <a:rPr lang="en-US" dirty="0" smtClean="0" b="1">
                <a:solidFill>
                  <a:srgbClr val="576E75"/>
                </a:solidFill>
              </a:rPr>
              <a:t>Too Many Words</a:t>
            </a:r>
            <a:endParaRPr lang="en-US" dirty="0"/>
          </a:p>
          <a:p>
            <a:pPr lvl="2"/>
            <a:r>
              <a:rPr lang="en-US" dirty="0" smtClean="0" b="1">
                <a:solidFill>
                  <a:srgbClr val="576E75"/>
                </a:solidFill>
              </a:rPr>
              <a:t>image idea: font typesetting (downloaded)</a:t>
            </a:r>
            <a:endParaRPr lang="en-US" dirty="0"/>
          </a:p>
          <a:p>
            <a:pPr lvl="2"/>
            <a:r>
              <a:rPr lang="en-US" dirty="0" smtClean="0">
                <a:solidFill>
                  <a:srgbClr val="647B82"/>
                </a:solidFill>
              </a:rPr>
              <a:t>relate to earlier point about knowing your audience</a:t>
            </a:r>
            <a:endParaRPr lang="en-US" dirty="0"/>
          </a:p>
          <a:p>
            <a:pPr lvl="3"/>
            <a:r>
              <a:rPr lang="en-US" dirty="0" smtClean="0">
                <a:solidFill>
                  <a:srgbClr val="647B82"/>
                </a:solidFill>
              </a:rPr>
              <a:t>young millennials don’t relate to this heck</a:t>
            </a:r>
            <a:endParaRPr lang="en-US" dirty="0"/>
          </a:p>
          <a:p>
            <a:pPr lvl="3"/>
            <a:r>
              <a:rPr lang="en-US" dirty="0" smtClean="0">
                <a:solidFill>
                  <a:srgbClr val="647B82"/>
                </a:solidFill>
              </a:rPr>
              <a:t>…neither do I</a:t>
            </a:r>
            <a:endParaRPr lang="en-US" dirty="0"/>
          </a:p>
          <a:p>
            <a:pPr lvl="3"/>
            <a:r>
              <a:rPr lang="en-US" dirty="0" smtClean="0">
                <a:solidFill>
                  <a:srgbClr val="647B82"/>
                </a:solidFill>
              </a:rPr>
              <a:t>Do you?!?</a:t>
            </a:r>
            <a:endParaRPr lang="en-US" dirty="0"/>
          </a:p>
          <a:p>
            <a:pPr lvl="1"/>
            <a:r>
              <a:rPr lang="en-US" dirty="0" smtClean="0" b="1">
                <a:solidFill>
                  <a:srgbClr val="576E75"/>
                </a:solidFill>
              </a:rPr>
              <a:t>imagery</a:t>
            </a:r>
            <a:endParaRPr lang="en-US" dirty="0"/>
          </a:p>
          <a:p>
            <a:pPr lvl="2"/>
            <a:r>
              <a:rPr lang="en-US" dirty="0" smtClean="0">
                <a:solidFill>
                  <a:srgbClr val="647B82"/>
                </a:solidFill>
              </a:rPr>
              <a:t>stock images</a:t>
            </a:r>
            <a:endParaRPr lang="en-US" dirty="0"/>
          </a:p>
          <a:p>
            <a:pPr lvl="2"/>
            <a:r>
              <a:rPr lang="en-US" dirty="0" smtClean="0">
                <a:solidFill>
                  <a:srgbClr val="647B82"/>
                </a:solidFill>
              </a:rPr>
              <a:t>transparent backgrounds and alpha channel tools</a:t>
            </a:r>
            <a:endParaRPr lang="en-US" dirty="0"/>
          </a:p>
          <a:p>
            <a:pPr lvl="2"/>
            <a:r>
              <a:rPr lang="en-US" dirty="0" smtClean="0">
                <a:solidFill>
                  <a:srgbClr val="647B82"/>
                </a:solidFill>
              </a:rPr>
              <a:t>teacher-friendly stock image sites (CC and free)</a:t>
            </a:r>
            <a:endParaRPr lang="en-US" dirty="0"/>
          </a:p>
          <a:p>
            <a:pPr lvl="2"/>
            <a:r>
              <a:rPr lang="en-US" dirty="0" smtClean="0">
                <a:solidFill>
                  <a:srgbClr val="647B82"/>
                </a:solidFill>
              </a:rPr>
              <a:t>suggested referencing (small hyperlink to source listed at bottom of image)</a:t>
            </a:r>
            <a:endParaRPr lang="en-US" dirty="0"/>
          </a:p>
          <a:p>
            <a:pPr lvl="3"/>
            <a:r>
              <a:rPr lang="en-US" dirty="0" smtClean="0">
                <a:solidFill>
                  <a:srgbClr val="647B82"/>
                </a:solidFill>
              </a:rPr>
              <a:t>Make sure to do the same in this presentation (practice what we preach)</a:t>
            </a:r>
            <a:endParaRPr lang="en-US" dirty="0"/>
          </a:p>
          <a:p>
            <a:pPr lvl="1"/>
            <a:r>
              <a:rPr lang="en-US" dirty="0" smtClean="0" b="1">
                <a:solidFill>
                  <a:srgbClr val="576E75"/>
                </a:solidFill>
              </a:rPr>
              <a:t>PowerPoint alternatives</a:t>
            </a:r>
            <a:endParaRPr lang="en-US" dirty="0"/>
          </a:p>
          <a:p>
            <a:pPr lvl="2"/>
            <a:r>
              <a:rPr lang="en-US" dirty="0" smtClean="0">
                <a:solidFill>
                  <a:srgbClr val="647B82"/>
                </a:solidFill>
              </a:rPr>
              <a:t>Prezi</a:t>
            </a:r>
            <a:endParaRPr lang="en-US" dirty="0"/>
          </a:p>
          <a:p>
            <a:pPr lvl="2"/>
            <a:r>
              <a:rPr lang="en-US" dirty="0" smtClean="0">
                <a:solidFill>
                  <a:srgbClr val="647B82"/>
                </a:solidFill>
              </a:rPr>
              <a:t>HaikuDeck</a:t>
            </a:r>
            <a:endParaRPr lang="en-US" dirty="0"/>
          </a:p>
          <a:p>
            <a:r>
              <a:rPr lang="en-US" dirty="0" smtClean="0">
                <a:solidFill>
                  <a:srgbClr val="B58900"/>
                </a:solidFill>
              </a:rPr>
              <a:t>Delivering your Presentation</a:t>
            </a:r>
            <a:endParaRPr lang="en-US" dirty="0"/>
          </a:p>
          <a:p>
            <a:pPr lvl="1"/>
            <a:r>
              <a:rPr lang="en-US" dirty="0" smtClean="0" b="1">
                <a:solidFill>
                  <a:srgbClr val="576E75"/>
                </a:solidFill>
              </a:rPr>
              <a:t>laptop vs tablet</a:t>
            </a:r>
            <a:endParaRPr lang="en-US" dirty="0"/>
          </a:p>
          <a:p>
            <a:pPr lvl="1"/>
            <a:r>
              <a:rPr lang="en-US" dirty="0" smtClean="0" b="1">
                <a:solidFill>
                  <a:srgbClr val="576E75"/>
                </a:solidFill>
              </a:rPr>
              <a:t>CloseUp</a:t>
            </a:r>
            <a:endParaRPr lang="en-US" dirty="0"/>
          </a:p>
          <a:p>
            <a:pPr lvl="2"/>
            <a:r>
              <a:rPr lang="en-US" dirty="0" smtClean="0" b="1">
                <a:solidFill>
                  <a:srgbClr val="576E75"/>
                </a:solidFill>
              </a:rPr>
              <a:t>Zoom on your Mac (Accessibility setting)</a:t>
            </a:r>
            <a:endParaRPr lang="en-US" dirty="0"/>
          </a:p>
          <a:p>
            <a:pPr lvl="2"/>
            <a:r>
              <a:rPr lang="en-US" dirty="0" smtClean="0" b="1">
                <a:solidFill>
                  <a:srgbClr val="576E75"/>
                </a:solidFill>
              </a:rPr>
              <a:t>Accessibility</a:t>
            </a:r>
            <a:endParaRPr lang="en-US" dirty="0"/>
          </a:p>
          <a:p>
            <a:pPr lvl="2"/>
            <a:r>
              <a:rPr lang="en-US" dirty="0" smtClean="0" b="1">
                <a:solidFill>
                  <a:srgbClr val="576E75"/>
                </a:solidFill>
              </a:rPr>
              <a:t>Zoom on your PC</a:t>
            </a:r>
            <a:endParaRPr lang="en-US" dirty="0"/>
          </a:p>
          <a:p>
            <a:pPr lvl="3"/>
            <a:r>
              <a:rPr lang="en-US" dirty="0" smtClean="0">
                <a:hlinkClick r:id="rId3"/>
              </a:rPr>
              <a:t>http://windows.microsoft.com/en-us/windows-10/use-magnifier</a:t>
            </a:r>
            <a:endParaRPr lang="en-US" dirty="0"/>
          </a:p>
          <a:p>
            <a:pPr lvl="3"/>
            <a:r>
              <a:rPr lang="en-US" dirty="0" smtClean="0" b="1">
                <a:solidFill>
                  <a:srgbClr val="576E75"/>
                </a:solidFill>
              </a:rPr>
              <a:t>demo screencast:  </a:t>
            </a:r>
            <a:r>
              <a:rPr lang="en-US" dirty="0" smtClean="0">
                <a:hlinkClick r:id="rId4"/>
              </a:rPr>
              <a:t>https://www.youtube.com/watch?v=odqwkPJQS_Y</a:t>
            </a:r>
            <a:endParaRPr lang="en-US" dirty="0"/>
          </a:p>
          <a:p>
            <a:pPr lvl="1"/>
            <a:r>
              <a:rPr lang="en-US" dirty="0" smtClean="0" b="1">
                <a:solidFill>
                  <a:srgbClr val="576E75"/>
                </a:solidFill>
              </a:rPr>
              <a:t>image idea:  Showtime sign</a:t>
            </a:r>
            <a:endParaRPr lang="en-US" dirty="0"/>
          </a:p>
          <a:p>
            <a:r>
              <a:rPr lang="en-US" dirty="0" smtClean="0">
                <a:solidFill>
                  <a:srgbClr val="B58900"/>
                </a:solidFill>
              </a:rPr>
              <a:t>Archiving your Presentation</a:t>
            </a:r>
            <a:endParaRPr lang="en-US" dirty="0"/>
          </a:p>
          <a:p>
            <a:pPr lvl="1"/>
            <a:r>
              <a:rPr lang="en-US" dirty="0" smtClean="0" b="1">
                <a:solidFill>
                  <a:srgbClr val="576E75"/>
                </a:solidFill>
              </a:rPr>
              <a:t>for your students and for your reference (in future to semesters) </a:t>
            </a:r>
            <a:endParaRPr lang="en-US" dirty="0"/>
          </a:p>
          <a:p>
            <a:pPr lvl="1"/>
            <a:r>
              <a:rPr lang="en-US" dirty="0" smtClean="0" b="1">
                <a:solidFill>
                  <a:srgbClr val="576E75"/>
                </a:solidFill>
              </a:rPr>
              <a:t>Posting to D2L - good idea or not?</a:t>
            </a:r>
            <a:endParaRPr lang="en-US" dirty="0"/>
          </a:p>
          <a:p>
            <a:pPr lvl="1"/>
            <a:r>
              <a:rPr lang="en-US" dirty="0" smtClean="0" b="1">
                <a:solidFill>
                  <a:srgbClr val="576E75"/>
                </a:solidFill>
              </a:rPr>
              <a:t>Slide hosting</a:t>
            </a:r>
            <a:endParaRPr lang="en-US" dirty="0"/>
          </a:p>
          <a:p>
            <a:pPr lvl="2"/>
            <a:r>
              <a:rPr lang="en-US" dirty="0" smtClean="0">
                <a:hlinkClick r:id="rId5"/>
              </a:rPr>
              <a:t>slideshare.com</a:t>
            </a:r>
            <a:endParaRPr lang="en-US" dirty="0"/>
          </a:p>
          <a:p>
            <a:pPr lvl="2"/>
            <a:r>
              <a:rPr lang="en-US" dirty="0" smtClean="0">
                <a:hlinkClick r:id="rId6"/>
              </a:rPr>
              <a:t>slides.com</a:t>
            </a:r>
            <a:endParaRPr lang="en-US" dirty="0"/>
          </a:p>
          <a:p>
            <a:r>
              <a:rPr lang="en-US" dirty="0" smtClean="0">
                <a:solidFill>
                  <a:srgbClr val="B58900"/>
                </a:solidFill>
              </a:rPr>
              <a:t>Q &amp; A</a:t>
            </a:r>
            <a:endParaRPr lang="en-US" dirty="0"/>
          </a:p>
          <a:p>
            <a:pPr lvl="1"/>
            <a:r>
              <a:rPr lang="en-US" dirty="0" smtClean="0" b="1">
                <a:solidFill>
                  <a:srgbClr val="576E75"/>
                </a:solidFill>
              </a:rPr>
              <a:t>should I provide my students with my slidedeck each class?</a:t>
            </a:r>
            <a:endParaRPr lang="en-US" dirty="0"/>
          </a:p>
          <a:p>
            <a:pPr lvl="2"/>
            <a:r>
              <a:rPr lang="en-US" dirty="0" smtClean="0">
                <a:solidFill>
                  <a:srgbClr val="647B82"/>
                </a:solidFill>
              </a:rPr>
              <a:t>suggest that they provide a 1-page "take-away"</a:t>
            </a:r>
            <a:endParaRPr lang="en-US" dirty="0"/>
          </a:p>
          <a:p>
            <a:pPr lvl="2"/>
            <a:r>
              <a:rPr lang="en-US" dirty="0" smtClean="0">
                <a:solidFill>
                  <a:srgbClr val="647B82"/>
                </a:solidFill>
              </a:rPr>
              <a:t>or give them an interactive work sheet</a:t>
            </a:r>
            <a:endParaRPr lang="en-US" dirty="0"/>
          </a:p>
          <a:p>
            <a:pPr lvl="1"/>
            <a:r>
              <a:rPr lang="en-US" dirty="0" smtClean="0" b="1">
                <a:solidFill>
                  <a:srgbClr val="576E75"/>
                </a:solidFill>
              </a:rPr>
              <a:t>How can I best leverage the publisher provided PowerPoint resources?  Or should I even?</a:t>
            </a:r>
            <a:endParaRPr lang="en-US" dirty="0"/>
          </a:p>
        </p:txBody>
      </p:sp>
    </p:spTree>
    <p:extLst>
      <p:ext uri="{BB962C8B-B14F-4D97-AF65-F5344CB8AC3E}">
        <p14:creationId xmlns:p14="http://schemas.microsoft.com/office/powerpoint/2010/main" val="3995463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coreProperties>
</file>