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7013" autoAdjust="0"/>
  </p:normalViewPr>
  <p:slideViewPr>
    <p:cSldViewPr>
      <p:cViewPr>
        <p:scale>
          <a:sx n="151" d="100"/>
          <a:sy n="151" d="100"/>
        </p:scale>
        <p:origin x="192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72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8DB98-039C-4E2E-ACE2-67154E366047}" type="datetimeFigureOut">
              <a:rPr lang="en-US" smtClean="0"/>
              <a:t>8/19/16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1A43F-E11C-4EDD-9B69-DF23991213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0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Keyboards (key term) come in a variety of designs – most common way to input data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Range from full-sized to miniature and from rigid to flexible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Common types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Traditional keyboard (key term) – full sized, rigid, rectangular keyboards that include function, navigational, and numeric keys 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Laptop</a:t>
            </a:r>
            <a:r>
              <a:rPr lang="en-US" baseline="0" dirty="0" smtClean="0"/>
              <a:t> keyboard </a:t>
            </a:r>
            <a:r>
              <a:rPr lang="en-US" dirty="0" smtClean="0"/>
              <a:t>(key term) – used on laptop computers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Virtual keyboard (key term) – keyboard for a tablet PC and mobile devices– shown on a touch screen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Thumb keyboard (key term) – used on smartphones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C3BD6-6E9E-4EC5-9EB7-9EF59D084D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0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Keyboards (key term) come in a variety of designs – most common way to input data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Range from full-sized to miniature and from rigid to flexible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Common types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Traditional keyboard (key term) – full sized, rigid, rectangular keyboards that include function, navigational, and numeric keys 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Laptop</a:t>
            </a:r>
            <a:r>
              <a:rPr lang="en-US" baseline="0" dirty="0" smtClean="0"/>
              <a:t> keyboard </a:t>
            </a:r>
            <a:r>
              <a:rPr lang="en-US" dirty="0" smtClean="0"/>
              <a:t>(key term) – used on laptop computers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Virtual keyboard (key term) – keyboard for a tablet PC and mobile devices– shown on a touch screen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Thumb keyboard (key term) – used on smartphones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C3BD6-6E9E-4EC5-9EB7-9EF59D084D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Keyboards (key term) come in a variety of designs – most common way to input data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Range from full-sized to miniature and from rigid to flexible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Common types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Traditional keyboard (key term) – full sized, rigid, rectangular keyboards that include function, navigational, and numeric keys 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Laptop</a:t>
            </a:r>
            <a:r>
              <a:rPr lang="en-US" baseline="0" dirty="0" smtClean="0"/>
              <a:t> keyboard </a:t>
            </a:r>
            <a:r>
              <a:rPr lang="en-US" dirty="0" smtClean="0"/>
              <a:t>(key term) – used on laptop computers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Virtual keyboard (key term) – keyboard for a tablet PC and mobile devices– shown on a touch screen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Thumb keyboard (key term) – used on smartphones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C3BD6-6E9E-4EC5-9EB7-9EF59D084D0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Keyboards (key term) come in a variety of designs – most common way to input data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Range from full-sized to miniature and from rigid to flexible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Common types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Traditional keyboard (key term) – full sized, rigid, rectangular keyboards that include function, navigational, and numeric keys 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Laptop</a:t>
            </a:r>
            <a:r>
              <a:rPr lang="en-US" baseline="0" dirty="0" smtClean="0"/>
              <a:t> keyboard </a:t>
            </a:r>
            <a:r>
              <a:rPr lang="en-US" dirty="0" smtClean="0"/>
              <a:t>(key term) – used on laptop computers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Virtual keyboard (key term) – keyboard for a tablet PC and mobile devices– shown on a touch screen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Thumb keyboard (key term) – used on smartphones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C3BD6-6E9E-4EC5-9EB7-9EF59D084D0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Keyboards (key term) come in a variety of designs – most common way to input data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Range from full-sized to miniature and from rigid to flexible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Common types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Traditional keyboard (key term) – full sized, rigid, rectangular keyboards that include function, navigational, and numeric keys 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Laptop</a:t>
            </a:r>
            <a:r>
              <a:rPr lang="en-US" baseline="0" dirty="0" smtClean="0"/>
              <a:t> keyboard </a:t>
            </a:r>
            <a:r>
              <a:rPr lang="en-US" dirty="0" smtClean="0"/>
              <a:t>(key term) – used on laptop computers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Virtual keyboard (key term) – keyboard for a tablet PC and mobile devices– shown on a touch screen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Thumb keyboard (key term) – used on smartphones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C3BD6-6E9E-4EC5-9EB7-9EF59D084D0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A43F-E11C-4EDD-9B69-DF23991213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0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" b="44074"/>
          <a:stretch/>
        </p:blipFill>
        <p:spPr>
          <a:xfrm>
            <a:off x="0" y="1351243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000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Copyright © 2015 McGraw-Hill Education.</a:t>
            </a:r>
            <a:r>
              <a:rPr lang="en-IN" altLang="en-US" sz="1000" baseline="0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IN" altLang="en-US" sz="1000" dirty="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All rights reserved. No reproduction or distribution without the prior written consent of McGraw-Hill Education.</a:t>
            </a:r>
            <a:endParaRPr lang="en-IN" altLang="en-US" sz="1000" dirty="0">
              <a:solidFill>
                <a:schemeClr val="bg1"/>
              </a:solidFill>
              <a:latin typeface="Times New Roman" charset="0"/>
              <a:cs typeface="Times New Roman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2"/>
            <a:ext cx="12201613" cy="2453267"/>
            <a:chOff x="0" y="0"/>
            <a:chExt cx="12201613" cy="2453267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</p:grpSpPr>
        <p:sp>
          <p:nvSpPr>
            <p:cNvPr id="24" name="Rectangle 4"/>
            <p:cNvSpPr/>
            <p:nvPr/>
          </p:nvSpPr>
          <p:spPr>
            <a:xfrm>
              <a:off x="0" y="0"/>
              <a:ext cx="6217920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11151 w 6099717"/>
                <a:gd name="connsiteY3" fmla="*/ 1460810 h 2497873"/>
                <a:gd name="connsiteX4" fmla="*/ 0 w 6099717"/>
                <a:gd name="connsiteY4" fmla="*/ 0 h 2497873"/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1349297 h 2497873"/>
                <a:gd name="connsiteX4" fmla="*/ 0 w 6099717"/>
                <a:gd name="connsiteY4" fmla="*/ 0 h 2497873"/>
                <a:gd name="connsiteX0" fmla="*/ 0 w 6099717"/>
                <a:gd name="connsiteY0" fmla="*/ 0 h 3077736"/>
                <a:gd name="connsiteX1" fmla="*/ 6099717 w 6099717"/>
                <a:gd name="connsiteY1" fmla="*/ 0 h 3077736"/>
                <a:gd name="connsiteX2" fmla="*/ 6055112 w 6099717"/>
                <a:gd name="connsiteY2" fmla="*/ 3077736 h 3077736"/>
                <a:gd name="connsiteX3" fmla="*/ 0 w 6099717"/>
                <a:gd name="connsiteY3" fmla="*/ 1349297 h 3077736"/>
                <a:gd name="connsiteX4" fmla="*/ 0 w 6099717"/>
                <a:gd name="connsiteY4" fmla="*/ 0 h 3077736"/>
                <a:gd name="connsiteX0" fmla="*/ 11151 w 6110868"/>
                <a:gd name="connsiteY0" fmla="*/ 0 h 3077736"/>
                <a:gd name="connsiteX1" fmla="*/ 6110868 w 6110868"/>
                <a:gd name="connsiteY1" fmla="*/ 0 h 3077736"/>
                <a:gd name="connsiteX2" fmla="*/ 6066263 w 6110868"/>
                <a:gd name="connsiteY2" fmla="*/ 3077736 h 3077736"/>
                <a:gd name="connsiteX3" fmla="*/ 0 w 6110868"/>
                <a:gd name="connsiteY3" fmla="*/ 1282390 h 3077736"/>
                <a:gd name="connsiteX4" fmla="*/ 11151 w 6110868"/>
                <a:gd name="connsiteY4" fmla="*/ 0 h 3077736"/>
                <a:gd name="connsiteX0" fmla="*/ 11151 w 6110868"/>
                <a:gd name="connsiteY0" fmla="*/ 0 h 3077736"/>
                <a:gd name="connsiteX1" fmla="*/ 6110868 w 6110868"/>
                <a:gd name="connsiteY1" fmla="*/ 0 h 3077736"/>
                <a:gd name="connsiteX2" fmla="*/ 6066263 w 6110868"/>
                <a:gd name="connsiteY2" fmla="*/ 3077736 h 3077736"/>
                <a:gd name="connsiteX3" fmla="*/ 4003288 w 6110868"/>
                <a:gd name="connsiteY3" fmla="*/ 2453267 h 3077736"/>
                <a:gd name="connsiteX4" fmla="*/ 0 w 6110868"/>
                <a:gd name="connsiteY4" fmla="*/ 1282390 h 3077736"/>
                <a:gd name="connsiteX5" fmla="*/ 11151 w 6110868"/>
                <a:gd name="connsiteY5" fmla="*/ 0 h 3077736"/>
                <a:gd name="connsiteX0" fmla="*/ 11151 w 6110868"/>
                <a:gd name="connsiteY0" fmla="*/ 0 h 2453267"/>
                <a:gd name="connsiteX1" fmla="*/ 6110868 w 6110868"/>
                <a:gd name="connsiteY1" fmla="*/ 0 h 2453267"/>
                <a:gd name="connsiteX2" fmla="*/ 6088565 w 6110868"/>
                <a:gd name="connsiteY2" fmla="*/ 2442116 h 2453267"/>
                <a:gd name="connsiteX3" fmla="*/ 4003288 w 6110868"/>
                <a:gd name="connsiteY3" fmla="*/ 2453267 h 2453267"/>
                <a:gd name="connsiteX4" fmla="*/ 0 w 6110868"/>
                <a:gd name="connsiteY4" fmla="*/ 1282390 h 2453267"/>
                <a:gd name="connsiteX5" fmla="*/ 11151 w 6110868"/>
                <a:gd name="connsiteY5" fmla="*/ 0 h 24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0868" h="2453267">
                  <a:moveTo>
                    <a:pt x="11151" y="0"/>
                  </a:moveTo>
                  <a:lnTo>
                    <a:pt x="6110868" y="0"/>
                  </a:lnTo>
                  <a:lnTo>
                    <a:pt x="6088565" y="2442116"/>
                  </a:lnTo>
                  <a:lnTo>
                    <a:pt x="4003288" y="2453267"/>
                  </a:lnTo>
                  <a:lnTo>
                    <a:pt x="0" y="1282390"/>
                  </a:lnTo>
                  <a:lnTo>
                    <a:pt x="1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4"/>
            <p:cNvSpPr/>
            <p:nvPr/>
          </p:nvSpPr>
          <p:spPr>
            <a:xfrm flipH="1">
              <a:off x="5983316" y="0"/>
              <a:ext cx="6218297" cy="2453267"/>
            </a:xfrm>
            <a:custGeom>
              <a:avLst/>
              <a:gdLst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2497873 h 2497873"/>
                <a:gd name="connsiteX4" fmla="*/ 0 w 6099717"/>
                <a:gd name="connsiteY4" fmla="*/ 0 h 2497873"/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11151 w 6099717"/>
                <a:gd name="connsiteY3" fmla="*/ 1460810 h 2497873"/>
                <a:gd name="connsiteX4" fmla="*/ 0 w 6099717"/>
                <a:gd name="connsiteY4" fmla="*/ 0 h 2497873"/>
                <a:gd name="connsiteX0" fmla="*/ 0 w 6099717"/>
                <a:gd name="connsiteY0" fmla="*/ 0 h 2497873"/>
                <a:gd name="connsiteX1" fmla="*/ 6099717 w 6099717"/>
                <a:gd name="connsiteY1" fmla="*/ 0 h 2497873"/>
                <a:gd name="connsiteX2" fmla="*/ 6099717 w 6099717"/>
                <a:gd name="connsiteY2" fmla="*/ 2497873 h 2497873"/>
                <a:gd name="connsiteX3" fmla="*/ 0 w 6099717"/>
                <a:gd name="connsiteY3" fmla="*/ 1349297 h 2497873"/>
                <a:gd name="connsiteX4" fmla="*/ 0 w 6099717"/>
                <a:gd name="connsiteY4" fmla="*/ 0 h 2497873"/>
                <a:gd name="connsiteX0" fmla="*/ 0 w 6099717"/>
                <a:gd name="connsiteY0" fmla="*/ 0 h 3077736"/>
                <a:gd name="connsiteX1" fmla="*/ 6099717 w 6099717"/>
                <a:gd name="connsiteY1" fmla="*/ 0 h 3077736"/>
                <a:gd name="connsiteX2" fmla="*/ 6055112 w 6099717"/>
                <a:gd name="connsiteY2" fmla="*/ 3077736 h 3077736"/>
                <a:gd name="connsiteX3" fmla="*/ 0 w 6099717"/>
                <a:gd name="connsiteY3" fmla="*/ 1349297 h 3077736"/>
                <a:gd name="connsiteX4" fmla="*/ 0 w 6099717"/>
                <a:gd name="connsiteY4" fmla="*/ 0 h 3077736"/>
                <a:gd name="connsiteX0" fmla="*/ 11151 w 6110868"/>
                <a:gd name="connsiteY0" fmla="*/ 0 h 3077736"/>
                <a:gd name="connsiteX1" fmla="*/ 6110868 w 6110868"/>
                <a:gd name="connsiteY1" fmla="*/ 0 h 3077736"/>
                <a:gd name="connsiteX2" fmla="*/ 6066263 w 6110868"/>
                <a:gd name="connsiteY2" fmla="*/ 3077736 h 3077736"/>
                <a:gd name="connsiteX3" fmla="*/ 0 w 6110868"/>
                <a:gd name="connsiteY3" fmla="*/ 1282390 h 3077736"/>
                <a:gd name="connsiteX4" fmla="*/ 11151 w 6110868"/>
                <a:gd name="connsiteY4" fmla="*/ 0 h 3077736"/>
                <a:gd name="connsiteX0" fmla="*/ 11151 w 6110868"/>
                <a:gd name="connsiteY0" fmla="*/ 0 h 3077736"/>
                <a:gd name="connsiteX1" fmla="*/ 6110868 w 6110868"/>
                <a:gd name="connsiteY1" fmla="*/ 0 h 3077736"/>
                <a:gd name="connsiteX2" fmla="*/ 6066263 w 6110868"/>
                <a:gd name="connsiteY2" fmla="*/ 3077736 h 3077736"/>
                <a:gd name="connsiteX3" fmla="*/ 4003288 w 6110868"/>
                <a:gd name="connsiteY3" fmla="*/ 2453267 h 3077736"/>
                <a:gd name="connsiteX4" fmla="*/ 0 w 6110868"/>
                <a:gd name="connsiteY4" fmla="*/ 1282390 h 3077736"/>
                <a:gd name="connsiteX5" fmla="*/ 11151 w 6110868"/>
                <a:gd name="connsiteY5" fmla="*/ 0 h 3077736"/>
                <a:gd name="connsiteX0" fmla="*/ 11151 w 6110868"/>
                <a:gd name="connsiteY0" fmla="*/ 0 h 2453267"/>
                <a:gd name="connsiteX1" fmla="*/ 6110868 w 6110868"/>
                <a:gd name="connsiteY1" fmla="*/ 0 h 2453267"/>
                <a:gd name="connsiteX2" fmla="*/ 6088565 w 6110868"/>
                <a:gd name="connsiteY2" fmla="*/ 2442116 h 2453267"/>
                <a:gd name="connsiteX3" fmla="*/ 4003288 w 6110868"/>
                <a:gd name="connsiteY3" fmla="*/ 2453267 h 2453267"/>
                <a:gd name="connsiteX4" fmla="*/ 0 w 6110868"/>
                <a:gd name="connsiteY4" fmla="*/ 1282390 h 2453267"/>
                <a:gd name="connsiteX5" fmla="*/ 11151 w 6110868"/>
                <a:gd name="connsiteY5" fmla="*/ 0 h 2453267"/>
                <a:gd name="connsiteX0" fmla="*/ 0 w 6111239"/>
                <a:gd name="connsiteY0" fmla="*/ 0 h 2453267"/>
                <a:gd name="connsiteX1" fmla="*/ 6111239 w 6111239"/>
                <a:gd name="connsiteY1" fmla="*/ 0 h 2453267"/>
                <a:gd name="connsiteX2" fmla="*/ 6088936 w 6111239"/>
                <a:gd name="connsiteY2" fmla="*/ 2442116 h 2453267"/>
                <a:gd name="connsiteX3" fmla="*/ 4003659 w 6111239"/>
                <a:gd name="connsiteY3" fmla="*/ 2453267 h 2453267"/>
                <a:gd name="connsiteX4" fmla="*/ 371 w 6111239"/>
                <a:gd name="connsiteY4" fmla="*/ 1282390 h 2453267"/>
                <a:gd name="connsiteX5" fmla="*/ 0 w 6111239"/>
                <a:gd name="connsiteY5" fmla="*/ 0 h 24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1239" h="2453267">
                  <a:moveTo>
                    <a:pt x="0" y="0"/>
                  </a:moveTo>
                  <a:lnTo>
                    <a:pt x="6111239" y="0"/>
                  </a:lnTo>
                  <a:lnTo>
                    <a:pt x="6088936" y="2442116"/>
                  </a:lnTo>
                  <a:lnTo>
                    <a:pt x="4003659" y="2453267"/>
                  </a:lnTo>
                  <a:lnTo>
                    <a:pt x="371" y="1282390"/>
                  </a:lnTo>
                  <a:cubicBezTo>
                    <a:pt x="247" y="854927"/>
                    <a:pt x="124" y="4274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359" y="2"/>
            <a:ext cx="7887343" cy="2121677"/>
          </a:xfrm>
          <a:prstGeom prst="rect">
            <a:avLst/>
          </a:prstGeom>
          <a:noFill/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4050" b="1" cap="none" spc="-113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" y="0"/>
            <a:ext cx="1315844" cy="1234440"/>
            <a:chOff x="0" y="71081"/>
            <a:chExt cx="1315844" cy="1280160"/>
          </a:xfrm>
          <a:solidFill>
            <a:schemeClr val="accent3"/>
          </a:solidFill>
        </p:grpSpPr>
        <p:sp>
          <p:nvSpPr>
            <p:cNvPr id="18" name="Freeform 17"/>
            <p:cNvSpPr/>
            <p:nvPr/>
          </p:nvSpPr>
          <p:spPr>
            <a:xfrm flipH="1">
              <a:off x="0" y="71081"/>
              <a:ext cx="1315844" cy="1280160"/>
            </a:xfrm>
            <a:custGeom>
              <a:avLst/>
              <a:gdLst>
                <a:gd name="connsiteX0" fmla="*/ 314957 w 1005840"/>
                <a:gd name="connsiteY0" fmla="*/ 0 h 1280160"/>
                <a:gd name="connsiteX1" fmla="*/ 1005840 w 1005840"/>
                <a:gd name="connsiteY1" fmla="*/ 0 h 1280160"/>
                <a:gd name="connsiteX2" fmla="*/ 1005840 w 1005840"/>
                <a:gd name="connsiteY2" fmla="*/ 1280160 h 1280160"/>
                <a:gd name="connsiteX3" fmla="*/ 314957 w 1005840"/>
                <a:gd name="connsiteY3" fmla="*/ 1280160 h 1280160"/>
                <a:gd name="connsiteX4" fmla="*/ 6398 w 1005840"/>
                <a:gd name="connsiteY4" fmla="*/ 1028677 h 1280160"/>
                <a:gd name="connsiteX5" fmla="*/ 0 w 1005840"/>
                <a:gd name="connsiteY5" fmla="*/ 965212 h 1280160"/>
                <a:gd name="connsiteX6" fmla="*/ 0 w 1005840"/>
                <a:gd name="connsiteY6" fmla="*/ 314948 h 1280160"/>
                <a:gd name="connsiteX7" fmla="*/ 6398 w 1005840"/>
                <a:gd name="connsiteY7" fmla="*/ 251483 h 1280160"/>
                <a:gd name="connsiteX8" fmla="*/ 251482 w 1005840"/>
                <a:gd name="connsiteY8" fmla="*/ 6399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840" h="1280160">
                  <a:moveTo>
                    <a:pt x="314957" y="0"/>
                  </a:moveTo>
                  <a:lnTo>
                    <a:pt x="1005840" y="0"/>
                  </a:lnTo>
                  <a:lnTo>
                    <a:pt x="1005840" y="1280160"/>
                  </a:lnTo>
                  <a:lnTo>
                    <a:pt x="314957" y="1280160"/>
                  </a:lnTo>
                  <a:cubicBezTo>
                    <a:pt x="162753" y="1280160"/>
                    <a:pt x="35766" y="1172199"/>
                    <a:pt x="6398" y="1028677"/>
                  </a:cubicBezTo>
                  <a:lnTo>
                    <a:pt x="0" y="965212"/>
                  </a:lnTo>
                  <a:lnTo>
                    <a:pt x="0" y="314948"/>
                  </a:lnTo>
                  <a:lnTo>
                    <a:pt x="6398" y="251483"/>
                  </a:lnTo>
                  <a:cubicBezTo>
                    <a:pt x="31571" y="128465"/>
                    <a:pt x="128464" y="31572"/>
                    <a:pt x="251482" y="639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298178" y="540864"/>
              <a:ext cx="107035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</a:rPr>
                <a:t>Chapter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V="1">
            <a:off x="4083331" y="2407546"/>
            <a:ext cx="4099367" cy="6400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 rot="20641458" flipV="1">
            <a:off x="8091807" y="1824352"/>
            <a:ext cx="4206240" cy="6400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 rot="958542" flipH="1" flipV="1">
            <a:off x="-112056" y="1813399"/>
            <a:ext cx="4297680" cy="6400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191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9917" y="2125042"/>
            <a:ext cx="8753763" cy="2323374"/>
          </a:xfrm>
          <a:prstGeom prst="round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3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enter quotation text.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36977" y="6022514"/>
            <a:ext cx="113058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8359" y="6303097"/>
            <a:ext cx="1219200" cy="274320"/>
          </a:xfrm>
          <a:prstGeom prst="rect">
            <a:avLst/>
          </a:prstGeom>
        </p:spPr>
        <p:txBody>
          <a:bodyPr/>
          <a:lstStyle/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79917" y="4613565"/>
            <a:ext cx="8753763" cy="141349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enter caption.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411" y="1648497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9150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endParaRPr lang="en-US" sz="91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46100" y="3291031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915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endParaRPr lang="en-US" sz="91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5646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6071" y="0"/>
            <a:ext cx="10588699" cy="11887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226" y="1817225"/>
            <a:ext cx="9508175" cy="430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ysClr val="windowText" lastClr="000000"/>
                </a:solidFill>
              </a:defRPr>
            </a:lvl1pPr>
          </a:lstStyle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7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ysClr val="windowText" lastClr="000000"/>
                </a:solidFill>
              </a:defRPr>
            </a:lvl1pPr>
          </a:lstStyle>
          <a:p>
            <a:fld id="{97AE78A7-366A-4EE6-ADE0-193E6B68FDAC}" type="datetimeFigureOut">
              <a:rPr lang="en-US" smtClean="0"/>
              <a:t>8/19/16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67000"/>
            <a:ext cx="1506071" cy="391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572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" b="44074"/>
          <a:stretch/>
        </p:blipFill>
        <p:spPr>
          <a:xfrm>
            <a:off x="0" y="2"/>
            <a:ext cx="12188952" cy="42290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0" y="4244339"/>
            <a:ext cx="12192000" cy="23483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1107" y="4255936"/>
            <a:ext cx="8423564" cy="1596195"/>
          </a:xfr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lang="en-US" sz="4050" spc="-113" dirty="0">
                <a:ln w="1143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2767" y="5825295"/>
            <a:ext cx="8404196" cy="477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FontTx/>
              <a:buNone/>
              <a:def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7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7AE78A7-366A-4EE6-ADE0-193E6B68FDAC}" type="datetimeFigureOut">
              <a:rPr lang="en-US" smtClean="0"/>
              <a:t>8/19/16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" y="4221107"/>
            <a:ext cx="12188952" cy="6400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6398504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7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39943" y="1828215"/>
            <a:ext cx="4846320" cy="4285073"/>
          </a:xfrm>
        </p:spPr>
        <p:txBody>
          <a:bodyPr/>
          <a:lstStyle>
            <a:lvl1pPr marL="205740" indent="-205740">
              <a:buFont typeface="Arial" pitchFamily="34" charset="0"/>
              <a:buChar char="•"/>
              <a:tabLst>
                <a:tab pos="205740" algn="l"/>
              </a:tabLst>
              <a:defRPr b="0"/>
            </a:lvl1pPr>
            <a:lvl2pPr marL="557213" indent="-214313">
              <a:buFont typeface="Arial" pitchFamily="34" charset="0"/>
              <a:buChar char="•"/>
              <a:defRPr/>
            </a:lvl2pPr>
            <a:lvl3pPr marL="857250" indent="-171450">
              <a:buFont typeface="Arial" pitchFamily="34" charset="0"/>
              <a:buChar char="•"/>
              <a:defRPr/>
            </a:lvl3pPr>
            <a:lvl4pPr marL="1200150" indent="-171450">
              <a:buFont typeface="Arial" pitchFamily="34" charset="0"/>
              <a:buChar char="•"/>
              <a:defRPr/>
            </a:lvl4pPr>
            <a:lvl5pPr marL="1543050" indent="-1714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748883" y="1828802"/>
            <a:ext cx="4846320" cy="4295601"/>
          </a:xfrm>
        </p:spPr>
        <p:txBody>
          <a:bodyPr/>
          <a:lstStyle>
            <a:lvl1pPr marL="205740" indent="-205740">
              <a:buFont typeface="Arial" pitchFamily="34" charset="0"/>
              <a:buChar char="•"/>
              <a:defRPr b="0"/>
            </a:lvl1pPr>
            <a:lvl2pPr marL="557213" indent="-214313">
              <a:buFont typeface="Arial" pitchFamily="34" charset="0"/>
              <a:buChar char="•"/>
              <a:defRPr/>
            </a:lvl2pPr>
            <a:lvl3pPr marL="857250" indent="-171450">
              <a:buFont typeface="Arial" pitchFamily="34" charset="0"/>
              <a:buChar char="•"/>
              <a:defRPr/>
            </a:lvl3pPr>
            <a:lvl4pPr marL="1200150" indent="-171450">
              <a:buFont typeface="Arial" pitchFamily="34" charset="0"/>
              <a:buChar char="•"/>
              <a:defRPr/>
            </a:lvl4pPr>
            <a:lvl5pPr marL="1543050" indent="-1714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ysClr val="windowText" lastClr="000000"/>
                </a:solidFill>
              </a:defRPr>
            </a:lvl1pPr>
          </a:lstStyle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7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ysClr val="windowText" lastClr="000000"/>
                </a:solidFill>
              </a:defRPr>
            </a:lvl1pPr>
          </a:lstStyle>
          <a:p>
            <a:fld id="{97AE78A7-366A-4EE6-ADE0-193E6B68FDAC}" type="datetimeFigureOut">
              <a:rPr lang="en-US" smtClean="0"/>
              <a:t>8/19/16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115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7" cy="1188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3"/>
            <a:ext cx="4846320" cy="3756909"/>
          </a:xfr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ysClr val="windowText" lastClr="000000"/>
                </a:solidFill>
              </a:defRPr>
            </a:lvl1pPr>
          </a:lstStyle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7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ysClr val="windowText" lastClr="000000"/>
                </a:solidFill>
              </a:defRPr>
            </a:lvl1pPr>
          </a:lstStyle>
          <a:p>
            <a:fld id="{97AE78A7-366A-4EE6-ADE0-193E6B68FDAC}" type="datetimeFigureOut">
              <a:rPr lang="en-US" smtClean="0"/>
              <a:t>8/19/16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1930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517" y="0"/>
            <a:ext cx="10661923" cy="11887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ysClr val="windowText" lastClr="000000"/>
                </a:solidFill>
              </a:defRPr>
            </a:lvl1pPr>
          </a:lstStyle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7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ysClr val="windowText" lastClr="000000"/>
                </a:solidFill>
              </a:defRPr>
            </a:lvl1pPr>
          </a:lstStyle>
          <a:p>
            <a:fld id="{97AE78A7-366A-4EE6-ADE0-193E6B68FDAC}" type="datetimeFigureOut">
              <a:rPr lang="en-US" smtClean="0"/>
              <a:t>8/19/16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4786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ysClr val="windowText" lastClr="000000"/>
                </a:solidFill>
              </a:defRPr>
            </a:lvl1pPr>
          </a:lstStyle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7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ysClr val="windowText" lastClr="000000"/>
                </a:solidFill>
              </a:defRPr>
            </a:lvl1pPr>
          </a:lstStyle>
          <a:p>
            <a:fld id="{97AE78A7-366A-4EE6-ADE0-193E6B68FDAC}" type="datetimeFigureOut">
              <a:rPr lang="en-US" smtClean="0"/>
              <a:t>8/19/16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536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492" y="1447800"/>
            <a:ext cx="9939931" cy="1447800"/>
          </a:xfrm>
        </p:spPr>
        <p:txBody>
          <a:bodyPr anchor="b"/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155" y="3129280"/>
            <a:ext cx="6310267" cy="289052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2494" y="3129282"/>
            <a:ext cx="3401063" cy="2895599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1036977" y="6022514"/>
            <a:ext cx="113058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48359" y="6303097"/>
            <a:ext cx="1219200" cy="274320"/>
          </a:xfrm>
          <a:prstGeom prst="rect">
            <a:avLst/>
          </a:prstGeom>
        </p:spPr>
        <p:txBody>
          <a:bodyPr/>
          <a:lstStyle/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7221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05" y="1881086"/>
            <a:ext cx="5092907" cy="1574808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16029" y="887506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152" y="3684494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36977" y="6022514"/>
            <a:ext cx="1130583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48359" y="6303097"/>
            <a:ext cx="1219200" cy="274320"/>
          </a:xfrm>
          <a:prstGeom prst="rect">
            <a:avLst/>
          </a:prstGeom>
        </p:spPr>
        <p:txBody>
          <a:bodyPr/>
          <a:lstStyle/>
          <a:p>
            <a:fld id="{E43ED437-6A7D-468F-88D0-FF1AC0BDA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3659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-3200399" y="3200400"/>
            <a:ext cx="6858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bg1"/>
              </a:gs>
              <a:gs pos="55000">
                <a:schemeClr val="accent1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0" baseline="0" dirty="0" smtClean="0">
                <a:solidFill>
                  <a:prstClr val="white"/>
                </a:solidFill>
              </a:rPr>
              <a:t>      Computing Essentials 2015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57"/>
            <a:ext cx="12192000" cy="13716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0">
                <a:schemeClr val="bg1"/>
              </a:gs>
              <a:gs pos="60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white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en-US" sz="6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913385" y="1818748"/>
            <a:ext cx="9945665" cy="430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8164" y="100359"/>
            <a:ext cx="10673837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5" t="15306" r="38007" b="43838"/>
          <a:stretch/>
        </p:blipFill>
        <p:spPr>
          <a:xfrm>
            <a:off x="1" y="0"/>
            <a:ext cx="1276017" cy="137160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048" y="1339364"/>
            <a:ext cx="12188952" cy="6400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88952" cy="64008"/>
          </a:xfrm>
          <a:prstGeom prst="rect">
            <a:avLst/>
          </a:prstGeom>
          <a:solidFill>
            <a:schemeClr val="tx2">
              <a:lumMod val="50000"/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2"/>
          <p:cNvSpPr txBox="1">
            <a:spLocks noGrp="1"/>
          </p:cNvSpPr>
          <p:nvPr userDrawn="1"/>
        </p:nvSpPr>
        <p:spPr bwMode="auto">
          <a:xfrm>
            <a:off x="9778682" y="6507163"/>
            <a:ext cx="2413318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Times New Roman" charset="0"/>
                <a:ea typeface="宋体" charset="-122"/>
              </a:rPr>
              <a:t>6-</a:t>
            </a:r>
            <a:fld id="{904A1C09-83D9-4225-B389-16680B713356}" type="slidenum">
              <a:rPr lang="en-US" altLang="zh-CN" sz="1000" smtClean="0">
                <a:solidFill>
                  <a:schemeClr val="bg1"/>
                </a:solidFill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 smtClean="0">
              <a:solidFill>
                <a:schemeClr val="bg1"/>
              </a:solidFill>
              <a:latin typeface="Times New Roman" charset="0"/>
              <a:ea typeface="宋体" charset="-122"/>
            </a:endParaRPr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42149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ransition spd="slow">
    <p:cover/>
  </p:transition>
  <p:txStyles>
    <p:titleStyle>
      <a:lvl1pPr algn="l" defTabSz="685800" rtl="0" eaLnBrk="1" latinLnBrk="0" hangingPunct="1">
        <a:spcBef>
          <a:spcPct val="0"/>
        </a:spcBef>
        <a:buNone/>
        <a:defRPr lang="en-US" sz="3000" b="1" kern="1200" cap="none" spc="0" dirty="0" smtClean="0">
          <a:ln w="18415" cmpd="sng">
            <a:noFill/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10000"/>
        <a:buFont typeface="Arial" pitchFamily="34" charset="0"/>
        <a:buChar char="•"/>
        <a:tabLst>
          <a:tab pos="205740" algn="l"/>
        </a:tabLst>
        <a:defRPr lang="en-US" sz="21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10000"/>
        <a:buFont typeface="Arial" pitchFamily="34" charset="0"/>
        <a:buChar char="•"/>
        <a:tabLst>
          <a:tab pos="205740" algn="l"/>
        </a:tabLst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10000"/>
        <a:buFont typeface="Arial" pitchFamily="34" charset="0"/>
        <a:buChar char="•"/>
        <a:tabLst>
          <a:tab pos="205740" algn="l"/>
        </a:tabLst>
        <a:defRPr lang="en-US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10000"/>
        <a:buFont typeface="Arial" pitchFamily="34" charset="0"/>
        <a:buChar char="•"/>
        <a:tabLst>
          <a:tab pos="205740" algn="l"/>
        </a:tabLst>
        <a:defRPr lang="en-US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10000"/>
        <a:buFont typeface="Arial" pitchFamily="34" charset="0"/>
        <a:buChar char="•"/>
        <a:tabLst>
          <a:tab pos="205740" algn="l"/>
        </a:tabLst>
        <a:defRPr lang="en-US" sz="135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tmp"/><Relationship Id="rId5" Type="http://schemas.openxmlformats.org/officeDocument/2006/relationships/image" Target="../media/image3.tmp"/><Relationship Id="rId6" Type="http://schemas.openxmlformats.org/officeDocument/2006/relationships/image" Target="../media/image4.tmp"/><Relationship Id="rId7" Type="http://schemas.openxmlformats.org/officeDocument/2006/relationships/image" Target="../media/image5.tmp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070" y="1665697"/>
            <a:ext cx="9508175" cy="1922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Keyboards</a:t>
            </a:r>
          </a:p>
          <a:p>
            <a:pPr lvl="1"/>
            <a:r>
              <a:rPr lang="en-US" sz="2000" dirty="0" smtClean="0"/>
              <a:t>Traditional keyboards</a:t>
            </a:r>
          </a:p>
          <a:p>
            <a:pPr lvl="1"/>
            <a:r>
              <a:rPr lang="en-US" sz="2000" dirty="0" smtClean="0"/>
              <a:t>Laptop keyboards</a:t>
            </a:r>
          </a:p>
          <a:p>
            <a:pPr lvl="1"/>
            <a:r>
              <a:rPr lang="en-US" sz="2000" dirty="0" smtClean="0"/>
              <a:t>Virtual keyboards</a:t>
            </a:r>
          </a:p>
          <a:p>
            <a:pPr lvl="1"/>
            <a:r>
              <a:rPr lang="en-US" sz="2000" dirty="0" smtClean="0"/>
              <a:t>Thumb keyboards</a:t>
            </a:r>
          </a:p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2859" r="1431"/>
          <a:stretch/>
        </p:blipFill>
        <p:spPr>
          <a:xfrm>
            <a:off x="1061093" y="4571625"/>
            <a:ext cx="3064146" cy="1524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483761" y="3886200"/>
            <a:ext cx="1552792" cy="1307307"/>
            <a:chOff x="5483761" y="3886200"/>
            <a:chExt cx="1552792" cy="1307307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761" y="3886200"/>
              <a:ext cx="1552792" cy="10764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483761" y="4962675"/>
              <a:ext cx="1552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Laptop keyboard</a:t>
              </a:r>
              <a:endParaRPr lang="en-US" sz="9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93378" y="4962675"/>
            <a:ext cx="1552792" cy="1248366"/>
            <a:chOff x="7693378" y="4962675"/>
            <a:chExt cx="1552792" cy="1248366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4962675"/>
              <a:ext cx="1533739" cy="105742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93378" y="5980209"/>
              <a:ext cx="1552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Virtual keyboard</a:t>
              </a:r>
              <a:endParaRPr lang="en-US" sz="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37849" y="3775547"/>
            <a:ext cx="1552792" cy="2374256"/>
            <a:chOff x="10237848" y="3890963"/>
            <a:chExt cx="1552792" cy="23742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138" y="3890963"/>
              <a:ext cx="1524213" cy="21434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237848" y="6034387"/>
              <a:ext cx="1552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Thumb keyboard</a:t>
              </a:r>
              <a:endParaRPr 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06383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</a:t>
            </a:r>
            <a:r>
              <a:rPr lang="en-US" dirty="0" smtClean="0"/>
              <a:t>Entry – Traditional Keyboard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934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</a:t>
            </a:r>
            <a:r>
              <a:rPr lang="en-US" dirty="0" smtClean="0"/>
              <a:t>Entry – Laptop Keyboard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6415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</a:t>
            </a:r>
            <a:r>
              <a:rPr lang="en-US" dirty="0" smtClean="0"/>
              <a:t>Entry – Virtual Keyboard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68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</a:t>
            </a:r>
            <a:r>
              <a:rPr lang="en-US" dirty="0" smtClean="0"/>
              <a:t>Entry – Thumb Keyboard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143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Remote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94" y="1817688"/>
            <a:ext cx="4308475" cy="4308475"/>
          </a:xfrm>
        </p:spPr>
      </p:pic>
      <p:sp>
        <p:nvSpPr>
          <p:cNvPr id="6" name="Rectangle 5"/>
          <p:cNvSpPr/>
          <p:nvPr/>
        </p:nvSpPr>
        <p:spPr>
          <a:xfrm>
            <a:off x="1506071" y="1447800"/>
            <a:ext cx="10685930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65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E2015Theme">
  <a:themeElements>
    <a:clrScheme name="CE colors 2015">
      <a:dk1>
        <a:sysClr val="windowText" lastClr="000000"/>
      </a:dk1>
      <a:lt1>
        <a:sysClr val="window" lastClr="FFFFFF"/>
      </a:lt1>
      <a:dk2>
        <a:srgbClr val="7A96BE"/>
      </a:dk2>
      <a:lt2>
        <a:srgbClr val="DAD7BE"/>
      </a:lt2>
      <a:accent1>
        <a:srgbClr val="239FC6"/>
      </a:accent1>
      <a:accent2>
        <a:srgbClr val="F79757"/>
      </a:accent2>
      <a:accent3>
        <a:srgbClr val="899F77"/>
      </a:accent3>
      <a:accent4>
        <a:srgbClr val="FFE894"/>
      </a:accent4>
      <a:accent5>
        <a:srgbClr val="B33925"/>
      </a:accent5>
      <a:accent6>
        <a:srgbClr val="5B57A6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2015Theme" id="{B0661E8E-E36E-4532-9CA6-959E3B7E921D}" vid="{606AAE9F-0D9B-43EC-9713-F9A402890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520</Words>
  <Application>Microsoft Macintosh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宋体</vt:lpstr>
      <vt:lpstr>CE2015Theme</vt:lpstr>
      <vt:lpstr>Keyboard Entry</vt:lpstr>
      <vt:lpstr>Keyboard Entry – Traditional Keyboard</vt:lpstr>
      <vt:lpstr>Keyboard Entry – Laptop Keyboard</vt:lpstr>
      <vt:lpstr>Keyboard Entry – Virtual Keyboard</vt:lpstr>
      <vt:lpstr>Keyboard Entry – Thumb Keyboard</vt:lpstr>
      <vt:lpstr>Presentation Remote</vt:lpstr>
    </vt:vector>
  </TitlesOfParts>
  <Company>Glendale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</dc:title>
  <dc:creator>Rachelle</dc:creator>
  <cp:lastModifiedBy>Bruce Caraway</cp:lastModifiedBy>
  <cp:revision>55</cp:revision>
  <dcterms:created xsi:type="dcterms:W3CDTF">2012-12-09T18:03:45Z</dcterms:created>
  <dcterms:modified xsi:type="dcterms:W3CDTF">2016-08-19T21:47:26Z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4F214AD6-3CCE-48B3-933C-6239BDD0BB0E</vt:lpwstr>
  </property>
  <property fmtid="{D5CDD505-2E9C-101B-9397-08002B2CF9AE}" pid="3" name="ArticulatePath">
    <vt:lpwstr>OLeary_CE_2015_PPT_Ch06</vt:lpwstr>
  </property>
</Properties>
</file>