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8" roundtripDataSignature="AMtx7mhwR8wiooxyaG/E1Pm1kGZlMeLL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B2FDB1-3ACA-4943-B96B-A60780EACD0B}">
  <a:tblStyle styleId="{7DB2FDB1-3ACA-4943-B96B-A60780EACD0B}" styleName="Table_0">
    <a:wholeTbl>
      <a:tcTxStyle b="off" i="off">
        <a:font>
          <a:latin typeface="맑은 고딕"/>
          <a:ea typeface="맑은 고딕"/>
          <a:cs typeface="맑은 고딕"/>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r>
              <a:rPr b="0" i="0" lang="ko-KR" sz="1200" u="none" cap="none" strike="noStrike">
                <a:solidFill>
                  <a:schemeClr val="dk1"/>
                </a:solidFill>
                <a:latin typeface="Malgun Gothic"/>
                <a:ea typeface="Malgun Gothic"/>
                <a:cs typeface="Malgun Gothic"/>
                <a:sym typeface="Malgun Gothic"/>
              </a:rPr>
              <a:t>/15</a:t>
            </a:r>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cded448c6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문제점</a:t>
            </a:r>
            <a:endParaRPr/>
          </a:p>
        </p:txBody>
      </p:sp>
      <p:sp>
        <p:nvSpPr>
          <p:cNvPr id="160" name="Google Shape;160;g26cded448c6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7e240c942_1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c7e240c942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cded448c6_3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문제점</a:t>
            </a:r>
            <a:endParaRPr/>
          </a:p>
        </p:txBody>
      </p:sp>
      <p:sp>
        <p:nvSpPr>
          <p:cNvPr id="113" name="Google Shape;113;g26cded448c6_3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9e20fb7f3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문제점</a:t>
            </a:r>
            <a:endParaRPr/>
          </a:p>
        </p:txBody>
      </p:sp>
      <p:sp>
        <p:nvSpPr>
          <p:cNvPr id="122" name="Google Shape;122;g2c9e20fb7f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9e20fb7f3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메타데이터는 7가지로 분류를 하고 두개는 생략하기로했다. 두가지는 모두 리소스가 매우 작기 때문에 따로 수집할 필요가 없어 제외하기로 하였스빈다. 각각 resource size, css js와 같은 type, status는 200 네이버에서 다른 곳에서 불러오는 여부를 포함하는 건데 200이 성공 201 실패 404 알수없음 이런 것입니다. </a:t>
            </a:r>
            <a:endParaRPr/>
          </a:p>
        </p:txBody>
      </p:sp>
      <p:sp>
        <p:nvSpPr>
          <p:cNvPr id="132" name="Google Shape;132;g2c9e20fb7f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9e20fb7f3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개발자도구 탭으로 하면 될 줄 알았는데 그 부분이 크롤링이 되지 않고 통합사이즈만 나옵니다. 메타데이터처럼 분류해서 수집이 안 됐습니다.</a:t>
            </a:r>
            <a:endParaRPr/>
          </a:p>
        </p:txBody>
      </p:sp>
      <p:sp>
        <p:nvSpPr>
          <p:cNvPr id="138" name="Google Shape;138;g2c9e20fb7f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9e4d4baac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문제를 해결하기 위해 각각 재가공해 필요 정보를 수집하는 방향으로 하고있습니다.</a:t>
            </a:r>
            <a:endParaRPr/>
          </a:p>
        </p:txBody>
      </p:sp>
      <p:sp>
        <p:nvSpPr>
          <p:cNvPr id="145" name="Google Shape;145;g2c9e4d4baa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9e20fb7f3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문제점</a:t>
            </a:r>
            <a:endParaRPr/>
          </a:p>
        </p:txBody>
      </p:sp>
      <p:sp>
        <p:nvSpPr>
          <p:cNvPr id="154" name="Google Shape;154;g2c9e20fb7f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사용자 지정 레이아웃">
  <p:cSld name="14_사용자 지정 레이아웃">
    <p:spTree>
      <p:nvGrpSpPr>
        <p:cNvPr id="14" name="Shape 14"/>
        <p:cNvGrpSpPr/>
        <p:nvPr/>
      </p:nvGrpSpPr>
      <p:grpSpPr>
        <a:xfrm>
          <a:off x="0" y="0"/>
          <a:ext cx="0" cy="0"/>
          <a:chOff x="0" y="0"/>
          <a:chExt cx="0" cy="0"/>
        </a:xfrm>
      </p:grpSpPr>
      <p:sp>
        <p:nvSpPr>
          <p:cNvPr id="15" name="Google Shape;15;p17"/>
          <p:cNvSpPr/>
          <p:nvPr>
            <p:ph idx="2" type="pic"/>
          </p:nvPr>
        </p:nvSpPr>
        <p:spPr>
          <a:xfrm>
            <a:off x="1200448" y="0"/>
            <a:ext cx="6816080" cy="6858000"/>
          </a:xfrm>
          <a:prstGeom prst="chevron">
            <a:avLst>
              <a:gd fmla="val 50000" name="adj"/>
            </a:avLst>
          </a:prstGeom>
          <a:noFill/>
          <a:ln>
            <a:noFill/>
          </a:ln>
        </p:spPr>
      </p:sp>
      <p:sp>
        <p:nvSpPr>
          <p:cNvPr id="16" name="Google Shape;1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8" name="Google Shape;18;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9" name="Shape 19"/>
        <p:cNvGrpSpPr/>
        <p:nvPr/>
      </p:nvGrpSpPr>
      <p:grpSpPr>
        <a:xfrm>
          <a:off x="0" y="0"/>
          <a:ext cx="0" cy="0"/>
          <a:chOff x="0" y="0"/>
          <a:chExt cx="0" cy="0"/>
        </a:xfrm>
      </p:grpSpPr>
      <p:sp>
        <p:nvSpPr>
          <p:cNvPr id="20" name="Google Shape;20;g26c79efc9e8_1_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26c79efc9e8_1_8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g26c79efc9e8_1_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26c79efc9e8_1_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26c79efc9e8_1_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p:cSld name="제목만">
    <p:spTree>
      <p:nvGrpSpPr>
        <p:cNvPr id="25" name="Shape 25"/>
        <p:cNvGrpSpPr/>
        <p:nvPr/>
      </p:nvGrpSpPr>
      <p:grpSpPr>
        <a:xfrm>
          <a:off x="0" y="0"/>
          <a:ext cx="0" cy="0"/>
          <a:chOff x="0" y="0"/>
          <a:chExt cx="0" cy="0"/>
        </a:xfrm>
      </p:grpSpPr>
      <p:cxnSp>
        <p:nvCxnSpPr>
          <p:cNvPr id="26" name="Google Shape;26;p18"/>
          <p:cNvCxnSpPr/>
          <p:nvPr/>
        </p:nvCxnSpPr>
        <p:spPr>
          <a:xfrm>
            <a:off x="0" y="0"/>
            <a:ext cx="164131" cy="155416"/>
          </a:xfrm>
          <a:prstGeom prst="straightConnector1">
            <a:avLst/>
          </a:prstGeom>
          <a:noFill/>
          <a:ln cap="flat" cmpd="sng" w="19050">
            <a:solidFill>
              <a:srgbClr val="182B4D"/>
            </a:solidFill>
            <a:prstDash val="solid"/>
            <a:round/>
            <a:headEnd len="sm" w="sm" type="none"/>
            <a:tailEnd len="sm" w="sm" type="none"/>
          </a:ln>
        </p:spPr>
      </p:cxnSp>
      <p:sp>
        <p:nvSpPr>
          <p:cNvPr id="27" name="Google Shape;27;p18"/>
          <p:cNvSpPr/>
          <p:nvPr/>
        </p:nvSpPr>
        <p:spPr>
          <a:xfrm>
            <a:off x="182616" y="578884"/>
            <a:ext cx="11863738"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18"/>
          <p:cNvSpPr txBox="1"/>
          <p:nvPr>
            <p:ph idx="1" type="body"/>
          </p:nvPr>
        </p:nvSpPr>
        <p:spPr>
          <a:xfrm>
            <a:off x="206263" y="685252"/>
            <a:ext cx="11659915" cy="1328697"/>
          </a:xfrm>
          <a:prstGeom prst="rect">
            <a:avLst/>
          </a:prstGeom>
          <a:noFill/>
          <a:ln>
            <a:noFill/>
          </a:ln>
        </p:spPr>
        <p:txBody>
          <a:bodyPr anchorCtr="0" anchor="t" bIns="45700" lIns="91425" spcFirstLastPara="1" rIns="91425" wrap="square" tIns="45700">
            <a:spAutoFit/>
          </a:bodyPr>
          <a:lstStyle>
            <a:lvl1pPr indent="-342900" lvl="0" marL="457200" algn="l">
              <a:lnSpc>
                <a:spcPct val="150000"/>
              </a:lnSpc>
              <a:spcBef>
                <a:spcPts val="1000"/>
              </a:spcBef>
              <a:spcAft>
                <a:spcPts val="0"/>
              </a:spcAft>
              <a:buClr>
                <a:schemeClr val="dk1"/>
              </a:buClr>
              <a:buSzPts val="1800"/>
              <a:buFont typeface="Noto Sans Symbols"/>
              <a:buChar char="▪"/>
              <a:defRPr b="1" sz="1800"/>
            </a:lvl1pPr>
            <a:lvl2pPr indent="-330200" lvl="1" marL="914400" algn="l">
              <a:lnSpc>
                <a:spcPct val="150000"/>
              </a:lnSpc>
              <a:spcBef>
                <a:spcPts val="500"/>
              </a:spcBef>
              <a:spcAft>
                <a:spcPts val="0"/>
              </a:spcAft>
              <a:buClr>
                <a:schemeClr val="dk1"/>
              </a:buClr>
              <a:buSzPts val="1600"/>
              <a:buChar char="•"/>
              <a:defRPr sz="1600"/>
            </a:lvl2pPr>
            <a:lvl3pPr indent="-330200" lvl="2" marL="1371600" algn="l">
              <a:lnSpc>
                <a:spcPct val="150000"/>
              </a:lnSpc>
              <a:spcBef>
                <a:spcPts val="500"/>
              </a:spcBef>
              <a:spcAft>
                <a:spcPts val="0"/>
              </a:spcAft>
              <a:buClr>
                <a:schemeClr val="dk1"/>
              </a:buClr>
              <a:buSzPts val="1600"/>
              <a:buFont typeface="Noto Sans Symbols"/>
              <a:buChar char="✔"/>
              <a:defRPr sz="1600"/>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텍스트이(가) 표시된 사진&#10;&#10;자동 생성된 설명" id="29" name="Google Shape;29;p18"/>
          <p:cNvPicPr preferRelativeResize="0"/>
          <p:nvPr/>
        </p:nvPicPr>
        <p:blipFill rotWithShape="1">
          <a:blip r:embed="rId2">
            <a:alphaModFix/>
          </a:blip>
          <a:srcRect b="0" l="0" r="0" t="0"/>
          <a:stretch/>
        </p:blipFill>
        <p:spPr>
          <a:xfrm>
            <a:off x="10527599" y="57958"/>
            <a:ext cx="1518755" cy="536310"/>
          </a:xfrm>
          <a:prstGeom prst="rect">
            <a:avLst/>
          </a:prstGeom>
          <a:noFill/>
          <a:ln>
            <a:noFill/>
          </a:ln>
        </p:spPr>
      </p:pic>
      <p:sp>
        <p:nvSpPr>
          <p:cNvPr id="30" name="Google Shape;30;p18"/>
          <p:cNvSpPr txBox="1"/>
          <p:nvPr>
            <p:ph type="title"/>
          </p:nvPr>
        </p:nvSpPr>
        <p:spPr>
          <a:xfrm>
            <a:off x="206263" y="103538"/>
            <a:ext cx="10321336" cy="47084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000"/>
              <a:buFont typeface="Arial"/>
              <a:buNone/>
              <a:defRPr b="1" sz="2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414">
          <p15:clr>
            <a:srgbClr val="FBAE40"/>
          </p15:clr>
        </p15:guide>
        <p15:guide id="2" pos="121">
          <p15:clr>
            <a:srgbClr val="FBAE40"/>
          </p15:clr>
        </p15:guide>
        <p15:guide id="3" pos="3840">
          <p15:clr>
            <a:srgbClr val="FBAE4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31" name="Shape 31"/>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32" name="Shape 32"/>
        <p:cNvGrpSpPr/>
        <p:nvPr/>
      </p:nvGrpSpPr>
      <p:grpSpPr>
        <a:xfrm>
          <a:off x="0" y="0"/>
          <a:ext cx="0" cy="0"/>
          <a:chOff x="0" y="0"/>
          <a:chExt cx="0" cy="0"/>
        </a:xfrm>
      </p:grpSpPr>
      <p:sp>
        <p:nvSpPr>
          <p:cNvPr id="33" name="Google Shape;33;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7" name="Google Shape;37;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38" name="Shape 38"/>
        <p:cNvGrpSpPr/>
        <p:nvPr/>
      </p:nvGrpSpPr>
      <p:grpSpPr>
        <a:xfrm>
          <a:off x="0" y="0"/>
          <a:ext cx="0" cy="0"/>
          <a:chOff x="0" y="0"/>
          <a:chExt cx="0" cy="0"/>
        </a:xfrm>
      </p:grpSpPr>
      <p:sp>
        <p:nvSpPr>
          <p:cNvPr id="39" name="Google Shape;39;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3" name="Google Shape;43;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44" name="Shape 44"/>
        <p:cNvGrpSpPr/>
        <p:nvPr/>
      </p:nvGrpSpPr>
      <p:grpSpPr>
        <a:xfrm>
          <a:off x="0" y="0"/>
          <a:ext cx="0" cy="0"/>
          <a:chOff x="0" y="0"/>
          <a:chExt cx="0" cy="0"/>
        </a:xfrm>
      </p:grpSpPr>
      <p:sp>
        <p:nvSpPr>
          <p:cNvPr id="45" name="Google Shape;4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0" name="Google Shape;50;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51" name="Shape 51"/>
        <p:cNvGrpSpPr/>
        <p:nvPr/>
      </p:nvGrpSpPr>
      <p:grpSpPr>
        <a:xfrm>
          <a:off x="0" y="0"/>
          <a:ext cx="0" cy="0"/>
          <a:chOff x="0" y="0"/>
          <a:chExt cx="0" cy="0"/>
        </a:xfrm>
      </p:grpSpPr>
      <p:sp>
        <p:nvSpPr>
          <p:cNvPr id="52" name="Google Shape;52;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nvSpPr>
        <p:spPr>
          <a:xfrm>
            <a:off x="11262102" y="6484641"/>
            <a:ext cx="8698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KR" sz="1200" u="none" cap="none" strike="noStrike">
                <a:solidFill>
                  <a:schemeClr val="dk1"/>
                </a:solidFill>
                <a:latin typeface="Arial"/>
                <a:ea typeface="Arial"/>
                <a:cs typeface="Arial"/>
                <a:sym typeface="Arial"/>
              </a:rPr>
              <a:t>‹#›</a:t>
            </a:fld>
            <a:r>
              <a:rPr b="0" i="0" lang="ko-KR" sz="1200" u="none" cap="none" strike="noStrike">
                <a:solidFill>
                  <a:schemeClr val="dk1"/>
                </a:solidFill>
                <a:latin typeface="Arial"/>
                <a:ea typeface="Arial"/>
                <a:cs typeface="Arial"/>
                <a:sym typeface="Arial"/>
              </a:rPr>
              <a:t>/29</a:t>
            </a:r>
            <a:endParaRPr b="0" i="0" sz="1200" u="none" cap="none" strike="noStrike">
              <a:solidFill>
                <a:srgbClr val="0000F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Carbon6-Free/DockerStudy" TargetMode="External"/><Relationship Id="rId4" Type="http://schemas.openxmlformats.org/officeDocument/2006/relationships/image" Target="../media/image3.png"/><Relationship Id="rId5" Type="http://schemas.openxmlformats.org/officeDocument/2006/relationships/hyperlink" Target="https://docs.docker.com/desktop/install/mac-install/" TargetMode="External"/><Relationship Id="rId6" Type="http://schemas.openxmlformats.org/officeDocument/2006/relationships/hyperlink" Target="https://docs.docker.com/reference/cli/docker/image/pull/" TargetMode="External"/><Relationship Id="rId7" Type="http://schemas.openxmlformats.org/officeDocument/2006/relationships/hyperlink" Target="https://hub.docker.com/_/httpd" TargetMode="External"/><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텍스트이(가) 표시된 사진&#10;&#10;자동 생성된 설명" id="90" name="Google Shape;90;p1"/>
          <p:cNvPicPr preferRelativeResize="0"/>
          <p:nvPr/>
        </p:nvPicPr>
        <p:blipFill rotWithShape="1">
          <a:blip r:embed="rId3">
            <a:alphaModFix/>
          </a:blip>
          <a:srcRect b="0" l="0" r="0" t="0"/>
          <a:stretch/>
        </p:blipFill>
        <p:spPr>
          <a:xfrm>
            <a:off x="10041039" y="59117"/>
            <a:ext cx="2043012" cy="721438"/>
          </a:xfrm>
          <a:prstGeom prst="rect">
            <a:avLst/>
          </a:prstGeom>
          <a:noFill/>
          <a:ln>
            <a:noFill/>
          </a:ln>
        </p:spPr>
      </p:pic>
      <p:cxnSp>
        <p:nvCxnSpPr>
          <p:cNvPr id="91" name="Google Shape;91;p1"/>
          <p:cNvCxnSpPr/>
          <p:nvPr/>
        </p:nvCxnSpPr>
        <p:spPr>
          <a:xfrm>
            <a:off x="406472" y="3797103"/>
            <a:ext cx="11379057" cy="0"/>
          </a:xfrm>
          <a:prstGeom prst="straightConnector1">
            <a:avLst/>
          </a:prstGeom>
          <a:solidFill>
            <a:schemeClr val="accent2"/>
          </a:solidFill>
          <a:ln cap="flat" cmpd="sng" w="25400">
            <a:solidFill>
              <a:schemeClr val="accent2"/>
            </a:solidFill>
            <a:prstDash val="solid"/>
            <a:round/>
            <a:headEnd len="sm" w="sm" type="none"/>
            <a:tailEnd len="sm" w="sm" type="none"/>
          </a:ln>
          <a:effectLst>
            <a:outerShdw blurRad="50800" rotWithShape="0" algn="tl" dir="2700000" dist="38100">
              <a:srgbClr val="000000">
                <a:alpha val="40000"/>
              </a:srgbClr>
            </a:outerShdw>
          </a:effectLst>
        </p:spPr>
      </p:cxnSp>
      <p:sp>
        <p:nvSpPr>
          <p:cNvPr id="92" name="Google Shape;92;p1"/>
          <p:cNvSpPr txBox="1"/>
          <p:nvPr/>
        </p:nvSpPr>
        <p:spPr>
          <a:xfrm>
            <a:off x="1415896" y="3068336"/>
            <a:ext cx="93603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accent2"/>
                </a:solidFill>
                <a:latin typeface="Arial"/>
                <a:ea typeface="Arial"/>
                <a:cs typeface="Arial"/>
                <a:sym typeface="Arial"/>
              </a:rPr>
              <a:t>Carbon-Free </a:t>
            </a:r>
            <a:r>
              <a:rPr b="1" i="0" lang="ko-KR" sz="1000" u="none" cap="none" strike="noStrike">
                <a:solidFill>
                  <a:schemeClr val="accent2"/>
                </a:solidFill>
                <a:latin typeface="Arial"/>
                <a:ea typeface="Arial"/>
                <a:cs typeface="Arial"/>
                <a:sym typeface="Arial"/>
              </a:rPr>
              <a:t>탄소 줄이기 프로젝트 </a:t>
            </a:r>
            <a:endParaRPr b="0" i="0" sz="1000" u="none" cap="none" strike="noStrike">
              <a:solidFill>
                <a:srgbClr val="000000"/>
              </a:solidFill>
              <a:latin typeface="Arial"/>
              <a:ea typeface="Arial"/>
              <a:cs typeface="Arial"/>
              <a:sym typeface="Arial"/>
            </a:endParaRPr>
          </a:p>
        </p:txBody>
      </p:sp>
      <p:sp>
        <p:nvSpPr>
          <p:cNvPr id="93" name="Google Shape;93;p1"/>
          <p:cNvSpPr txBox="1"/>
          <p:nvPr/>
        </p:nvSpPr>
        <p:spPr>
          <a:xfrm>
            <a:off x="4456725" y="2627000"/>
            <a:ext cx="32787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ko-KR" sz="1800" u="none" cap="none" strike="noStrike">
                <a:solidFill>
                  <a:schemeClr val="accent1"/>
                </a:solidFill>
                <a:latin typeface="Arial"/>
                <a:ea typeface="Arial"/>
                <a:cs typeface="Arial"/>
                <a:sym typeface="Arial"/>
              </a:rPr>
              <a:t>[실증적AI프로젝트]</a:t>
            </a:r>
            <a:endParaRPr b="1" i="0" sz="1800" u="none" cap="none" strike="noStrike">
              <a:solidFill>
                <a:schemeClr val="accent1"/>
              </a:solidFill>
              <a:latin typeface="Arial"/>
              <a:ea typeface="Arial"/>
              <a:cs typeface="Arial"/>
              <a:sym typeface="Arial"/>
            </a:endParaRPr>
          </a:p>
        </p:txBody>
      </p:sp>
      <p:sp>
        <p:nvSpPr>
          <p:cNvPr id="94" name="Google Shape;94;p1"/>
          <p:cNvSpPr txBox="1"/>
          <p:nvPr/>
        </p:nvSpPr>
        <p:spPr>
          <a:xfrm>
            <a:off x="7870034" y="3797100"/>
            <a:ext cx="3615600" cy="1600800"/>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ctr">
              <a:lnSpc>
                <a:spcPct val="130000"/>
              </a:lnSpc>
              <a:spcBef>
                <a:spcPts val="0"/>
              </a:spcBef>
              <a:spcAft>
                <a:spcPts val="0"/>
              </a:spcAft>
              <a:buClr>
                <a:srgbClr val="000000"/>
              </a:buClr>
              <a:buSzPts val="2000"/>
              <a:buFont typeface="Arial"/>
              <a:buNone/>
            </a:pPr>
            <a:r>
              <a:rPr b="1" i="0" lang="ko-KR" sz="2000" u="none" cap="none" strike="noStrike">
                <a:solidFill>
                  <a:schemeClr val="dk1"/>
                </a:solidFill>
                <a:latin typeface="Arial"/>
                <a:ea typeface="Arial"/>
                <a:cs typeface="Arial"/>
                <a:sym typeface="Arial"/>
              </a:rPr>
              <a:t>2143736 이준원</a:t>
            </a:r>
            <a:endParaRPr b="1" i="0" sz="2000" u="none" cap="none" strike="noStrike">
              <a:solidFill>
                <a:schemeClr val="dk1"/>
              </a:solidFill>
              <a:latin typeface="Arial"/>
              <a:ea typeface="Arial"/>
              <a:cs typeface="Arial"/>
              <a:sym typeface="Arial"/>
            </a:endParaRPr>
          </a:p>
          <a:p>
            <a:pPr indent="0" lvl="0" marL="0" marR="0" rtl="0" algn="ctr">
              <a:lnSpc>
                <a:spcPct val="130000"/>
              </a:lnSpc>
              <a:spcBef>
                <a:spcPts val="0"/>
              </a:spcBef>
              <a:spcAft>
                <a:spcPts val="0"/>
              </a:spcAft>
              <a:buClr>
                <a:srgbClr val="000000"/>
              </a:buClr>
              <a:buSzPts val="2000"/>
              <a:buFont typeface="Arial"/>
              <a:buNone/>
            </a:pPr>
            <a:r>
              <a:rPr b="1" i="0" lang="ko-KR" sz="2000" u="none" cap="none" strike="noStrike">
                <a:solidFill>
                  <a:schemeClr val="dk1"/>
                </a:solidFill>
                <a:latin typeface="Arial"/>
                <a:ea typeface="Arial"/>
                <a:cs typeface="Arial"/>
                <a:sym typeface="Arial"/>
              </a:rPr>
              <a:t>2143922 김화영</a:t>
            </a:r>
            <a:endParaRPr b="1" i="0" sz="2000" u="none" cap="none" strike="noStrike">
              <a:solidFill>
                <a:schemeClr val="dk1"/>
              </a:solidFill>
              <a:latin typeface="Arial"/>
              <a:ea typeface="Arial"/>
              <a:cs typeface="Arial"/>
              <a:sym typeface="Arial"/>
            </a:endParaRPr>
          </a:p>
          <a:p>
            <a:pPr indent="0" lvl="0" marL="0" marR="0" rtl="0" algn="ctr">
              <a:lnSpc>
                <a:spcPct val="130000"/>
              </a:lnSpc>
              <a:spcBef>
                <a:spcPts val="0"/>
              </a:spcBef>
              <a:spcAft>
                <a:spcPts val="0"/>
              </a:spcAft>
              <a:buClr>
                <a:srgbClr val="000000"/>
              </a:buClr>
              <a:buSzPts val="2000"/>
              <a:buFont typeface="Arial"/>
              <a:buNone/>
            </a:pPr>
            <a:r>
              <a:rPr b="1" i="0" lang="ko-KR" sz="2000" u="none" cap="none" strike="noStrike">
                <a:solidFill>
                  <a:schemeClr val="dk1"/>
                </a:solidFill>
                <a:latin typeface="Arial"/>
                <a:ea typeface="Arial"/>
                <a:cs typeface="Arial"/>
                <a:sym typeface="Arial"/>
              </a:rPr>
              <a:t>2019206 오승연</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6cded448c6_1_11"/>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2</a:t>
            </a:r>
            <a:r>
              <a:rPr b="1" lang="ko-KR" sz="2000">
                <a:solidFill>
                  <a:schemeClr val="accent2"/>
                </a:solidFill>
              </a:rPr>
              <a:t>. </a:t>
            </a:r>
            <a:r>
              <a:rPr lang="ko-KR"/>
              <a:t>RnR</a:t>
            </a:r>
            <a:endParaRPr b="0"/>
          </a:p>
        </p:txBody>
      </p:sp>
      <p:graphicFrame>
        <p:nvGraphicFramePr>
          <p:cNvPr id="163" name="Google Shape;163;g26cded448c6_1_11"/>
          <p:cNvGraphicFramePr/>
          <p:nvPr/>
        </p:nvGraphicFramePr>
        <p:xfrm>
          <a:off x="214420" y="838725"/>
          <a:ext cx="3000000" cy="3000000"/>
        </p:xfrm>
        <a:graphic>
          <a:graphicData uri="http://schemas.openxmlformats.org/drawingml/2006/table">
            <a:tbl>
              <a:tblPr bandRow="1" firstRow="1">
                <a:noFill/>
                <a:tableStyleId>{7DB2FDB1-3ACA-4943-B96B-A60780EACD0B}</a:tableStyleId>
              </a:tblPr>
              <a:tblGrid>
                <a:gridCol w="1418900"/>
                <a:gridCol w="3448100"/>
                <a:gridCol w="3448100"/>
                <a:gridCol w="3448100"/>
              </a:tblGrid>
              <a:tr h="1367725">
                <a:tc>
                  <a:txBody>
                    <a:bodyPr/>
                    <a:lstStyle/>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금주</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활동계획</a:t>
                      </a:r>
                      <a:endParaRPr sz="1400" u="none" cap="none" strike="noStrike"/>
                    </a:p>
                  </a:txBody>
                  <a:tcPr marT="45725" marB="45725" marR="91450" marL="91450" anchor="ctr">
                    <a:solidFill>
                      <a:schemeClr val="lt1"/>
                    </a:solidFill>
                  </a:tcPr>
                </a:tc>
                <a:tc gridSpan="3">
                  <a:txBody>
                    <a:bodyPr/>
                    <a:lstStyle/>
                    <a:p>
                      <a:pPr indent="-330200" lvl="0" marL="457200" rtl="0" algn="l">
                        <a:lnSpc>
                          <a:spcPct val="150000"/>
                        </a:lnSpc>
                        <a:spcBef>
                          <a:spcPts val="0"/>
                        </a:spcBef>
                        <a:spcAft>
                          <a:spcPts val="0"/>
                        </a:spcAft>
                        <a:buClr>
                          <a:schemeClr val="dk1"/>
                        </a:buClr>
                        <a:buSzPts val="1600"/>
                        <a:buFont typeface="Malgun Gothic"/>
                        <a:buAutoNum type="arabicPeriod"/>
                      </a:pPr>
                      <a:r>
                        <a:rPr b="0" lang="ko-KR" sz="1600"/>
                        <a:t>크롤러 완성</a:t>
                      </a:r>
                      <a:endParaRPr b="0" sz="1600"/>
                    </a:p>
                    <a:p>
                      <a:pPr indent="-330200" lvl="0" marL="457200" rtl="0" algn="l">
                        <a:lnSpc>
                          <a:spcPct val="150000"/>
                        </a:lnSpc>
                        <a:spcBef>
                          <a:spcPts val="0"/>
                        </a:spcBef>
                        <a:spcAft>
                          <a:spcPts val="0"/>
                        </a:spcAft>
                        <a:buClr>
                          <a:schemeClr val="dk1"/>
                        </a:buClr>
                        <a:buSzPts val="1600"/>
                        <a:buFont typeface="Malgun Gothic"/>
                        <a:buAutoNum type="arabicPeriod"/>
                      </a:pPr>
                      <a:r>
                        <a:rPr b="0" lang="ko-KR" sz="1600"/>
                        <a:t>위의 수집 된 데이터 분석 및 시각화</a:t>
                      </a:r>
                      <a:endParaRPr b="0" sz="1600"/>
                    </a:p>
                    <a:p>
                      <a:pPr indent="-330200" lvl="0" marL="457200" rtl="0" algn="l">
                        <a:lnSpc>
                          <a:spcPct val="150000"/>
                        </a:lnSpc>
                        <a:spcBef>
                          <a:spcPts val="0"/>
                        </a:spcBef>
                        <a:spcAft>
                          <a:spcPts val="0"/>
                        </a:spcAft>
                        <a:buClr>
                          <a:schemeClr val="dk1"/>
                        </a:buClr>
                        <a:buSzPts val="1600"/>
                        <a:buAutoNum type="arabicPeriod"/>
                      </a:pPr>
                      <a:r>
                        <a:rPr b="0" lang="ko-KR" sz="1600"/>
                        <a:t>firebase backend 구축</a:t>
                      </a:r>
                      <a:endParaRPr b="0" sz="1600"/>
                    </a:p>
                  </a:txBody>
                  <a:tcPr marT="45725" marB="45725" marR="91450" marL="91450" anchor="ctr">
                    <a:solidFill>
                      <a:schemeClr val="lt1"/>
                    </a:solidFill>
                  </a:tcPr>
                </a:tc>
                <a:tc hMerge="1"/>
                <a:tc hMerge="1"/>
              </a:tr>
              <a:tr h="4085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1 (이준원)</a:t>
                      </a:r>
                      <a:endParaRPr sz="16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2 (김화영)</a:t>
                      </a:r>
                      <a:endParaRPr sz="16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3 (오승연)</a:t>
                      </a:r>
                      <a:endParaRPr sz="1600" u="none" cap="none" strike="noStrike"/>
                    </a:p>
                  </a:txBody>
                  <a:tcPr marT="45725" marB="45725" marR="91450" marL="91450" anchor="ctr">
                    <a:solidFill>
                      <a:schemeClr val="lt1"/>
                    </a:solidFill>
                  </a:tcPr>
                </a:tc>
              </a:tr>
              <a:tr h="2237625">
                <a:tc>
                  <a:txBody>
                    <a:bodyPr/>
                    <a:lstStyle/>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금주</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개인별</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활동계획</a:t>
                      </a:r>
                      <a:endParaRPr sz="1400" u="none" cap="none" strike="noStrike"/>
                    </a:p>
                  </a:txBody>
                  <a:tcPr marT="45725" marB="45725" marR="91450" marL="91450" anchor="ctr">
                    <a:solidFill>
                      <a:schemeClr val="lt1"/>
                    </a:solidFill>
                  </a:tcPr>
                </a:tc>
                <a:tc>
                  <a:txBody>
                    <a:bodyPr/>
                    <a:lstStyle/>
                    <a:p>
                      <a:pPr indent="0" lvl="0" marL="0" marR="0" rtl="0" algn="l">
                        <a:lnSpc>
                          <a:spcPct val="150000"/>
                        </a:lnSpc>
                        <a:spcBef>
                          <a:spcPts val="0"/>
                        </a:spcBef>
                        <a:spcAft>
                          <a:spcPts val="0"/>
                        </a:spcAft>
                        <a:buClr>
                          <a:srgbClr val="000000"/>
                        </a:buClr>
                        <a:buSzPts val="1600"/>
                        <a:buFont typeface="Arial"/>
                        <a:buNone/>
                      </a:pPr>
                      <a:r>
                        <a:rPr lang="ko-KR" sz="1600"/>
                        <a:t>크롤러 마저 구현</a:t>
                      </a:r>
                      <a:endParaRPr sz="1600"/>
                    </a:p>
                    <a:p>
                      <a:pPr indent="0" lvl="0" marL="0" marR="0" rtl="0" algn="l">
                        <a:lnSpc>
                          <a:spcPct val="150000"/>
                        </a:lnSpc>
                        <a:spcBef>
                          <a:spcPts val="0"/>
                        </a:spcBef>
                        <a:spcAft>
                          <a:spcPts val="0"/>
                        </a:spcAft>
                        <a:buClr>
                          <a:srgbClr val="000000"/>
                        </a:buClr>
                        <a:buSzPts val="1600"/>
                        <a:buFont typeface="Arial"/>
                        <a:buNone/>
                      </a:pPr>
                      <a:r>
                        <a:rPr lang="ko-KR" sz="1600"/>
                        <a:t>firebase </a:t>
                      </a:r>
                      <a:r>
                        <a:rPr lang="ko-KR" sz="1600"/>
                        <a:t>backend </a:t>
                      </a:r>
                      <a:r>
                        <a:rPr lang="ko-KR" sz="1600"/>
                        <a:t>구축</a:t>
                      </a:r>
                      <a:endParaRPr sz="1600"/>
                    </a:p>
                  </a:txBody>
                  <a:tcPr marT="45725" marB="45725" marR="91450" marL="91450" anchor="ctr">
                    <a:solidFill>
                      <a:schemeClr val="lt1"/>
                    </a:solidFill>
                  </a:tcPr>
                </a:tc>
                <a:tc>
                  <a:txBody>
                    <a:bodyPr/>
                    <a:lstStyle/>
                    <a:p>
                      <a:pPr indent="0" lvl="0" marL="0" marR="0" rtl="0" algn="l">
                        <a:lnSpc>
                          <a:spcPct val="150000"/>
                        </a:lnSpc>
                        <a:spcBef>
                          <a:spcPts val="0"/>
                        </a:spcBef>
                        <a:spcAft>
                          <a:spcPts val="0"/>
                        </a:spcAft>
                        <a:buClr>
                          <a:srgbClr val="000000"/>
                        </a:buClr>
                        <a:buSzPts val="1600"/>
                        <a:buFont typeface="Arial"/>
                        <a:buNone/>
                      </a:pPr>
                      <a:r>
                        <a:rPr lang="ko-KR" sz="1600"/>
                        <a:t>데이터 수집 및 시각화</a:t>
                      </a:r>
                      <a:endParaRPr sz="1600"/>
                    </a:p>
                    <a:p>
                      <a:pPr indent="0" lvl="0" marL="0" marR="0" rtl="0" algn="l">
                        <a:lnSpc>
                          <a:spcPct val="150000"/>
                        </a:lnSpc>
                        <a:spcBef>
                          <a:spcPts val="0"/>
                        </a:spcBef>
                        <a:spcAft>
                          <a:spcPts val="0"/>
                        </a:spcAft>
                        <a:buClr>
                          <a:srgbClr val="000000"/>
                        </a:buClr>
                        <a:buSzPts val="1600"/>
                        <a:buFont typeface="Arial"/>
                        <a:buNone/>
                      </a:pPr>
                      <a:r>
                        <a:rPr lang="ko-KR" sz="1600"/>
                        <a:t>firebase </a:t>
                      </a:r>
                      <a:r>
                        <a:rPr lang="ko-KR" sz="1600"/>
                        <a:t>backend </a:t>
                      </a:r>
                      <a:r>
                        <a:rPr lang="ko-KR" sz="1600"/>
                        <a:t>구축</a:t>
                      </a:r>
                      <a:endParaRPr sz="1600"/>
                    </a:p>
                  </a:txBody>
                  <a:tcPr marT="45725" marB="45725" marR="91450" marL="91450" anchor="ctr">
                    <a:solidFill>
                      <a:schemeClr val="lt1"/>
                    </a:solidFill>
                  </a:tcPr>
                </a:tc>
                <a:tc>
                  <a:txBody>
                    <a:bodyPr/>
                    <a:lstStyle/>
                    <a:p>
                      <a:pPr indent="0" lvl="0" marL="0" marR="0" rtl="0" algn="l">
                        <a:lnSpc>
                          <a:spcPct val="150000"/>
                        </a:lnSpc>
                        <a:spcBef>
                          <a:spcPts val="0"/>
                        </a:spcBef>
                        <a:spcAft>
                          <a:spcPts val="0"/>
                        </a:spcAft>
                        <a:buClr>
                          <a:srgbClr val="000000"/>
                        </a:buClr>
                        <a:buSzPts val="1600"/>
                        <a:buFont typeface="Arial"/>
                        <a:buNone/>
                      </a:pPr>
                      <a:r>
                        <a:rPr lang="ko-KR" sz="1600"/>
                        <a:t>데이터 수집 및 시각화</a:t>
                      </a:r>
                      <a:endParaRPr sz="1600"/>
                    </a:p>
                    <a:p>
                      <a:pPr indent="0" lvl="0" marL="0" marR="0" rtl="0" algn="l">
                        <a:lnSpc>
                          <a:spcPct val="150000"/>
                        </a:lnSpc>
                        <a:spcBef>
                          <a:spcPts val="0"/>
                        </a:spcBef>
                        <a:spcAft>
                          <a:spcPts val="0"/>
                        </a:spcAft>
                        <a:buClr>
                          <a:srgbClr val="000000"/>
                        </a:buClr>
                        <a:buSzPts val="1600"/>
                        <a:buFont typeface="Arial"/>
                        <a:buNone/>
                      </a:pPr>
                      <a:r>
                        <a:rPr lang="ko-KR" sz="1600"/>
                        <a:t>firebase </a:t>
                      </a:r>
                      <a:r>
                        <a:rPr lang="ko-KR" sz="1600"/>
                        <a:t>backend </a:t>
                      </a:r>
                      <a:r>
                        <a:rPr lang="ko-KR" sz="1600"/>
                        <a:t>구축</a:t>
                      </a:r>
                      <a:endParaRPr sz="1600"/>
                    </a:p>
                    <a:p>
                      <a:pPr indent="0" lvl="0" marL="0" marR="0" rtl="0" algn="l">
                        <a:lnSpc>
                          <a:spcPct val="150000"/>
                        </a:lnSpc>
                        <a:spcBef>
                          <a:spcPts val="0"/>
                        </a:spcBef>
                        <a:spcAft>
                          <a:spcPts val="0"/>
                        </a:spcAft>
                        <a:buClr>
                          <a:srgbClr val="000000"/>
                        </a:buClr>
                        <a:buSzPts val="1600"/>
                        <a:buFont typeface="Arial"/>
                        <a:buNone/>
                      </a:pPr>
                      <a:r>
                        <a:t/>
                      </a:r>
                      <a:endParaRPr sz="1600"/>
                    </a:p>
                  </a:txBody>
                  <a:tcPr marT="45725" marB="45725" marR="91450" marL="91450" anchor="ctr">
                    <a:solidFill>
                      <a:schemeClr val="lt1"/>
                    </a:solidFill>
                  </a:tcPr>
                </a:tc>
              </a:tr>
              <a:tr h="1619575">
                <a:tc>
                  <a:txBody>
                    <a:bodyPr/>
                    <a:lstStyle/>
                    <a:p>
                      <a:pPr indent="0" lvl="0" marL="0" marR="0" rtl="0" algn="ctr">
                        <a:lnSpc>
                          <a:spcPct val="150000"/>
                        </a:lnSpc>
                        <a:spcBef>
                          <a:spcPts val="0"/>
                        </a:spcBef>
                        <a:spcAft>
                          <a:spcPts val="0"/>
                        </a:spcAft>
                        <a:buClr>
                          <a:srgbClr val="000000"/>
                        </a:buClr>
                        <a:buSzPts val="1600"/>
                        <a:buFont typeface="Arial"/>
                        <a:buNone/>
                      </a:pPr>
                      <a:r>
                        <a:rPr b="1" lang="ko-KR" sz="1600" u="none" cap="none" strike="noStrike"/>
                        <a:t>차주</a:t>
                      </a:r>
                      <a:endParaRPr b="1" sz="1600" u="none" cap="none" strike="noStrike"/>
                    </a:p>
                    <a:p>
                      <a:pPr indent="0" lvl="0" marL="0" marR="0" rtl="0" algn="ctr">
                        <a:lnSpc>
                          <a:spcPct val="150000"/>
                        </a:lnSpc>
                        <a:spcBef>
                          <a:spcPts val="0"/>
                        </a:spcBef>
                        <a:spcAft>
                          <a:spcPts val="0"/>
                        </a:spcAft>
                        <a:buClr>
                          <a:srgbClr val="000000"/>
                        </a:buClr>
                        <a:buSzPts val="1600"/>
                        <a:buFont typeface="Arial"/>
                        <a:buNone/>
                      </a:pPr>
                      <a:r>
                        <a:rPr b="1" lang="ko-KR" sz="1600" u="none" cap="none" strike="noStrike"/>
                        <a:t>활동계획</a:t>
                      </a:r>
                      <a:endParaRPr sz="1400" u="none" cap="none" strike="noStrike"/>
                    </a:p>
                  </a:txBody>
                  <a:tcPr marT="45725" marB="45725" marR="91450" marL="91450" anchor="ctr">
                    <a:solidFill>
                      <a:schemeClr val="lt1"/>
                    </a:solidFill>
                  </a:tcPr>
                </a:tc>
                <a:tc gridSpan="3">
                  <a:txBody>
                    <a:bodyPr/>
                    <a:lstStyle/>
                    <a:p>
                      <a:pPr indent="-342900" lvl="0" marL="342900" marR="0" rtl="0" algn="l">
                        <a:lnSpc>
                          <a:spcPct val="150000"/>
                        </a:lnSpc>
                        <a:spcBef>
                          <a:spcPts val="0"/>
                        </a:spcBef>
                        <a:spcAft>
                          <a:spcPts val="0"/>
                        </a:spcAft>
                        <a:buClr>
                          <a:schemeClr val="dk1"/>
                        </a:buClr>
                        <a:buSzPts val="1600"/>
                        <a:buFont typeface="Malgun Gothic"/>
                        <a:buAutoNum type="arabicPeriod"/>
                      </a:pPr>
                      <a:r>
                        <a:rPr lang="ko-KR" sz="1600"/>
                        <a:t>탄소 배출량 계산 (지난주에 결정지은 수식 적용)</a:t>
                      </a:r>
                      <a:endParaRPr sz="1600" u="none" cap="none" strike="noStrike"/>
                    </a:p>
                    <a:p>
                      <a:pPr indent="-342900" lvl="0" marL="342900" marR="0" rtl="0" algn="l">
                        <a:lnSpc>
                          <a:spcPct val="150000"/>
                        </a:lnSpc>
                        <a:spcBef>
                          <a:spcPts val="0"/>
                        </a:spcBef>
                        <a:spcAft>
                          <a:spcPts val="0"/>
                        </a:spcAft>
                        <a:buClr>
                          <a:srgbClr val="000000"/>
                        </a:buClr>
                        <a:buSzPts val="1600"/>
                        <a:buFont typeface="Arial"/>
                        <a:buAutoNum type="arabicPeriod"/>
                      </a:pPr>
                      <a:r>
                        <a:rPr lang="ko-KR" sz="1600"/>
                        <a:t>웹페이지 UI 개선 및 제작</a:t>
                      </a:r>
                      <a:endParaRPr sz="1600" u="none" cap="none" strike="noStrike"/>
                    </a:p>
                  </a:txBody>
                  <a:tcPr marT="45725" marB="45725" marR="91450" marL="91450" anchor="ctr">
                    <a:solidFill>
                      <a:schemeClr val="lt1"/>
                    </a:solidFill>
                  </a:tcPr>
                </a:tc>
                <a:tc hMerge="1"/>
                <a:tc hMerge="1"/>
              </a:tr>
            </a:tbl>
          </a:graphicData>
        </a:graphic>
      </p:graphicFrame>
      <p:sp>
        <p:nvSpPr>
          <p:cNvPr id="164" name="Google Shape;164;g26cded448c6_1_11"/>
          <p:cNvSpPr txBox="1"/>
          <p:nvPr/>
        </p:nvSpPr>
        <p:spPr>
          <a:xfrm>
            <a:off x="1560095" y="169562"/>
            <a:ext cx="8546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chemeClr val="dk1"/>
                </a:solidFill>
                <a:latin typeface="Malgun Gothic"/>
                <a:ea typeface="Malgun Gothic"/>
                <a:cs typeface="Malgun Gothic"/>
                <a:sym typeface="Malgun Gothic"/>
              </a:rPr>
              <a:t>주제: 클라우드 내 웹사이트의 탄소배출량을 예측하는 기술 개발 (3번)</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nvSpPr>
        <p:spPr>
          <a:xfrm>
            <a:off x="1900032" y="3577300"/>
            <a:ext cx="8391900" cy="2031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ko-KR" sz="1800" u="none" cap="none" strike="noStrike">
                <a:solidFill>
                  <a:schemeClr val="dk1"/>
                </a:solidFill>
                <a:latin typeface="Arial"/>
                <a:ea typeface="Arial"/>
                <a:cs typeface="Arial"/>
                <a:sym typeface="Arial"/>
              </a:rPr>
              <a:t>Dept. of AI, Dong-A University</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b="0" i="0" lang="ko-KR" sz="1800" u="none" cap="none" strike="noStrike">
                <a:solidFill>
                  <a:schemeClr val="dk1"/>
                </a:solidFill>
                <a:latin typeface="Arial"/>
                <a:ea typeface="Arial"/>
                <a:cs typeface="Arial"/>
                <a:sym typeface="Arial"/>
              </a:rPr>
              <a:t>이준원 (cpprhtn@naver.com)</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b="0" i="0" lang="ko-KR" sz="1800" u="none" cap="none" strike="noStrike">
                <a:solidFill>
                  <a:schemeClr val="dk1"/>
                </a:solidFill>
                <a:latin typeface="Arial"/>
                <a:ea typeface="Arial"/>
                <a:cs typeface="Arial"/>
                <a:sym typeface="Arial"/>
              </a:rPr>
              <a:t>김화영 (pmo61818@naver..com)</a:t>
            </a:r>
            <a:endParaRPr b="0"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b="0" i="0" lang="ko-KR" sz="1800" u="none" cap="none" strike="noStrike">
                <a:solidFill>
                  <a:schemeClr val="dk1"/>
                </a:solidFill>
                <a:latin typeface="Arial"/>
                <a:ea typeface="Arial"/>
                <a:cs typeface="Arial"/>
                <a:sym typeface="Arial"/>
              </a:rPr>
              <a:t>오승연 (fltkfltk1004@naver.com)</a:t>
            </a:r>
            <a:endParaRPr b="0" i="0" sz="1800" u="none" cap="none" strike="noStrike">
              <a:solidFill>
                <a:schemeClr val="dk1"/>
              </a:solidFill>
              <a:latin typeface="Arial"/>
              <a:ea typeface="Arial"/>
              <a:cs typeface="Arial"/>
              <a:sym typeface="Arial"/>
            </a:endParaRPr>
          </a:p>
        </p:txBody>
      </p:sp>
      <p:sp>
        <p:nvSpPr>
          <p:cNvPr id="170" name="Google Shape;170;p14"/>
          <p:cNvSpPr txBox="1"/>
          <p:nvPr/>
        </p:nvSpPr>
        <p:spPr>
          <a:xfrm>
            <a:off x="2438620" y="2199743"/>
            <a:ext cx="7314759"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1" lang="ko-KR" sz="5400" u="none" cap="small" strike="noStrike">
                <a:solidFill>
                  <a:schemeClr val="dk1"/>
                </a:solidFill>
                <a:latin typeface="Arial"/>
                <a:ea typeface="Arial"/>
                <a:cs typeface="Arial"/>
                <a:sym typeface="Arial"/>
              </a:rPr>
              <a:t>Questions &amp; Answers</a:t>
            </a:r>
            <a:endParaRPr b="1" i="1" sz="5400" u="none" cap="small" strike="noStrike">
              <a:solidFill>
                <a:schemeClr val="dk1"/>
              </a:solidFill>
              <a:latin typeface="Arial"/>
              <a:ea typeface="Arial"/>
              <a:cs typeface="Arial"/>
              <a:sym typeface="Arial"/>
            </a:endParaRPr>
          </a:p>
        </p:txBody>
      </p:sp>
      <p:sp>
        <p:nvSpPr>
          <p:cNvPr id="171" name="Google Shape;171;p14"/>
          <p:cNvSpPr/>
          <p:nvPr/>
        </p:nvSpPr>
        <p:spPr>
          <a:xfrm>
            <a:off x="164131" y="3406141"/>
            <a:ext cx="11863738"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텍스트이(가) 표시된 사진&#10;&#10;자동 생성된 설명" id="99" name="Google Shape;99;p2"/>
          <p:cNvPicPr preferRelativeResize="0"/>
          <p:nvPr/>
        </p:nvPicPr>
        <p:blipFill rotWithShape="1">
          <a:blip r:embed="rId3">
            <a:alphaModFix/>
          </a:blip>
          <a:srcRect b="0" l="0" r="0" t="0"/>
          <a:stretch/>
        </p:blipFill>
        <p:spPr>
          <a:xfrm>
            <a:off x="10455965" y="59117"/>
            <a:ext cx="1628086" cy="574917"/>
          </a:xfrm>
          <a:prstGeom prst="rect">
            <a:avLst/>
          </a:prstGeom>
          <a:noFill/>
          <a:ln>
            <a:noFill/>
          </a:ln>
        </p:spPr>
      </p:pic>
      <p:sp>
        <p:nvSpPr>
          <p:cNvPr id="100" name="Google Shape;100;p2"/>
          <p:cNvSpPr txBox="1"/>
          <p:nvPr/>
        </p:nvSpPr>
        <p:spPr>
          <a:xfrm>
            <a:off x="2061872" y="0"/>
            <a:ext cx="4034100" cy="1015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ko-KR" sz="6000" u="none" cap="small" strike="noStrike">
                <a:solidFill>
                  <a:schemeClr val="accent2"/>
                </a:solidFill>
                <a:latin typeface="Arial"/>
                <a:ea typeface="Arial"/>
                <a:cs typeface="Arial"/>
                <a:sym typeface="Arial"/>
              </a:rPr>
              <a:t>C</a:t>
            </a:r>
            <a:r>
              <a:rPr b="1" i="0" lang="ko-KR" sz="6000" u="none" cap="small" strike="noStrike">
                <a:solidFill>
                  <a:schemeClr val="accent1"/>
                </a:solidFill>
                <a:latin typeface="Arial"/>
                <a:ea typeface="Arial"/>
                <a:cs typeface="Arial"/>
                <a:sym typeface="Arial"/>
              </a:rPr>
              <a:t>ontents</a:t>
            </a:r>
            <a:endParaRPr b="1" i="0" sz="6000" u="none" cap="small" strike="noStrike">
              <a:solidFill>
                <a:schemeClr val="accent1"/>
              </a:solidFill>
              <a:latin typeface="Arial"/>
              <a:ea typeface="Arial"/>
              <a:cs typeface="Arial"/>
              <a:sym typeface="Arial"/>
            </a:endParaRPr>
          </a:p>
        </p:txBody>
      </p:sp>
      <p:sp>
        <p:nvSpPr>
          <p:cNvPr id="101" name="Google Shape;101;p2"/>
          <p:cNvSpPr/>
          <p:nvPr/>
        </p:nvSpPr>
        <p:spPr>
          <a:xfrm>
            <a:off x="425936" y="5760090"/>
            <a:ext cx="11766064" cy="740664"/>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2"/>
          <p:cNvSpPr/>
          <p:nvPr/>
        </p:nvSpPr>
        <p:spPr>
          <a:xfrm>
            <a:off x="0" y="5760090"/>
            <a:ext cx="221551" cy="740664"/>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txBox="1"/>
          <p:nvPr/>
        </p:nvSpPr>
        <p:spPr>
          <a:xfrm>
            <a:off x="979635" y="1388225"/>
            <a:ext cx="6918600" cy="30477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Clr>
                <a:srgbClr val="595959"/>
              </a:buClr>
              <a:buSzPts val="2400"/>
              <a:buFont typeface="Arial"/>
              <a:buAutoNum type="arabicPeriod"/>
            </a:pPr>
            <a:r>
              <a:rPr b="1" lang="ko-KR" sz="2400">
                <a:solidFill>
                  <a:srgbClr val="595959"/>
                </a:solidFill>
              </a:rPr>
              <a:t>직전주 활동 내용</a:t>
            </a:r>
            <a:endParaRPr b="1" sz="2400">
              <a:solidFill>
                <a:srgbClr val="595959"/>
              </a:solidFill>
            </a:endParaRPr>
          </a:p>
          <a:p>
            <a:pPr indent="0" lvl="0" marL="457200" marR="0" rtl="0" algn="l">
              <a:lnSpc>
                <a:spcPct val="200000"/>
              </a:lnSpc>
              <a:spcBef>
                <a:spcPts val="0"/>
              </a:spcBef>
              <a:spcAft>
                <a:spcPts val="0"/>
              </a:spcAft>
              <a:buNone/>
            </a:pPr>
            <a:r>
              <a:rPr b="1" lang="ko-KR" sz="2000">
                <a:solidFill>
                  <a:srgbClr val="595959"/>
                </a:solidFill>
              </a:rPr>
              <a:t>1-1. Docker study</a:t>
            </a:r>
            <a:endParaRPr b="1" sz="2000">
              <a:solidFill>
                <a:srgbClr val="595959"/>
              </a:solidFill>
            </a:endParaRPr>
          </a:p>
          <a:p>
            <a:pPr indent="0" lvl="0" marL="457200" marR="0" rtl="0" algn="l">
              <a:lnSpc>
                <a:spcPct val="200000"/>
              </a:lnSpc>
              <a:spcBef>
                <a:spcPts val="0"/>
              </a:spcBef>
              <a:spcAft>
                <a:spcPts val="0"/>
              </a:spcAft>
              <a:buNone/>
            </a:pPr>
            <a:r>
              <a:rPr b="1" lang="ko-KR" sz="2000">
                <a:solidFill>
                  <a:srgbClr val="595959"/>
                </a:solidFill>
              </a:rPr>
              <a:t>1-2. 웹페이지 데이터 수집 메타데이터 정의</a:t>
            </a:r>
            <a:endParaRPr b="1" sz="2000">
              <a:solidFill>
                <a:srgbClr val="595959"/>
              </a:solidFill>
            </a:endParaRPr>
          </a:p>
          <a:p>
            <a:pPr indent="0" lvl="0" marL="457200" marR="0" rtl="0" algn="l">
              <a:lnSpc>
                <a:spcPct val="200000"/>
              </a:lnSpc>
              <a:spcBef>
                <a:spcPts val="0"/>
              </a:spcBef>
              <a:spcAft>
                <a:spcPts val="0"/>
              </a:spcAft>
              <a:buNone/>
            </a:pPr>
            <a:r>
              <a:rPr b="1" lang="ko-KR" sz="2000">
                <a:solidFill>
                  <a:srgbClr val="595959"/>
                </a:solidFill>
              </a:rPr>
              <a:t>1-3. </a:t>
            </a:r>
            <a:r>
              <a:rPr b="1" lang="ko-KR" sz="2000">
                <a:solidFill>
                  <a:srgbClr val="595959"/>
                </a:solidFill>
              </a:rPr>
              <a:t>데이터셋 수집할 크롤러 만들기</a:t>
            </a:r>
            <a:endParaRPr b="1" sz="2000">
              <a:solidFill>
                <a:srgbClr val="595959"/>
              </a:solidFill>
            </a:endParaRPr>
          </a:p>
          <a:p>
            <a:pPr indent="-457200" lvl="0" marL="457200" marR="0" rtl="0" algn="l">
              <a:lnSpc>
                <a:spcPct val="200000"/>
              </a:lnSpc>
              <a:spcBef>
                <a:spcPts val="0"/>
              </a:spcBef>
              <a:spcAft>
                <a:spcPts val="0"/>
              </a:spcAft>
              <a:buClr>
                <a:srgbClr val="595959"/>
              </a:buClr>
              <a:buSzPts val="2400"/>
              <a:buFont typeface="Arial"/>
              <a:buAutoNum type="arabicPeriod"/>
            </a:pPr>
            <a:r>
              <a:rPr b="1" lang="ko-KR" sz="2400">
                <a:solidFill>
                  <a:srgbClr val="595959"/>
                </a:solidFill>
              </a:rPr>
              <a:t>RnR</a:t>
            </a:r>
            <a:endParaRPr b="1" i="0" sz="2400" u="none" cap="none" strike="noStrike">
              <a:solidFill>
                <a:srgbClr val="59595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c7e240c942_1_20"/>
          <p:cNvSpPr txBox="1"/>
          <p:nvPr>
            <p:ph type="title"/>
          </p:nvPr>
        </p:nvSpPr>
        <p:spPr>
          <a:xfrm>
            <a:off x="838200" y="0"/>
            <a:ext cx="10515600" cy="409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Malgun Gothic"/>
              <a:buNone/>
            </a:pPr>
            <a:r>
              <a:rPr b="1" lang="ko-KR" sz="2400" u="sng"/>
              <a:t>실증적AI프로젝트 지난주 활동계획</a:t>
            </a:r>
            <a:endParaRPr/>
          </a:p>
        </p:txBody>
      </p:sp>
      <p:sp>
        <p:nvSpPr>
          <p:cNvPr id="109" name="Google Shape;109;g2c7e240c942_1_20"/>
          <p:cNvSpPr txBox="1"/>
          <p:nvPr/>
        </p:nvSpPr>
        <p:spPr>
          <a:xfrm>
            <a:off x="214420" y="455037"/>
            <a:ext cx="8546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chemeClr val="dk1"/>
                </a:solidFill>
                <a:latin typeface="Malgun Gothic"/>
                <a:ea typeface="Malgun Gothic"/>
                <a:cs typeface="Malgun Gothic"/>
                <a:sym typeface="Malgun Gothic"/>
              </a:rPr>
              <a:t>주제: 클라우드 내 웹사이트의 탄소배출량을 예측하는 기술 개발 (3번)</a:t>
            </a:r>
            <a:endParaRPr b="0" i="0" sz="1400" u="none" cap="none" strike="noStrike">
              <a:solidFill>
                <a:srgbClr val="000000"/>
              </a:solidFill>
              <a:latin typeface="Arial"/>
              <a:ea typeface="Arial"/>
              <a:cs typeface="Arial"/>
              <a:sym typeface="Arial"/>
            </a:endParaRPr>
          </a:p>
        </p:txBody>
      </p:sp>
      <p:graphicFrame>
        <p:nvGraphicFramePr>
          <p:cNvPr id="110" name="Google Shape;110;g2c7e240c942_1_20"/>
          <p:cNvGraphicFramePr/>
          <p:nvPr/>
        </p:nvGraphicFramePr>
        <p:xfrm>
          <a:off x="214420" y="838725"/>
          <a:ext cx="3000000" cy="3000000"/>
        </p:xfrm>
        <a:graphic>
          <a:graphicData uri="http://schemas.openxmlformats.org/drawingml/2006/table">
            <a:tbl>
              <a:tblPr bandRow="1" firstRow="1">
                <a:noFill/>
                <a:tableStyleId>{7DB2FDB1-3ACA-4943-B96B-A60780EACD0B}</a:tableStyleId>
              </a:tblPr>
              <a:tblGrid>
                <a:gridCol w="1418900"/>
                <a:gridCol w="3448100"/>
                <a:gridCol w="3448100"/>
                <a:gridCol w="3448100"/>
              </a:tblGrid>
              <a:tr h="1367725">
                <a:tc>
                  <a:txBody>
                    <a:bodyPr/>
                    <a:lstStyle/>
                    <a:p>
                      <a:pPr indent="0" lvl="0" marL="0" marR="0" rtl="0" algn="ctr">
                        <a:lnSpc>
                          <a:spcPct val="100000"/>
                        </a:lnSpc>
                        <a:spcBef>
                          <a:spcPts val="0"/>
                        </a:spcBef>
                        <a:spcAft>
                          <a:spcPts val="0"/>
                        </a:spcAft>
                        <a:buClr>
                          <a:srgbClr val="000000"/>
                        </a:buClr>
                        <a:buSzPts val="1600"/>
                        <a:buFont typeface="Arial"/>
                        <a:buNone/>
                      </a:pPr>
                      <a:r>
                        <a:rPr lang="ko-KR" sz="1600"/>
                        <a:t>지난주</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활동계획</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lang="ko-KR" sz="1600"/>
                        <a:t>(-4/7)</a:t>
                      </a:r>
                      <a:endParaRPr sz="1600"/>
                    </a:p>
                  </a:txBody>
                  <a:tcPr marT="45725" marB="45725" marR="91450" marL="91450" anchor="ctr">
                    <a:solidFill>
                      <a:schemeClr val="lt1"/>
                    </a:solidFill>
                  </a:tcPr>
                </a:tc>
                <a:tc gridSpan="3">
                  <a:txBody>
                    <a:bodyPr/>
                    <a:lstStyle/>
                    <a:p>
                      <a:pPr indent="-330200" lvl="0" marL="457200" marR="0" rtl="0" algn="l">
                        <a:lnSpc>
                          <a:spcPct val="150000"/>
                        </a:lnSpc>
                        <a:spcBef>
                          <a:spcPts val="0"/>
                        </a:spcBef>
                        <a:spcAft>
                          <a:spcPts val="0"/>
                        </a:spcAft>
                        <a:buClr>
                          <a:schemeClr val="dk1"/>
                        </a:buClr>
                        <a:buSzPts val="1600"/>
                        <a:buFont typeface="Malgun Gothic"/>
                        <a:buAutoNum type="arabicPeriod"/>
                      </a:pPr>
                      <a:r>
                        <a:rPr b="0" lang="ko-KR" sz="1600" u="none" cap="none" strike="noStrike"/>
                        <a:t>웹페이지에서 데이터 수집할 메타데이터 정의하기.</a:t>
                      </a:r>
                      <a:endParaRPr b="0" sz="1600" u="none" cap="none" strike="noStrike"/>
                    </a:p>
                    <a:p>
                      <a:pPr indent="-317500" lvl="0" marL="457200" marR="0" rtl="0" algn="l">
                        <a:lnSpc>
                          <a:spcPct val="150000"/>
                        </a:lnSpc>
                        <a:spcBef>
                          <a:spcPts val="1000"/>
                        </a:spcBef>
                        <a:spcAft>
                          <a:spcPts val="0"/>
                        </a:spcAft>
                        <a:buClr>
                          <a:srgbClr val="000000"/>
                        </a:buClr>
                        <a:buSzPts val="1400"/>
                        <a:buFont typeface="Arial"/>
                        <a:buAutoNum type="arabicPeriod"/>
                      </a:pPr>
                      <a:r>
                        <a:rPr b="0" lang="ko-KR" sz="1600" u="none" cap="none" strike="noStrike">
                          <a:latin typeface="Arial"/>
                          <a:ea typeface="Arial"/>
                          <a:cs typeface="Arial"/>
                          <a:sym typeface="Arial"/>
                        </a:rPr>
                        <a:t>JS, image, 로딩 속도, PWA(Progressive Web Apps), 접근성, SEO, page weight 등을 포함(고려)하여 데이터셋 수집</a:t>
                      </a:r>
                      <a:endParaRPr b="0" sz="1400" u="none" cap="none" strike="noStrike"/>
                    </a:p>
                  </a:txBody>
                  <a:tcPr marT="45725" marB="45725" marR="91450" marL="91450" anchor="ctr">
                    <a:solidFill>
                      <a:schemeClr val="lt1"/>
                    </a:solidFill>
                  </a:tcPr>
                </a:tc>
                <a:tc hMerge="1"/>
                <a:tc hMerge="1"/>
              </a:tr>
              <a:tr h="4085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1 (이준원)</a:t>
                      </a:r>
                      <a:endParaRPr sz="16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2 (김화영)</a:t>
                      </a:r>
                      <a:endParaRPr sz="16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3 (오승연)</a:t>
                      </a:r>
                      <a:endParaRPr sz="1600" u="none" cap="none" strike="noStrike"/>
                    </a:p>
                  </a:txBody>
                  <a:tcPr marT="45725" marB="45725" marR="91450" marL="91450" anchor="ctr">
                    <a:solidFill>
                      <a:schemeClr val="lt1"/>
                    </a:solidFill>
                  </a:tcPr>
                </a:tc>
              </a:tr>
              <a:tr h="2237625">
                <a:tc>
                  <a:txBody>
                    <a:bodyPr/>
                    <a:lstStyle/>
                    <a:p>
                      <a:pPr indent="0" lvl="0" marL="0" marR="0" rtl="0" algn="ctr">
                        <a:lnSpc>
                          <a:spcPct val="100000"/>
                        </a:lnSpc>
                        <a:spcBef>
                          <a:spcPts val="0"/>
                        </a:spcBef>
                        <a:spcAft>
                          <a:spcPts val="0"/>
                        </a:spcAft>
                        <a:buClr>
                          <a:srgbClr val="000000"/>
                        </a:buClr>
                        <a:buSzPts val="1600"/>
                        <a:buFont typeface="Arial"/>
                        <a:buNone/>
                      </a:pPr>
                      <a:r>
                        <a:rPr b="1" lang="ko-KR" sz="1600"/>
                        <a:t>지난주</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개인별</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활동계획</a:t>
                      </a:r>
                      <a:endParaRPr sz="1400" u="none" cap="none" strike="noStrike"/>
                    </a:p>
                  </a:txBody>
                  <a:tcPr marT="45725" marB="45725" marR="91450" marL="91450" anchor="ctr">
                    <a:solidFill>
                      <a:schemeClr val="lt1"/>
                    </a:solidFill>
                  </a:tcPr>
                </a:tc>
                <a:tc>
                  <a:txBody>
                    <a:bodyPr/>
                    <a:lstStyle/>
                    <a:p>
                      <a:pPr indent="0" lvl="0" marL="0" marR="0" rtl="0" algn="l">
                        <a:lnSpc>
                          <a:spcPct val="150000"/>
                        </a:lnSpc>
                        <a:spcBef>
                          <a:spcPts val="0"/>
                        </a:spcBef>
                        <a:spcAft>
                          <a:spcPts val="0"/>
                        </a:spcAft>
                        <a:buClr>
                          <a:srgbClr val="000000"/>
                        </a:buClr>
                        <a:buSzPts val="1600"/>
                        <a:buFont typeface="Arial"/>
                        <a:buNone/>
                      </a:pPr>
                      <a:r>
                        <a:rPr lang="ko-KR" sz="1600" u="none" cap="none" strike="noStrike"/>
                        <a:t>1. 웹페이지에서 데이터 </a:t>
                      </a:r>
                      <a:endParaRPr sz="1600" u="none" cap="none" strike="noStrike"/>
                    </a:p>
                    <a:p>
                      <a:pPr indent="0" lvl="0" marL="0" marR="0" rtl="0" algn="l">
                        <a:lnSpc>
                          <a:spcPct val="150000"/>
                        </a:lnSpc>
                        <a:spcBef>
                          <a:spcPts val="0"/>
                        </a:spcBef>
                        <a:spcAft>
                          <a:spcPts val="0"/>
                        </a:spcAft>
                        <a:buClr>
                          <a:srgbClr val="000000"/>
                        </a:buClr>
                        <a:buSzPts val="1600"/>
                        <a:buFont typeface="Arial"/>
                        <a:buNone/>
                      </a:pPr>
                      <a:r>
                        <a:rPr lang="ko-KR" sz="1600" u="none" cap="none" strike="noStrike"/>
                        <a:t>    수집할 메타데이터 정의</a:t>
                      </a:r>
                      <a:endParaRPr sz="1600" u="none" cap="none" strike="noStrike"/>
                    </a:p>
                    <a:p>
                      <a:pPr indent="0" lvl="0" marL="0" marR="0" rtl="0" algn="l">
                        <a:lnSpc>
                          <a:spcPct val="150000"/>
                        </a:lnSpc>
                        <a:spcBef>
                          <a:spcPts val="0"/>
                        </a:spcBef>
                        <a:spcAft>
                          <a:spcPts val="0"/>
                        </a:spcAft>
                        <a:buClr>
                          <a:srgbClr val="000000"/>
                        </a:buClr>
                        <a:buSzPts val="1600"/>
                        <a:buFont typeface="Arial"/>
                        <a:buNone/>
                      </a:pPr>
                      <a:r>
                        <a:rPr lang="ko-KR" sz="1600" u="none" cap="none" strike="noStrike"/>
                        <a:t>2. 크롤러 만들기</a:t>
                      </a:r>
                      <a:endParaRPr sz="1600" u="none" cap="none" strike="noStrike"/>
                    </a:p>
                  </a:txBody>
                  <a:tcPr marT="45725" marB="45725" marR="91450" marL="91450" anchor="ctr">
                    <a:solidFill>
                      <a:schemeClr val="lt1"/>
                    </a:solidFill>
                  </a:tcPr>
                </a:tc>
                <a:tc>
                  <a:txBody>
                    <a:bodyPr/>
                    <a:lstStyle/>
                    <a:p>
                      <a:pPr indent="-342900" lvl="0" marL="342900" marR="0" rtl="0" algn="l">
                        <a:lnSpc>
                          <a:spcPct val="150000"/>
                        </a:lnSpc>
                        <a:spcBef>
                          <a:spcPts val="0"/>
                        </a:spcBef>
                        <a:spcAft>
                          <a:spcPts val="0"/>
                        </a:spcAft>
                        <a:buClr>
                          <a:schemeClr val="dk1"/>
                        </a:buClr>
                        <a:buSzPts val="1600"/>
                        <a:buFont typeface="Malgun Gothic"/>
                        <a:buAutoNum type="arabicPeriod"/>
                      </a:pPr>
                      <a:r>
                        <a:rPr lang="ko-KR" sz="1600" u="none" cap="none" strike="noStrike"/>
                        <a:t>메타데이터에 따른 </a:t>
                      </a:r>
                      <a:endParaRPr sz="1600" u="none" cap="none" strike="noStrike"/>
                    </a:p>
                    <a:p>
                      <a:pPr indent="0" lvl="0" marL="0" marR="0" rtl="0" algn="l">
                        <a:lnSpc>
                          <a:spcPct val="150000"/>
                        </a:lnSpc>
                        <a:spcBef>
                          <a:spcPts val="0"/>
                        </a:spcBef>
                        <a:spcAft>
                          <a:spcPts val="0"/>
                        </a:spcAft>
                        <a:buClr>
                          <a:srgbClr val="000000"/>
                        </a:buClr>
                        <a:buSzPts val="1600"/>
                        <a:buFont typeface="Arial"/>
                        <a:buNone/>
                      </a:pPr>
                      <a:r>
                        <a:rPr lang="ko-KR" sz="1600" u="none" cap="none" strike="noStrike"/>
                        <a:t>      데이터셋 수집</a:t>
                      </a:r>
                      <a:endParaRPr sz="1600"/>
                    </a:p>
                    <a:p>
                      <a:pPr indent="0" lvl="0" marL="0" marR="0" rtl="0" algn="l">
                        <a:lnSpc>
                          <a:spcPct val="150000"/>
                        </a:lnSpc>
                        <a:spcBef>
                          <a:spcPts val="0"/>
                        </a:spcBef>
                        <a:spcAft>
                          <a:spcPts val="0"/>
                        </a:spcAft>
                        <a:buClr>
                          <a:srgbClr val="000000"/>
                        </a:buClr>
                        <a:buSzPts val="1600"/>
                        <a:buFont typeface="Arial"/>
                        <a:buNone/>
                      </a:pPr>
                      <a:r>
                        <a:rPr lang="ko-KR" sz="1600"/>
                        <a:t>2.   </a:t>
                      </a:r>
                      <a:r>
                        <a:rPr lang="ko-KR" sz="1600" u="none" cap="none" strike="noStrike"/>
                        <a:t>docker 및 streamlit 공부 </a:t>
                      </a:r>
                      <a:endParaRPr sz="1600" u="none" cap="none" strike="noStrike"/>
                    </a:p>
                    <a:p>
                      <a:pPr indent="0" lvl="0" marL="457200" marR="0" rtl="0" algn="l">
                        <a:lnSpc>
                          <a:spcPct val="150000"/>
                        </a:lnSpc>
                        <a:spcBef>
                          <a:spcPts val="0"/>
                        </a:spcBef>
                        <a:spcAft>
                          <a:spcPts val="0"/>
                        </a:spcAft>
                        <a:buClr>
                          <a:srgbClr val="000000"/>
                        </a:buClr>
                        <a:buSzPts val="1600"/>
                        <a:buFont typeface="Arial"/>
                        <a:buNone/>
                      </a:pPr>
                      <a:r>
                        <a:t/>
                      </a:r>
                      <a:endParaRPr sz="1600" u="none" cap="none" strike="noStrike"/>
                    </a:p>
                  </a:txBody>
                  <a:tcPr marT="45725" marB="45725" marR="91450" marL="91450" anchor="ctr">
                    <a:solidFill>
                      <a:schemeClr val="lt1"/>
                    </a:solidFill>
                  </a:tcPr>
                </a:tc>
                <a:tc>
                  <a:txBody>
                    <a:bodyPr/>
                    <a:lstStyle/>
                    <a:p>
                      <a:pPr indent="-330200" lvl="0" marL="457200" marR="0" rtl="0" algn="l">
                        <a:lnSpc>
                          <a:spcPct val="150000"/>
                        </a:lnSpc>
                        <a:spcBef>
                          <a:spcPts val="0"/>
                        </a:spcBef>
                        <a:spcAft>
                          <a:spcPts val="0"/>
                        </a:spcAft>
                        <a:buClr>
                          <a:srgbClr val="000000"/>
                        </a:buClr>
                        <a:buSzPts val="1600"/>
                        <a:buFont typeface="Arial"/>
                        <a:buAutoNum type="arabicPeriod"/>
                      </a:pPr>
                      <a:r>
                        <a:rPr lang="ko-KR" sz="1600" u="none" cap="none" strike="noStrike"/>
                        <a:t>메타데이터에 따른</a:t>
                      </a:r>
                      <a:endParaRPr sz="1600" u="none" cap="none" strike="noStrike"/>
                    </a:p>
                    <a:p>
                      <a:pPr indent="0" lvl="0" marL="457200" marR="0" rtl="0" algn="l">
                        <a:lnSpc>
                          <a:spcPct val="150000"/>
                        </a:lnSpc>
                        <a:spcBef>
                          <a:spcPts val="0"/>
                        </a:spcBef>
                        <a:spcAft>
                          <a:spcPts val="0"/>
                        </a:spcAft>
                        <a:buClr>
                          <a:srgbClr val="000000"/>
                        </a:buClr>
                        <a:buSzPts val="1600"/>
                        <a:buFont typeface="Arial"/>
                        <a:buNone/>
                      </a:pPr>
                      <a:r>
                        <a:rPr lang="ko-KR" sz="1600" u="none" cap="none" strike="noStrike"/>
                        <a:t>데이터셋 수집</a:t>
                      </a:r>
                      <a:endParaRPr sz="1600"/>
                    </a:p>
                    <a:p>
                      <a:pPr indent="0" lvl="0" marL="0" marR="0" rtl="0" algn="l">
                        <a:lnSpc>
                          <a:spcPct val="150000"/>
                        </a:lnSpc>
                        <a:spcBef>
                          <a:spcPts val="0"/>
                        </a:spcBef>
                        <a:spcAft>
                          <a:spcPts val="0"/>
                        </a:spcAft>
                        <a:buClr>
                          <a:srgbClr val="000000"/>
                        </a:buClr>
                        <a:buSzPts val="1600"/>
                        <a:buFont typeface="Arial"/>
                        <a:buNone/>
                      </a:pPr>
                      <a:r>
                        <a:rPr lang="ko-KR" sz="1600"/>
                        <a:t>2.     </a:t>
                      </a:r>
                      <a:r>
                        <a:rPr lang="ko-KR" sz="1600" u="none" cap="none" strike="noStrike"/>
                        <a:t>docker 및 streamlit 공부 </a:t>
                      </a:r>
                      <a:endParaRPr sz="1600" u="none" cap="none" strike="noStrike"/>
                    </a:p>
                    <a:p>
                      <a:pPr indent="0" lvl="0" marL="457200" marR="0" rtl="0" algn="l">
                        <a:lnSpc>
                          <a:spcPct val="150000"/>
                        </a:lnSpc>
                        <a:spcBef>
                          <a:spcPts val="0"/>
                        </a:spcBef>
                        <a:spcAft>
                          <a:spcPts val="0"/>
                        </a:spcAft>
                        <a:buClr>
                          <a:srgbClr val="000000"/>
                        </a:buClr>
                        <a:buSzPts val="1600"/>
                        <a:buFont typeface="Arial"/>
                        <a:buNone/>
                      </a:pPr>
                      <a:r>
                        <a:t/>
                      </a:r>
                      <a:endParaRPr sz="1600" u="none" cap="none" strike="noStrike"/>
                    </a:p>
                  </a:txBody>
                  <a:tcPr marT="45725" marB="45725" marR="91450" marL="91450" anchor="ctr">
                    <a:solidFill>
                      <a:schemeClr val="lt1"/>
                    </a:solidFill>
                  </a:tcPr>
                </a:tc>
              </a:tr>
              <a:tr h="1619575">
                <a:tc>
                  <a:txBody>
                    <a:bodyPr/>
                    <a:lstStyle/>
                    <a:p>
                      <a:pPr indent="0" lvl="0" marL="0" marR="0" rtl="0" algn="ctr">
                        <a:lnSpc>
                          <a:spcPct val="150000"/>
                        </a:lnSpc>
                        <a:spcBef>
                          <a:spcPts val="0"/>
                        </a:spcBef>
                        <a:spcAft>
                          <a:spcPts val="0"/>
                        </a:spcAft>
                        <a:buClr>
                          <a:srgbClr val="000000"/>
                        </a:buClr>
                        <a:buSzPts val="1600"/>
                        <a:buFont typeface="Arial"/>
                        <a:buNone/>
                      </a:pPr>
                      <a:r>
                        <a:rPr b="1" lang="ko-KR" sz="1600"/>
                        <a:t>금주</a:t>
                      </a:r>
                      <a:endParaRPr b="1" sz="1600" u="none" cap="none" strike="noStrike"/>
                    </a:p>
                    <a:p>
                      <a:pPr indent="0" lvl="0" marL="0" marR="0" rtl="0" algn="ctr">
                        <a:lnSpc>
                          <a:spcPct val="150000"/>
                        </a:lnSpc>
                        <a:spcBef>
                          <a:spcPts val="0"/>
                        </a:spcBef>
                        <a:spcAft>
                          <a:spcPts val="0"/>
                        </a:spcAft>
                        <a:buClr>
                          <a:srgbClr val="000000"/>
                        </a:buClr>
                        <a:buSzPts val="1600"/>
                        <a:buFont typeface="Arial"/>
                        <a:buNone/>
                      </a:pPr>
                      <a:r>
                        <a:rPr b="1" lang="ko-KR" sz="1600" u="none" cap="none" strike="noStrike"/>
                        <a:t>활동계획</a:t>
                      </a:r>
                      <a:endParaRPr sz="1400" u="none" cap="none" strike="noStrike"/>
                    </a:p>
                  </a:txBody>
                  <a:tcPr marT="45725" marB="45725" marR="91450" marL="91450" anchor="ctr">
                    <a:solidFill>
                      <a:schemeClr val="lt1"/>
                    </a:solidFill>
                  </a:tcPr>
                </a:tc>
                <a:tc gridSpan="3">
                  <a:txBody>
                    <a:bodyPr/>
                    <a:lstStyle/>
                    <a:p>
                      <a:pPr indent="-342900" lvl="0" marL="342900" marR="0" rtl="0" algn="l">
                        <a:lnSpc>
                          <a:spcPct val="150000"/>
                        </a:lnSpc>
                        <a:spcBef>
                          <a:spcPts val="0"/>
                        </a:spcBef>
                        <a:spcAft>
                          <a:spcPts val="0"/>
                        </a:spcAft>
                        <a:buClr>
                          <a:schemeClr val="dk1"/>
                        </a:buClr>
                        <a:buSzPts val="1600"/>
                        <a:buFont typeface="Malgun Gothic"/>
                        <a:buAutoNum type="arabicPeriod"/>
                      </a:pPr>
                      <a:r>
                        <a:rPr lang="ko-KR" sz="1600" u="none" cap="none" strike="noStrike"/>
                        <a:t>위의 수집 된 데이터 분석 및 시각화</a:t>
                      </a:r>
                      <a:endParaRPr sz="1600" u="none" cap="none" strike="noStrike"/>
                    </a:p>
                    <a:p>
                      <a:pPr indent="-342900" lvl="0" marL="342900" marR="0" rtl="0" algn="l">
                        <a:lnSpc>
                          <a:spcPct val="150000"/>
                        </a:lnSpc>
                        <a:spcBef>
                          <a:spcPts val="0"/>
                        </a:spcBef>
                        <a:spcAft>
                          <a:spcPts val="0"/>
                        </a:spcAft>
                        <a:buClr>
                          <a:srgbClr val="000000"/>
                        </a:buClr>
                        <a:buSzPts val="1600"/>
                        <a:buFont typeface="Arial"/>
                        <a:buAutoNum type="arabicPeriod"/>
                      </a:pPr>
                      <a:r>
                        <a:rPr lang="ko-KR" sz="1600" u="none" cap="none" strike="noStrike"/>
                        <a:t>firebase backend 구축</a:t>
                      </a:r>
                      <a:endParaRPr sz="1600" u="none" cap="none" strike="noStrike"/>
                    </a:p>
                  </a:txBody>
                  <a:tcPr marT="45725" marB="45725" marR="91450" marL="91450" anchor="ctr">
                    <a:solidFill>
                      <a:schemeClr val="lt1"/>
                    </a:solidFill>
                  </a:tcPr>
                </a:tc>
                <a:tc hMerge="1"/>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6cded448c6_3_33"/>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1-1</a:t>
            </a:r>
            <a:r>
              <a:rPr b="1" lang="ko-KR" sz="2000">
                <a:solidFill>
                  <a:schemeClr val="accent2"/>
                </a:solidFill>
              </a:rPr>
              <a:t>. </a:t>
            </a:r>
            <a:r>
              <a:rPr lang="ko-KR"/>
              <a:t>Docker study</a:t>
            </a:r>
            <a:endParaRPr b="0"/>
          </a:p>
        </p:txBody>
      </p:sp>
      <p:sp>
        <p:nvSpPr>
          <p:cNvPr id="116" name="Google Shape;116;g26cded448c6_3_33"/>
          <p:cNvSpPr txBox="1"/>
          <p:nvPr/>
        </p:nvSpPr>
        <p:spPr>
          <a:xfrm>
            <a:off x="65444" y="768601"/>
            <a:ext cx="12002100" cy="785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1" lang="ko-KR" sz="1800">
                <a:solidFill>
                  <a:schemeClr val="dk1"/>
                </a:solidFill>
              </a:rPr>
              <a:t>Docker</a:t>
            </a:r>
            <a:r>
              <a:rPr b="1" i="0" lang="ko-KR" sz="1800" u="none" cap="none" strike="noStrike">
                <a:solidFill>
                  <a:schemeClr val="dk1"/>
                </a:solidFill>
                <a:latin typeface="Arial"/>
                <a:ea typeface="Arial"/>
                <a:cs typeface="Arial"/>
                <a:sym typeface="Arial"/>
              </a:rPr>
              <a:t> 공부 </a:t>
            </a:r>
            <a:r>
              <a:rPr b="1" lang="ko-KR" sz="1800">
                <a:solidFill>
                  <a:schemeClr val="dk1"/>
                </a:solidFill>
              </a:rPr>
              <a:t>및 github 업로드</a:t>
            </a:r>
            <a:endParaRPr b="1"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rPr lang="ko-KR" sz="1800" u="sng">
                <a:solidFill>
                  <a:schemeClr val="hlink"/>
                </a:solidFill>
                <a:hlinkClick r:id="rId3"/>
              </a:rPr>
              <a:t>https://github.com/Carbon6-Free/DockerStudy</a:t>
            </a:r>
            <a:endParaRPr b="0" i="0" sz="1800" u="sng" cap="none" strike="noStrike">
              <a:solidFill>
                <a:schemeClr val="dk1"/>
              </a:solidFill>
              <a:latin typeface="Arial"/>
              <a:ea typeface="Arial"/>
              <a:cs typeface="Arial"/>
              <a:sym typeface="Arial"/>
            </a:endParaRPr>
          </a:p>
        </p:txBody>
      </p:sp>
      <p:pic>
        <p:nvPicPr>
          <p:cNvPr id="117" name="Google Shape;117;g26cded448c6_3_33"/>
          <p:cNvPicPr preferRelativeResize="0"/>
          <p:nvPr/>
        </p:nvPicPr>
        <p:blipFill>
          <a:blip r:embed="rId4">
            <a:alphaModFix/>
          </a:blip>
          <a:stretch>
            <a:fillRect/>
          </a:stretch>
        </p:blipFill>
        <p:spPr>
          <a:xfrm>
            <a:off x="561075" y="1669750"/>
            <a:ext cx="7830925" cy="2805875"/>
          </a:xfrm>
          <a:prstGeom prst="rect">
            <a:avLst/>
          </a:prstGeom>
          <a:noFill/>
          <a:ln>
            <a:noFill/>
          </a:ln>
        </p:spPr>
      </p:pic>
      <p:sp>
        <p:nvSpPr>
          <p:cNvPr id="118" name="Google Shape;118;g26cded448c6_3_33"/>
          <p:cNvSpPr txBox="1"/>
          <p:nvPr/>
        </p:nvSpPr>
        <p:spPr>
          <a:xfrm>
            <a:off x="192094" y="4562876"/>
            <a:ext cx="12002100" cy="1077300"/>
          </a:xfrm>
          <a:prstGeom prst="rect">
            <a:avLst/>
          </a:prstGeom>
          <a:noFill/>
          <a:ln>
            <a:noFill/>
          </a:ln>
        </p:spPr>
        <p:txBody>
          <a:bodyPr anchorCtr="0" anchor="t" bIns="45700" lIns="91425" spcFirstLastPara="1" rIns="91425" wrap="square" tIns="45700">
            <a:spAutoFit/>
          </a:bodyPr>
          <a:lstStyle/>
          <a:p>
            <a:pPr indent="-273050" lvl="0" marL="285750" marR="0" rtl="0" algn="l">
              <a:lnSpc>
                <a:spcPct val="150000"/>
              </a:lnSpc>
              <a:spcBef>
                <a:spcPts val="0"/>
              </a:spcBef>
              <a:spcAft>
                <a:spcPts val="0"/>
              </a:spcAft>
              <a:buClr>
                <a:schemeClr val="dk1"/>
              </a:buClr>
              <a:buSzPts val="1600"/>
              <a:buFont typeface="Noto Sans Symbols"/>
              <a:buChar char="▪"/>
            </a:pPr>
            <a:r>
              <a:rPr b="1" lang="ko-KR" sz="1600">
                <a:solidFill>
                  <a:schemeClr val="dk1"/>
                </a:solidFill>
              </a:rPr>
              <a:t>Docker</a:t>
            </a:r>
            <a:r>
              <a:rPr b="1" i="0" lang="ko-KR" sz="1600" u="none" cap="none" strike="noStrike">
                <a:solidFill>
                  <a:schemeClr val="dk1"/>
                </a:solidFill>
                <a:latin typeface="Arial"/>
                <a:ea typeface="Arial"/>
                <a:cs typeface="Arial"/>
                <a:sym typeface="Arial"/>
              </a:rPr>
              <a:t> </a:t>
            </a:r>
            <a:r>
              <a:rPr b="1" lang="ko-KR" sz="1600">
                <a:solidFill>
                  <a:schemeClr val="dk1"/>
                </a:solidFill>
              </a:rPr>
              <a:t>설치 </a:t>
            </a:r>
            <a:r>
              <a:rPr lang="ko-KR" sz="1600" u="sng">
                <a:solidFill>
                  <a:schemeClr val="hlink"/>
                </a:solidFill>
                <a:hlinkClick r:id="rId5"/>
              </a:rPr>
              <a:t>https://docs.docker.com/desktop/install/mac-install/</a:t>
            </a:r>
            <a:endParaRPr sz="1600" u="sng">
              <a:solidFill>
                <a:schemeClr val="dk1"/>
              </a:solidFill>
            </a:endParaRPr>
          </a:p>
          <a:p>
            <a:pPr indent="-273050" lvl="0" marL="285750" marR="0" rtl="0" algn="l">
              <a:lnSpc>
                <a:spcPct val="150000"/>
              </a:lnSpc>
              <a:spcBef>
                <a:spcPts val="0"/>
              </a:spcBef>
              <a:spcAft>
                <a:spcPts val="0"/>
              </a:spcAft>
              <a:buClr>
                <a:schemeClr val="dk1"/>
              </a:buClr>
              <a:buSzPts val="1600"/>
              <a:buChar char="▪"/>
            </a:pPr>
            <a:r>
              <a:rPr b="1" lang="ko-KR" sz="1600">
                <a:solidFill>
                  <a:schemeClr val="dk1"/>
                </a:solidFill>
              </a:rPr>
              <a:t>Docker 사용 설명 </a:t>
            </a:r>
            <a:r>
              <a:rPr lang="ko-KR" sz="1600" u="sng">
                <a:solidFill>
                  <a:schemeClr val="hlink"/>
                </a:solidFill>
                <a:hlinkClick r:id="rId6"/>
              </a:rPr>
              <a:t>https://docs.docker.com/reference/cli/docker/image/pull/</a:t>
            </a:r>
            <a:endParaRPr sz="1600" u="sng">
              <a:solidFill>
                <a:schemeClr val="dk1"/>
              </a:solidFill>
            </a:endParaRPr>
          </a:p>
          <a:p>
            <a:pPr indent="-273050" lvl="0" marL="285750" marR="0" rtl="0" algn="l">
              <a:lnSpc>
                <a:spcPct val="150000"/>
              </a:lnSpc>
              <a:spcBef>
                <a:spcPts val="0"/>
              </a:spcBef>
              <a:spcAft>
                <a:spcPts val="0"/>
              </a:spcAft>
              <a:buClr>
                <a:schemeClr val="dk1"/>
              </a:buClr>
              <a:buSzPts val="1600"/>
              <a:buChar char="▪"/>
            </a:pPr>
            <a:r>
              <a:rPr b="1" lang="ko-KR" sz="1600">
                <a:solidFill>
                  <a:schemeClr val="dk1"/>
                </a:solidFill>
              </a:rPr>
              <a:t>apache 웹 서버 (httpd) </a:t>
            </a:r>
            <a:r>
              <a:rPr lang="ko-KR" sz="1600" u="sng">
                <a:solidFill>
                  <a:schemeClr val="hlink"/>
                </a:solidFill>
                <a:hlinkClick r:id="rId7"/>
              </a:rPr>
              <a:t>https://hub.docker.com/_/httpd</a:t>
            </a:r>
            <a:endParaRPr sz="1600" u="sng">
              <a:solidFill>
                <a:schemeClr val="dk1"/>
              </a:solidFill>
            </a:endParaRPr>
          </a:p>
        </p:txBody>
      </p:sp>
      <p:pic>
        <p:nvPicPr>
          <p:cNvPr id="119" name="Google Shape;119;g26cded448c6_3_33"/>
          <p:cNvPicPr preferRelativeResize="0"/>
          <p:nvPr/>
        </p:nvPicPr>
        <p:blipFill>
          <a:blip r:embed="rId8">
            <a:alphaModFix/>
          </a:blip>
          <a:stretch>
            <a:fillRect/>
          </a:stretch>
        </p:blipFill>
        <p:spPr>
          <a:xfrm>
            <a:off x="8544400" y="1706101"/>
            <a:ext cx="3163013" cy="2704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c9e20fb7f3_0_7"/>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1-1</a:t>
            </a:r>
            <a:r>
              <a:rPr b="1" lang="ko-KR" sz="2000">
                <a:solidFill>
                  <a:schemeClr val="accent2"/>
                </a:solidFill>
              </a:rPr>
              <a:t>. </a:t>
            </a:r>
            <a:r>
              <a:rPr lang="ko-KR"/>
              <a:t>Docker study</a:t>
            </a:r>
            <a:endParaRPr b="0"/>
          </a:p>
        </p:txBody>
      </p:sp>
      <p:sp>
        <p:nvSpPr>
          <p:cNvPr id="125" name="Google Shape;125;g2c9e20fb7f3_0_7"/>
          <p:cNvSpPr txBox="1"/>
          <p:nvPr/>
        </p:nvSpPr>
        <p:spPr>
          <a:xfrm>
            <a:off x="65444" y="692401"/>
            <a:ext cx="12002100" cy="785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1" lang="ko-KR" sz="1800">
                <a:solidFill>
                  <a:schemeClr val="dk1"/>
                </a:solidFill>
              </a:rPr>
              <a:t>docker를 활용하여 vscode환경에서 localhost:8888/index.html에 접속한 모습</a:t>
            </a:r>
            <a:endParaRPr b="1"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0" i="0" sz="1800" u="sng" cap="none" strike="noStrike">
              <a:solidFill>
                <a:schemeClr val="dk1"/>
              </a:solidFill>
              <a:latin typeface="Arial"/>
              <a:ea typeface="Arial"/>
              <a:cs typeface="Arial"/>
              <a:sym typeface="Arial"/>
            </a:endParaRPr>
          </a:p>
        </p:txBody>
      </p:sp>
      <p:pic>
        <p:nvPicPr>
          <p:cNvPr id="126" name="Google Shape;126;g2c9e20fb7f3_0_7"/>
          <p:cNvPicPr preferRelativeResize="0"/>
          <p:nvPr/>
        </p:nvPicPr>
        <p:blipFill>
          <a:blip r:embed="rId3">
            <a:alphaModFix/>
          </a:blip>
          <a:stretch>
            <a:fillRect/>
          </a:stretch>
        </p:blipFill>
        <p:spPr>
          <a:xfrm>
            <a:off x="192100" y="2703813"/>
            <a:ext cx="5432924" cy="3533526"/>
          </a:xfrm>
          <a:prstGeom prst="rect">
            <a:avLst/>
          </a:prstGeom>
          <a:noFill/>
          <a:ln>
            <a:noFill/>
          </a:ln>
        </p:spPr>
      </p:pic>
      <p:pic>
        <p:nvPicPr>
          <p:cNvPr id="127" name="Google Shape;127;g2c9e20fb7f3_0_7"/>
          <p:cNvPicPr preferRelativeResize="0"/>
          <p:nvPr/>
        </p:nvPicPr>
        <p:blipFill>
          <a:blip r:embed="rId4">
            <a:alphaModFix/>
          </a:blip>
          <a:stretch>
            <a:fillRect/>
          </a:stretch>
        </p:blipFill>
        <p:spPr>
          <a:xfrm>
            <a:off x="5772525" y="2240363"/>
            <a:ext cx="6145526" cy="3996999"/>
          </a:xfrm>
          <a:prstGeom prst="rect">
            <a:avLst/>
          </a:prstGeom>
          <a:noFill/>
          <a:ln>
            <a:noFill/>
          </a:ln>
        </p:spPr>
      </p:pic>
      <p:pic>
        <p:nvPicPr>
          <p:cNvPr id="128" name="Google Shape;128;g2c9e20fb7f3_0_7"/>
          <p:cNvPicPr preferRelativeResize="0"/>
          <p:nvPr/>
        </p:nvPicPr>
        <p:blipFill>
          <a:blip r:embed="rId5">
            <a:alphaModFix/>
          </a:blip>
          <a:stretch>
            <a:fillRect/>
          </a:stretch>
        </p:blipFill>
        <p:spPr>
          <a:xfrm>
            <a:off x="5772525" y="2776275"/>
            <a:ext cx="2740100" cy="283950"/>
          </a:xfrm>
          <a:prstGeom prst="rect">
            <a:avLst/>
          </a:prstGeom>
          <a:noFill/>
          <a:ln>
            <a:noFill/>
          </a:ln>
        </p:spPr>
      </p:pic>
      <p:sp>
        <p:nvSpPr>
          <p:cNvPr id="129" name="Google Shape;129;g2c9e20fb7f3_0_7"/>
          <p:cNvSpPr/>
          <p:nvPr/>
        </p:nvSpPr>
        <p:spPr>
          <a:xfrm rot="-198950">
            <a:off x="2182946" y="3279488"/>
            <a:ext cx="5103744" cy="717595"/>
          </a:xfrm>
          <a:prstGeom prst="curvedUpArrow">
            <a:avLst>
              <a:gd fmla="val 25000" name="adj1"/>
              <a:gd fmla="val 50000" name="adj2"/>
              <a:gd fmla="val 25000" name="adj3"/>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c9e20fb7f3_0_18"/>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1-2</a:t>
            </a:r>
            <a:r>
              <a:rPr b="1" lang="ko-KR" sz="2000">
                <a:solidFill>
                  <a:schemeClr val="accent2"/>
                </a:solidFill>
              </a:rPr>
              <a:t>. </a:t>
            </a:r>
            <a:r>
              <a:rPr lang="ko-KR"/>
              <a:t>웹페이지 데이터 수집 메타데이터 정의</a:t>
            </a:r>
            <a:endParaRPr b="0"/>
          </a:p>
        </p:txBody>
      </p:sp>
      <p:sp>
        <p:nvSpPr>
          <p:cNvPr id="135" name="Google Shape;135;g2c9e20fb7f3_0_18"/>
          <p:cNvSpPr txBox="1"/>
          <p:nvPr/>
        </p:nvSpPr>
        <p:spPr>
          <a:xfrm>
            <a:off x="65444" y="768601"/>
            <a:ext cx="12002100" cy="4109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1" lang="ko-KR" sz="1800">
                <a:solidFill>
                  <a:schemeClr val="dk1"/>
                </a:solidFill>
              </a:rPr>
              <a:t>메타데이터</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Fetch/XHR, CSS, JS, Img, Media, WS, Other로 분류</a:t>
            </a:r>
            <a:endParaRPr b="1" sz="1800">
              <a:solidFill>
                <a:schemeClr val="dk1"/>
              </a:solidFill>
            </a:endParaRPr>
          </a:p>
          <a:p>
            <a:pPr indent="0" lvl="0" marL="0" marR="0" rtl="0" algn="l">
              <a:lnSpc>
                <a:spcPct val="150000"/>
              </a:lnSpc>
              <a:spcBef>
                <a:spcPts val="0"/>
              </a:spcBef>
              <a:spcAft>
                <a:spcPts val="0"/>
              </a:spcAft>
              <a:buNone/>
            </a:pPr>
            <a:r>
              <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아래 두개 생략</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Manifest -&gt; 10개 내외의 정보가 들은 매우작은 크기의 txt 파일</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Font -&gt; 기본적으로 차지하는 리소스 크기가 매우작음</a:t>
            </a:r>
            <a:endParaRPr b="1" sz="1800">
              <a:solidFill>
                <a:schemeClr val="dk1"/>
              </a:solidFill>
            </a:endParaRPr>
          </a:p>
          <a:p>
            <a:pPr indent="0" lvl="0" marL="0" marR="0" rtl="0" algn="l">
              <a:lnSpc>
                <a:spcPct val="150000"/>
              </a:lnSpc>
              <a:spcBef>
                <a:spcPts val="0"/>
              </a:spcBef>
              <a:spcAft>
                <a:spcPts val="0"/>
              </a:spcAft>
              <a:buNone/>
            </a:pPr>
            <a:r>
              <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각각에 대한 </a:t>
            </a:r>
            <a:r>
              <a:rPr b="1" lang="ko-KR" sz="1800">
                <a:solidFill>
                  <a:schemeClr val="dk1"/>
                </a:solidFill>
                <a:highlight>
                  <a:srgbClr val="FFFF00"/>
                </a:highlight>
              </a:rPr>
              <a:t>resource size, type, status</a:t>
            </a:r>
            <a:r>
              <a:rPr b="1" lang="ko-KR" sz="1800">
                <a:solidFill>
                  <a:schemeClr val="dk1"/>
                </a:solidFill>
              </a:rPr>
              <a:t>를 dataframe 형태로 수집 예정</a:t>
            </a:r>
            <a:endParaRPr b="1" sz="1800">
              <a:solidFill>
                <a:schemeClr val="dk1"/>
              </a:solidFill>
            </a:endParaRPr>
          </a:p>
          <a:p>
            <a:pPr indent="0" lvl="0" marL="0" marR="0" rtl="0" algn="l">
              <a:lnSpc>
                <a:spcPct val="150000"/>
              </a:lnSpc>
              <a:spcBef>
                <a:spcPts val="0"/>
              </a:spcBef>
              <a:spcAft>
                <a:spcPts val="0"/>
              </a:spcAft>
              <a:buNone/>
            </a:pPr>
            <a:r>
              <a:t/>
            </a:r>
            <a:endParaRPr b="1"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t/>
            </a:r>
            <a:endParaRPr b="0" i="0" sz="1800" u="sng"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c9e20fb7f3_0_26"/>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1-3</a:t>
            </a:r>
            <a:r>
              <a:rPr b="1" lang="ko-KR" sz="2000">
                <a:solidFill>
                  <a:schemeClr val="accent2"/>
                </a:solidFill>
              </a:rPr>
              <a:t>. </a:t>
            </a:r>
            <a:r>
              <a:rPr lang="ko-KR"/>
              <a:t>데이터셋 수집할 크롤러 만들기</a:t>
            </a:r>
            <a:endParaRPr b="0"/>
          </a:p>
        </p:txBody>
      </p:sp>
      <p:sp>
        <p:nvSpPr>
          <p:cNvPr id="141" name="Google Shape;141;g2c9e20fb7f3_0_26"/>
          <p:cNvSpPr txBox="1"/>
          <p:nvPr/>
        </p:nvSpPr>
        <p:spPr>
          <a:xfrm>
            <a:off x="65444" y="768601"/>
            <a:ext cx="12002100" cy="20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1" lang="ko-KR" sz="1800">
                <a:solidFill>
                  <a:schemeClr val="dk1"/>
                </a:solidFill>
              </a:rPr>
              <a:t>크롤러</a:t>
            </a:r>
            <a:endParaRPr b="1" sz="1800">
              <a:solidFill>
                <a:schemeClr val="dk1"/>
              </a:solidFill>
            </a:endParaRPr>
          </a:p>
          <a:p>
            <a:pPr indent="0" lvl="0" marL="0" marR="0" rtl="0" algn="l">
              <a:lnSpc>
                <a:spcPct val="150000"/>
              </a:lnSpc>
              <a:spcBef>
                <a:spcPts val="0"/>
              </a:spcBef>
              <a:spcAft>
                <a:spcPts val="0"/>
              </a:spcAft>
              <a:buNone/>
            </a:pPr>
            <a:r>
              <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크롤링으로는 웹페이지에서 불러오는 리소스 크기의 총량만 크롤링이 가능함</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(개발자도구 탭 자체는 크롤링이 불가능함)</a:t>
            </a:r>
            <a:endParaRPr b="1" sz="1800">
              <a:solidFill>
                <a:schemeClr val="dk1"/>
              </a:solidFill>
            </a:endParaRPr>
          </a:p>
          <a:p>
            <a:pPr indent="0" lvl="0" marL="457200" marR="0" rtl="0" algn="l">
              <a:lnSpc>
                <a:spcPct val="150000"/>
              </a:lnSpc>
              <a:spcBef>
                <a:spcPts val="0"/>
              </a:spcBef>
              <a:spcAft>
                <a:spcPts val="0"/>
              </a:spcAft>
              <a:buClr>
                <a:srgbClr val="000000"/>
              </a:buClr>
              <a:buSzPts val="1800"/>
              <a:buFont typeface="Arial"/>
              <a:buNone/>
            </a:pPr>
            <a:r>
              <a:t/>
            </a:r>
            <a:endParaRPr b="0" i="0" sz="1800" u="sng" cap="none" strike="noStrike">
              <a:solidFill>
                <a:schemeClr val="dk1"/>
              </a:solidFill>
              <a:latin typeface="Arial"/>
              <a:ea typeface="Arial"/>
              <a:cs typeface="Arial"/>
              <a:sym typeface="Arial"/>
            </a:endParaRPr>
          </a:p>
        </p:txBody>
      </p:sp>
      <p:pic>
        <p:nvPicPr>
          <p:cNvPr id="142" name="Google Shape;142;g2c9e20fb7f3_0_26"/>
          <p:cNvPicPr preferRelativeResize="0"/>
          <p:nvPr/>
        </p:nvPicPr>
        <p:blipFill>
          <a:blip r:embed="rId3">
            <a:alphaModFix/>
          </a:blip>
          <a:stretch>
            <a:fillRect/>
          </a:stretch>
        </p:blipFill>
        <p:spPr>
          <a:xfrm>
            <a:off x="608225" y="2994850"/>
            <a:ext cx="4414225" cy="251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c9e4d4baac_0_5"/>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1-3</a:t>
            </a:r>
            <a:r>
              <a:rPr b="1" lang="ko-KR" sz="2000">
                <a:solidFill>
                  <a:schemeClr val="accent2"/>
                </a:solidFill>
              </a:rPr>
              <a:t>. </a:t>
            </a:r>
            <a:r>
              <a:rPr lang="ko-KR"/>
              <a:t>데이터셋 수집할 크롤러 만들기</a:t>
            </a:r>
            <a:endParaRPr b="0"/>
          </a:p>
        </p:txBody>
      </p:sp>
      <p:sp>
        <p:nvSpPr>
          <p:cNvPr id="148" name="Google Shape;148;g2c9e4d4baac_0_5"/>
          <p:cNvSpPr txBox="1"/>
          <p:nvPr/>
        </p:nvSpPr>
        <p:spPr>
          <a:xfrm>
            <a:off x="65444" y="768601"/>
            <a:ext cx="12002100" cy="1616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1" lang="ko-KR" sz="1800">
                <a:solidFill>
                  <a:schemeClr val="dk1"/>
                </a:solidFill>
              </a:rPr>
              <a:t>크롤러</a:t>
            </a:r>
            <a:endParaRPr b="1" sz="1800">
              <a:solidFill>
                <a:schemeClr val="dk1"/>
              </a:solidFill>
            </a:endParaRPr>
          </a:p>
          <a:p>
            <a:pPr indent="0" lvl="0" marL="0" marR="0" rtl="0" algn="l">
              <a:lnSpc>
                <a:spcPct val="150000"/>
              </a:lnSpc>
              <a:spcBef>
                <a:spcPts val="0"/>
              </a:spcBef>
              <a:spcAft>
                <a:spcPts val="0"/>
              </a:spcAft>
              <a:buNone/>
            </a:pPr>
            <a:r>
              <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모든 정보 크롤링 후 하나하나 재가공하여 필요한 정보 수집 진행</a:t>
            </a:r>
            <a:endParaRPr b="1" sz="1800">
              <a:solidFill>
                <a:schemeClr val="dk1"/>
              </a:solidFill>
            </a:endParaRPr>
          </a:p>
          <a:p>
            <a:pPr indent="0" lvl="0" marL="457200" marR="0" rtl="0" algn="l">
              <a:lnSpc>
                <a:spcPct val="150000"/>
              </a:lnSpc>
              <a:spcBef>
                <a:spcPts val="0"/>
              </a:spcBef>
              <a:spcAft>
                <a:spcPts val="0"/>
              </a:spcAft>
              <a:buClr>
                <a:srgbClr val="000000"/>
              </a:buClr>
              <a:buSzPts val="1800"/>
              <a:buFont typeface="Arial"/>
              <a:buNone/>
            </a:pPr>
            <a:r>
              <a:t/>
            </a:r>
            <a:endParaRPr b="0" i="0" sz="1800" u="sng" cap="none" strike="noStrike">
              <a:solidFill>
                <a:schemeClr val="dk1"/>
              </a:solidFill>
              <a:latin typeface="Arial"/>
              <a:ea typeface="Arial"/>
              <a:cs typeface="Arial"/>
              <a:sym typeface="Arial"/>
            </a:endParaRPr>
          </a:p>
        </p:txBody>
      </p:sp>
      <p:pic>
        <p:nvPicPr>
          <p:cNvPr id="149" name="Google Shape;149;g2c9e4d4baac_0_5"/>
          <p:cNvPicPr preferRelativeResize="0"/>
          <p:nvPr/>
        </p:nvPicPr>
        <p:blipFill>
          <a:blip r:embed="rId3">
            <a:alphaModFix/>
          </a:blip>
          <a:stretch>
            <a:fillRect/>
          </a:stretch>
        </p:blipFill>
        <p:spPr>
          <a:xfrm>
            <a:off x="343750" y="2433500"/>
            <a:ext cx="6465976" cy="2298451"/>
          </a:xfrm>
          <a:prstGeom prst="rect">
            <a:avLst/>
          </a:prstGeom>
          <a:noFill/>
          <a:ln>
            <a:noFill/>
          </a:ln>
        </p:spPr>
      </p:pic>
      <p:pic>
        <p:nvPicPr>
          <p:cNvPr id="150" name="Google Shape;150;g2c9e4d4baac_0_5"/>
          <p:cNvPicPr preferRelativeResize="0"/>
          <p:nvPr/>
        </p:nvPicPr>
        <p:blipFill>
          <a:blip r:embed="rId4">
            <a:alphaModFix/>
          </a:blip>
          <a:stretch>
            <a:fillRect/>
          </a:stretch>
        </p:blipFill>
        <p:spPr>
          <a:xfrm>
            <a:off x="1672526" y="3589551"/>
            <a:ext cx="5077473" cy="3086648"/>
          </a:xfrm>
          <a:prstGeom prst="rect">
            <a:avLst/>
          </a:prstGeom>
          <a:noFill/>
          <a:ln>
            <a:noFill/>
          </a:ln>
        </p:spPr>
      </p:pic>
      <p:pic>
        <p:nvPicPr>
          <p:cNvPr id="151" name="Google Shape;151;g2c9e4d4baac_0_5"/>
          <p:cNvPicPr preferRelativeResize="0"/>
          <p:nvPr/>
        </p:nvPicPr>
        <p:blipFill>
          <a:blip r:embed="rId5">
            <a:alphaModFix/>
          </a:blip>
          <a:stretch>
            <a:fillRect/>
          </a:stretch>
        </p:blipFill>
        <p:spPr>
          <a:xfrm>
            <a:off x="6962126" y="2537101"/>
            <a:ext cx="5077474" cy="38081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c9e20fb7f3_0_31"/>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lang="ko-KR"/>
              <a:t>계획 변경</a:t>
            </a:r>
            <a:endParaRPr b="0"/>
          </a:p>
        </p:txBody>
      </p:sp>
      <p:sp>
        <p:nvSpPr>
          <p:cNvPr id="157" name="Google Shape;157;g2c9e20fb7f3_0_31"/>
          <p:cNvSpPr txBox="1"/>
          <p:nvPr/>
        </p:nvSpPr>
        <p:spPr>
          <a:xfrm>
            <a:off x="1899523" y="3160925"/>
            <a:ext cx="7620000" cy="785100"/>
          </a:xfrm>
          <a:prstGeom prst="rect">
            <a:avLst/>
          </a:prstGeom>
          <a:noFill/>
          <a:ln>
            <a:noFill/>
          </a:ln>
        </p:spPr>
        <p:txBody>
          <a:bodyPr anchorCtr="0" anchor="t" bIns="45700" lIns="91425" spcFirstLastPara="1" rIns="91425" wrap="square" tIns="45700">
            <a:spAutoFit/>
          </a:bodyPr>
          <a:lstStyle/>
          <a:p>
            <a:pPr indent="0" lvl="0" marL="457200" marR="0" rtl="0" algn="l">
              <a:lnSpc>
                <a:spcPct val="150000"/>
              </a:lnSpc>
              <a:spcBef>
                <a:spcPts val="0"/>
              </a:spcBef>
              <a:spcAft>
                <a:spcPts val="0"/>
              </a:spcAft>
              <a:buNone/>
            </a:pPr>
            <a:r>
              <a:rPr b="1" lang="ko-KR" sz="1800">
                <a:solidFill>
                  <a:schemeClr val="dk1"/>
                </a:solidFill>
              </a:rPr>
              <a:t>크롤러를 만드는데 시간이 더 필요 → 다음주까지 완성하는 것이 목표</a:t>
            </a:r>
            <a:endParaRPr b="1"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0" i="0" sz="1800" u="sng"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knuser</dc:creator>
</cp:coreProperties>
</file>