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0" r:id="rId6"/>
    <p:sldId id="293" r:id="rId7"/>
    <p:sldId id="308" r:id="rId8"/>
    <p:sldId id="285" r:id="rId9"/>
    <p:sldId id="316" r:id="rId10"/>
    <p:sldId id="307" r:id="rId11"/>
    <p:sldId id="310" r:id="rId12"/>
    <p:sldId id="271" r:id="rId13"/>
    <p:sldId id="314" r:id="rId14"/>
    <p:sldId id="315" r:id="rId15"/>
    <p:sldId id="288" r:id="rId16"/>
    <p:sldId id="276" r:id="rId1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e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E64"/>
    <a:srgbClr val="FCCE4E"/>
    <a:srgbClr val="B7D8FF"/>
    <a:srgbClr val="CDE4FF"/>
    <a:srgbClr val="E7F2FF"/>
    <a:srgbClr val="91C4FD"/>
    <a:srgbClr val="034994"/>
    <a:srgbClr val="B1CDCA"/>
    <a:srgbClr val="F3C317"/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B817C8-28EB-4DCE-AA22-FF69B4C4EFAF}" v="268" dt="2021-11-15T11:06:32.7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6435" autoAdjust="0"/>
  </p:normalViewPr>
  <p:slideViewPr>
    <p:cSldViewPr snapToGrid="0">
      <p:cViewPr>
        <p:scale>
          <a:sx n="100" d="100"/>
          <a:sy n="100" d="100"/>
        </p:scale>
        <p:origin x="73" y="224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A58D8A-07B7-4C0F-9A70-894A55C5F14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E2194C9-7840-4FC3-93AF-D5F040D79D20}">
      <dgm:prSet phldrT="[Testo]"/>
      <dgm:spPr>
        <a:solidFill>
          <a:srgbClr val="FFFF00"/>
        </a:solidFill>
      </dgm:spPr>
      <dgm:t>
        <a:bodyPr/>
        <a:lstStyle/>
        <a:p>
          <a:r>
            <a:rPr lang="it-IT" dirty="0">
              <a:solidFill>
                <a:schemeClr val="tx1"/>
              </a:solidFill>
              <a:latin typeface="Viga" panose="020B0800030000020004" pitchFamily="34" charset="0"/>
            </a:rPr>
            <a:t>Analisi dei requisiti</a:t>
          </a:r>
        </a:p>
      </dgm:t>
    </dgm:pt>
    <dgm:pt modelId="{52E36C29-B3AB-453C-8E9F-CAAB925CBD0C}" type="parTrans" cxnId="{CDC1146A-FD3D-447D-9132-B380D953C34A}">
      <dgm:prSet/>
      <dgm:spPr/>
      <dgm:t>
        <a:bodyPr/>
        <a:lstStyle/>
        <a:p>
          <a:endParaRPr lang="it-IT"/>
        </a:p>
      </dgm:t>
    </dgm:pt>
    <dgm:pt modelId="{8EF9BA21-CE2D-432D-B32D-6EAAAC24B870}" type="sibTrans" cxnId="{CDC1146A-FD3D-447D-9132-B380D953C34A}">
      <dgm:prSet/>
      <dgm:spPr/>
      <dgm:t>
        <a:bodyPr/>
        <a:lstStyle/>
        <a:p>
          <a:endParaRPr lang="it-IT"/>
        </a:p>
      </dgm:t>
    </dgm:pt>
    <dgm:pt modelId="{E75D00F1-7A09-481A-8643-3248B4C1CC06}">
      <dgm:prSet phldrT="[Testo]"/>
      <dgm:spPr>
        <a:solidFill>
          <a:srgbClr val="92D050"/>
        </a:solidFill>
      </dgm:spPr>
      <dgm:t>
        <a:bodyPr/>
        <a:lstStyle/>
        <a:p>
          <a:r>
            <a:rPr lang="it-IT" dirty="0">
              <a:solidFill>
                <a:schemeClr val="tx1"/>
              </a:solidFill>
              <a:latin typeface="Viga" panose="020B0800030000020004" pitchFamily="34" charset="0"/>
            </a:rPr>
            <a:t>Progettazione</a:t>
          </a:r>
        </a:p>
      </dgm:t>
    </dgm:pt>
    <dgm:pt modelId="{43486957-8B0A-40BC-A6B2-3E13F9D46ECD}" type="parTrans" cxnId="{8AB95349-6984-4E17-B516-82FA260277D3}">
      <dgm:prSet/>
      <dgm:spPr/>
      <dgm:t>
        <a:bodyPr/>
        <a:lstStyle/>
        <a:p>
          <a:endParaRPr lang="it-IT"/>
        </a:p>
      </dgm:t>
    </dgm:pt>
    <dgm:pt modelId="{1C0F5706-BA46-488E-84EC-334A34C32936}" type="sibTrans" cxnId="{8AB95349-6984-4E17-B516-82FA260277D3}">
      <dgm:prSet/>
      <dgm:spPr/>
      <dgm:t>
        <a:bodyPr/>
        <a:lstStyle/>
        <a:p>
          <a:endParaRPr lang="it-IT"/>
        </a:p>
      </dgm:t>
    </dgm:pt>
    <dgm:pt modelId="{A6F5F770-E891-430D-A28A-AF99A2CB11E3}">
      <dgm:prSet phldrT="[Testo]"/>
      <dgm:spPr>
        <a:solidFill>
          <a:srgbClr val="00B0F0"/>
        </a:solidFill>
      </dgm:spPr>
      <dgm:t>
        <a:bodyPr/>
        <a:lstStyle/>
        <a:p>
          <a:r>
            <a:rPr lang="it-IT" dirty="0">
              <a:solidFill>
                <a:schemeClr val="tx1"/>
              </a:solidFill>
              <a:latin typeface="Viga" panose="020B0800030000020004" pitchFamily="34" charset="0"/>
            </a:rPr>
            <a:t>Sviluppo</a:t>
          </a:r>
        </a:p>
      </dgm:t>
    </dgm:pt>
    <dgm:pt modelId="{FC11DBC5-DCF8-4580-B49F-EAC468F5CE6F}" type="parTrans" cxnId="{086247A8-A0B2-416A-BEEB-1A322C8A489D}">
      <dgm:prSet/>
      <dgm:spPr/>
      <dgm:t>
        <a:bodyPr/>
        <a:lstStyle/>
        <a:p>
          <a:endParaRPr lang="it-IT"/>
        </a:p>
      </dgm:t>
    </dgm:pt>
    <dgm:pt modelId="{F6EE6ECE-E3EF-41FC-81E9-C416EABFC35A}" type="sibTrans" cxnId="{086247A8-A0B2-416A-BEEB-1A322C8A489D}">
      <dgm:prSet/>
      <dgm:spPr/>
      <dgm:t>
        <a:bodyPr/>
        <a:lstStyle/>
        <a:p>
          <a:endParaRPr lang="it-IT"/>
        </a:p>
      </dgm:t>
    </dgm:pt>
    <dgm:pt modelId="{BE514F5D-6935-4BDE-895C-7A1FEDD0067F}">
      <dgm:prSet phldrT="[Testo]"/>
      <dgm:spPr>
        <a:solidFill>
          <a:srgbClr val="FFC000"/>
        </a:solidFill>
      </dgm:spPr>
      <dgm:t>
        <a:bodyPr/>
        <a:lstStyle/>
        <a:p>
          <a:r>
            <a:rPr lang="it-IT" dirty="0">
              <a:solidFill>
                <a:schemeClr val="tx1"/>
              </a:solidFill>
              <a:latin typeface="Viga" panose="020B0800030000020004" pitchFamily="34" charset="0"/>
            </a:rPr>
            <a:t>Validazione</a:t>
          </a:r>
        </a:p>
      </dgm:t>
    </dgm:pt>
    <dgm:pt modelId="{54105149-A8BA-4CF3-A2F5-192890C0231A}" type="parTrans" cxnId="{2A4D74B0-32B0-4F6B-8E18-6B23DE34461A}">
      <dgm:prSet/>
      <dgm:spPr/>
      <dgm:t>
        <a:bodyPr/>
        <a:lstStyle/>
        <a:p>
          <a:endParaRPr lang="it-IT"/>
        </a:p>
      </dgm:t>
    </dgm:pt>
    <dgm:pt modelId="{D373A8FA-A509-4136-9BE3-99B6E31B73DF}" type="sibTrans" cxnId="{2A4D74B0-32B0-4F6B-8E18-6B23DE34461A}">
      <dgm:prSet/>
      <dgm:spPr/>
      <dgm:t>
        <a:bodyPr/>
        <a:lstStyle/>
        <a:p>
          <a:endParaRPr lang="it-IT"/>
        </a:p>
      </dgm:t>
    </dgm:pt>
    <dgm:pt modelId="{E49F98AC-A483-4B9A-A1BC-7EE117C76B3B}" type="pres">
      <dgm:prSet presAssocID="{60A58D8A-07B7-4C0F-9A70-894A55C5F149}" presName="Name0" presStyleCnt="0">
        <dgm:presLayoutVars>
          <dgm:dir/>
          <dgm:animLvl val="lvl"/>
          <dgm:resizeHandles val="exact"/>
        </dgm:presLayoutVars>
      </dgm:prSet>
      <dgm:spPr/>
    </dgm:pt>
    <dgm:pt modelId="{D8542B03-6F34-44BE-A64E-9823C8BF7C22}" type="pres">
      <dgm:prSet presAssocID="{CE2194C9-7840-4FC3-93AF-D5F040D79D2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B9F5746-869A-472B-81A1-ED7F66D76C3E}" type="pres">
      <dgm:prSet presAssocID="{8EF9BA21-CE2D-432D-B32D-6EAAAC24B870}" presName="parTxOnlySpace" presStyleCnt="0"/>
      <dgm:spPr/>
    </dgm:pt>
    <dgm:pt modelId="{93A84C9D-974C-4966-90CD-7A984844E2E2}" type="pres">
      <dgm:prSet presAssocID="{E75D00F1-7A09-481A-8643-3248B4C1CC0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6169635-92EA-41EF-9317-7C1687EA133F}" type="pres">
      <dgm:prSet presAssocID="{1C0F5706-BA46-488E-84EC-334A34C32936}" presName="parTxOnlySpace" presStyleCnt="0"/>
      <dgm:spPr/>
    </dgm:pt>
    <dgm:pt modelId="{7FC6ED6A-09D2-412B-BE44-047C72004022}" type="pres">
      <dgm:prSet presAssocID="{A6F5F770-E891-430D-A28A-AF99A2CB11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601AB2C-4D0F-43DE-8D34-418B9D1813A8}" type="pres">
      <dgm:prSet presAssocID="{F6EE6ECE-E3EF-41FC-81E9-C416EABFC35A}" presName="parTxOnlySpace" presStyleCnt="0"/>
      <dgm:spPr/>
    </dgm:pt>
    <dgm:pt modelId="{AC78D1C7-E4E4-45E3-A296-AD42FB830BB2}" type="pres">
      <dgm:prSet presAssocID="{BE514F5D-6935-4BDE-895C-7A1FEDD0067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9788921-D4DC-4F09-A59F-4A4EFE803BE3}" type="presOf" srcId="{60A58D8A-07B7-4C0F-9A70-894A55C5F149}" destId="{E49F98AC-A483-4B9A-A1BC-7EE117C76B3B}" srcOrd="0" destOrd="0" presId="urn:microsoft.com/office/officeart/2005/8/layout/chevron1"/>
    <dgm:cxn modelId="{8AB95349-6984-4E17-B516-82FA260277D3}" srcId="{60A58D8A-07B7-4C0F-9A70-894A55C5F149}" destId="{E75D00F1-7A09-481A-8643-3248B4C1CC06}" srcOrd="1" destOrd="0" parTransId="{43486957-8B0A-40BC-A6B2-3E13F9D46ECD}" sibTransId="{1C0F5706-BA46-488E-84EC-334A34C32936}"/>
    <dgm:cxn modelId="{CDC1146A-FD3D-447D-9132-B380D953C34A}" srcId="{60A58D8A-07B7-4C0F-9A70-894A55C5F149}" destId="{CE2194C9-7840-4FC3-93AF-D5F040D79D20}" srcOrd="0" destOrd="0" parTransId="{52E36C29-B3AB-453C-8E9F-CAAB925CBD0C}" sibTransId="{8EF9BA21-CE2D-432D-B32D-6EAAAC24B870}"/>
    <dgm:cxn modelId="{83BA447C-A741-481A-8A14-367AC95F78AA}" type="presOf" srcId="{A6F5F770-E891-430D-A28A-AF99A2CB11E3}" destId="{7FC6ED6A-09D2-412B-BE44-047C72004022}" srcOrd="0" destOrd="0" presId="urn:microsoft.com/office/officeart/2005/8/layout/chevron1"/>
    <dgm:cxn modelId="{C5248B8D-B2A6-4EA6-9907-3FC1DFFF0ACF}" type="presOf" srcId="{BE514F5D-6935-4BDE-895C-7A1FEDD0067F}" destId="{AC78D1C7-E4E4-45E3-A296-AD42FB830BB2}" srcOrd="0" destOrd="0" presId="urn:microsoft.com/office/officeart/2005/8/layout/chevron1"/>
    <dgm:cxn modelId="{086247A8-A0B2-416A-BEEB-1A322C8A489D}" srcId="{60A58D8A-07B7-4C0F-9A70-894A55C5F149}" destId="{A6F5F770-E891-430D-A28A-AF99A2CB11E3}" srcOrd="2" destOrd="0" parTransId="{FC11DBC5-DCF8-4580-B49F-EAC468F5CE6F}" sibTransId="{F6EE6ECE-E3EF-41FC-81E9-C416EABFC35A}"/>
    <dgm:cxn modelId="{2A4D74B0-32B0-4F6B-8E18-6B23DE34461A}" srcId="{60A58D8A-07B7-4C0F-9A70-894A55C5F149}" destId="{BE514F5D-6935-4BDE-895C-7A1FEDD0067F}" srcOrd="3" destOrd="0" parTransId="{54105149-A8BA-4CF3-A2F5-192890C0231A}" sibTransId="{D373A8FA-A509-4136-9BE3-99B6E31B73DF}"/>
    <dgm:cxn modelId="{2938ADDF-85E8-4AFB-8367-5CDB5681E2C7}" type="presOf" srcId="{CE2194C9-7840-4FC3-93AF-D5F040D79D20}" destId="{D8542B03-6F34-44BE-A64E-9823C8BF7C22}" srcOrd="0" destOrd="0" presId="urn:microsoft.com/office/officeart/2005/8/layout/chevron1"/>
    <dgm:cxn modelId="{2EA42CE3-1BDE-421F-A991-8152667EF5AC}" type="presOf" srcId="{E75D00F1-7A09-481A-8643-3248B4C1CC06}" destId="{93A84C9D-974C-4966-90CD-7A984844E2E2}" srcOrd="0" destOrd="0" presId="urn:microsoft.com/office/officeart/2005/8/layout/chevron1"/>
    <dgm:cxn modelId="{A51555A4-37CA-43CC-BEF6-3A4D17F63D23}" type="presParOf" srcId="{E49F98AC-A483-4B9A-A1BC-7EE117C76B3B}" destId="{D8542B03-6F34-44BE-A64E-9823C8BF7C22}" srcOrd="0" destOrd="0" presId="urn:microsoft.com/office/officeart/2005/8/layout/chevron1"/>
    <dgm:cxn modelId="{46FEF769-831D-4D51-B5D5-06EB82EE7CF2}" type="presParOf" srcId="{E49F98AC-A483-4B9A-A1BC-7EE117C76B3B}" destId="{AB9F5746-869A-472B-81A1-ED7F66D76C3E}" srcOrd="1" destOrd="0" presId="urn:microsoft.com/office/officeart/2005/8/layout/chevron1"/>
    <dgm:cxn modelId="{C33B8EF2-1DB9-46C3-8086-BFED8CC36567}" type="presParOf" srcId="{E49F98AC-A483-4B9A-A1BC-7EE117C76B3B}" destId="{93A84C9D-974C-4966-90CD-7A984844E2E2}" srcOrd="2" destOrd="0" presId="urn:microsoft.com/office/officeart/2005/8/layout/chevron1"/>
    <dgm:cxn modelId="{460E28E5-F599-46D8-A244-ED3BF5979D9F}" type="presParOf" srcId="{E49F98AC-A483-4B9A-A1BC-7EE117C76B3B}" destId="{66169635-92EA-41EF-9317-7C1687EA133F}" srcOrd="3" destOrd="0" presId="urn:microsoft.com/office/officeart/2005/8/layout/chevron1"/>
    <dgm:cxn modelId="{63D6728E-AF51-4FAD-B871-A843CD3A930E}" type="presParOf" srcId="{E49F98AC-A483-4B9A-A1BC-7EE117C76B3B}" destId="{7FC6ED6A-09D2-412B-BE44-047C72004022}" srcOrd="4" destOrd="0" presId="urn:microsoft.com/office/officeart/2005/8/layout/chevron1"/>
    <dgm:cxn modelId="{DDE3C6D6-78D1-49D1-B583-CD1BD2BC930E}" type="presParOf" srcId="{E49F98AC-A483-4B9A-A1BC-7EE117C76B3B}" destId="{5601AB2C-4D0F-43DE-8D34-418B9D1813A8}" srcOrd="5" destOrd="0" presId="urn:microsoft.com/office/officeart/2005/8/layout/chevron1"/>
    <dgm:cxn modelId="{951F1B04-3A3F-434F-A1FD-1CDD89C8DF13}" type="presParOf" srcId="{E49F98AC-A483-4B9A-A1BC-7EE117C76B3B}" destId="{AC78D1C7-E4E4-45E3-A296-AD42FB830BB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42B03-6F34-44BE-A64E-9823C8BF7C22}">
      <dsp:nvSpPr>
        <dsp:cNvPr id="0" name=""/>
        <dsp:cNvSpPr/>
      </dsp:nvSpPr>
      <dsp:spPr>
        <a:xfrm>
          <a:off x="3770" y="2270389"/>
          <a:ext cx="2194718" cy="877887"/>
        </a:xfrm>
        <a:prstGeom prst="chevron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tx1"/>
              </a:solidFill>
              <a:latin typeface="Viga" panose="020B0800030000020004" pitchFamily="34" charset="0"/>
            </a:rPr>
            <a:t>Analisi dei requisiti</a:t>
          </a:r>
        </a:p>
      </dsp:txBody>
      <dsp:txXfrm>
        <a:off x="442714" y="2270389"/>
        <a:ext cx="1316831" cy="877887"/>
      </dsp:txXfrm>
    </dsp:sp>
    <dsp:sp modelId="{93A84C9D-974C-4966-90CD-7A984844E2E2}">
      <dsp:nvSpPr>
        <dsp:cNvPr id="0" name=""/>
        <dsp:cNvSpPr/>
      </dsp:nvSpPr>
      <dsp:spPr>
        <a:xfrm>
          <a:off x="1979017" y="2270389"/>
          <a:ext cx="2194718" cy="877887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tx1"/>
              </a:solidFill>
              <a:latin typeface="Viga" panose="020B0800030000020004" pitchFamily="34" charset="0"/>
            </a:rPr>
            <a:t>Progettazione</a:t>
          </a:r>
        </a:p>
      </dsp:txBody>
      <dsp:txXfrm>
        <a:off x="2417961" y="2270389"/>
        <a:ext cx="1316831" cy="877887"/>
      </dsp:txXfrm>
    </dsp:sp>
    <dsp:sp modelId="{7FC6ED6A-09D2-412B-BE44-047C72004022}">
      <dsp:nvSpPr>
        <dsp:cNvPr id="0" name=""/>
        <dsp:cNvSpPr/>
      </dsp:nvSpPr>
      <dsp:spPr>
        <a:xfrm>
          <a:off x="3954264" y="2270389"/>
          <a:ext cx="2194718" cy="877887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tx1"/>
              </a:solidFill>
              <a:latin typeface="Viga" panose="020B0800030000020004" pitchFamily="34" charset="0"/>
            </a:rPr>
            <a:t>Sviluppo</a:t>
          </a:r>
        </a:p>
      </dsp:txBody>
      <dsp:txXfrm>
        <a:off x="4393208" y="2270389"/>
        <a:ext cx="1316831" cy="877887"/>
      </dsp:txXfrm>
    </dsp:sp>
    <dsp:sp modelId="{AC78D1C7-E4E4-45E3-A296-AD42FB830BB2}">
      <dsp:nvSpPr>
        <dsp:cNvPr id="0" name=""/>
        <dsp:cNvSpPr/>
      </dsp:nvSpPr>
      <dsp:spPr>
        <a:xfrm>
          <a:off x="5929510" y="2270389"/>
          <a:ext cx="2194718" cy="877887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tx1"/>
              </a:solidFill>
              <a:latin typeface="Viga" panose="020B0800030000020004" pitchFamily="34" charset="0"/>
            </a:rPr>
            <a:t>Validazione</a:t>
          </a:r>
        </a:p>
      </dsp:txBody>
      <dsp:txXfrm>
        <a:off x="6368454" y="2270389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028EFC5-0C28-4D82-8020-7A9F89F2458A}" type="datetime1">
              <a:rPr lang="it-IT" smtClean="0"/>
              <a:t>18/11/2021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F75FB2-D12E-4669-8522-D3E2C7E6DC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040D1-5405-4C6C-8241-609EA2C18A7F}" type="datetime1">
              <a:rPr lang="it-IT" smtClean="0"/>
              <a:pPr/>
              <a:t>18/11/2021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18E0B9-48E4-499D-93B2-B07D00395BAC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7533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133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689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00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D18E0B9-48E4-499D-93B2-B07D00395BA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550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12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9452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0085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8492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7342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2668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838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282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a del merc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rtlCol="0" anchor="b"/>
          <a:lstStyle>
            <a:lvl1pPr marL="0" indent="0">
              <a:buNone/>
              <a:defRPr/>
            </a:lvl1pPr>
          </a:lstStyle>
          <a:p>
            <a:pPr rtl="0"/>
            <a:r>
              <a:rPr lang="it-IT" noProof="0"/>
              <a:t>Fai clic per aggiungere un’immagine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Sottotitolo</a:t>
            </a:r>
          </a:p>
        </p:txBody>
      </p:sp>
      <p:sp>
        <p:nvSpPr>
          <p:cNvPr id="21" name="Segnaposto testo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testo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noProof="0"/>
              <a:t>1</a:t>
            </a:r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noProof="0"/>
              <a:t>2</a:t>
            </a:r>
          </a:p>
        </p:txBody>
      </p:sp>
      <p:sp>
        <p:nvSpPr>
          <p:cNvPr id="23" name="Segnaposto testo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noProof="0"/>
              <a:t>3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8" name="Segnaposto immagine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4" name="Segnaposto testo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it-IT" noProof="0"/>
              <a:t>Intestazione sezione</a:t>
            </a:r>
          </a:p>
        </p:txBody>
      </p:sp>
      <p:sp>
        <p:nvSpPr>
          <p:cNvPr id="24" name="Segnaposto testo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it-IT" noProof="0"/>
              <a:t>Intestazione sezione</a:t>
            </a:r>
          </a:p>
        </p:txBody>
      </p:sp>
      <p:sp>
        <p:nvSpPr>
          <p:cNvPr id="29" name="Segnaposto testo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it-IT" noProof="0"/>
              <a:t>Intestazione sezione</a:t>
            </a:r>
          </a:p>
        </p:txBody>
      </p:sp>
      <p:sp>
        <p:nvSpPr>
          <p:cNvPr id="19" name="Segnaposto contenuto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della sezione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della sezione</a:t>
            </a:r>
          </a:p>
        </p:txBody>
      </p:sp>
      <p:sp>
        <p:nvSpPr>
          <p:cNvPr id="30" name="Segnaposto contenuto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della sezione</a:t>
            </a:r>
          </a:p>
        </p:txBody>
      </p:sp>
      <p:sp>
        <p:nvSpPr>
          <p:cNvPr id="17" name="Segnaposto data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it-IT" noProof="0"/>
              <a:t>TITOLO QUADRANTE</a:t>
            </a:r>
          </a:p>
        </p:txBody>
      </p:sp>
      <p:sp>
        <p:nvSpPr>
          <p:cNvPr id="12" name="Segnaposto testo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it-IT" noProof="0"/>
              <a:t>TITOLO QUADRANTE</a:t>
            </a:r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it-IT" noProof="0"/>
              <a:t>TITOLO QUADRANTE</a:t>
            </a:r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it-IT" noProof="0"/>
              <a:t>TITOLO QUADRANTE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5" name="Figura a mano libera: Forma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7" name="Segnaposto data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ia di cres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bIns="91440" rtlCol="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3" name="Segnaposto testo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inserire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inserire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inserire il sottotitolo</a:t>
            </a:r>
          </a:p>
        </p:txBody>
      </p:sp>
      <p:sp>
        <p:nvSpPr>
          <p:cNvPr id="21" name="Segnaposto testo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6438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06438" y="2641555"/>
            <a:ext cx="5029200" cy="347472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67475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67475" y="2641555"/>
            <a:ext cx="5029200" cy="347472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4" name="Segnaposto testo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rtlCol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Titolo elemento</a:t>
            </a:r>
          </a:p>
        </p:txBody>
      </p:sp>
      <p:sp>
        <p:nvSpPr>
          <p:cNvPr id="38" name="Segnaposto testo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39" name="Segnaposto testo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40" name="Segnaposto testo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41" name="Segnaposto testo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42" name="Segnaposto testo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44" name="Segnaposto testo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45" name="Segnaposto testo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46" name="Segnaposto testo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48" name="Segnaposto testo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49" name="Segnaposto testo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47" name="Segnaposto testo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50" name="Segnaposto testo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51" name="Segnaposto testo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43" name="Segnaposto testo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52" name="Segnaposto testo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53" name="Segnaposto testo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54" name="Segnaposto testo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55" name="Segnaposto testo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56" name="Segnaposto testo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57" name="Segnaposto testo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58" name="Segnaposto testo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60" name="Segnaposto testo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61" name="Segnaposto testo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59" name="Segnaposto testo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62" name="Segnaposto testo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63" name="Segnaposto testo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egnaposto data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685925"/>
            <a:ext cx="10515600" cy="4097059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zi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10" name="Segnaposto testo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11" name="Segnaposto immagine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2" name="Segnaposto testo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13" name="Segnaposto testo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14" name="Segnaposto immagine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5" name="Segnaposto testo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16" name="Segnaposto testo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17" name="Segnaposto immagine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testo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19" name="Segnaposto testo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zi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10" name="Segnaposto testo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11" name="Segnaposto immagine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2" name="Segnaposto testo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13" name="Segnaposto testo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14" name="Segnaposto immagine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5" name="Segnaposto testo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16" name="Segnaposto testo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17" name="Segnaposto immagine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testo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19" name="Segnaposto testo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44" name="Segnaposto immagine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5" name="Segnaposto testo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46" name="Segnaposto testo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47" name="Segnaposto immagine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8" name="Segnaposto testo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49" name="Segnaposto testo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50" name="Segnaposto immagine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1" name="Segnaposto testo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52" name="Segnaposto testo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53" name="Segnaposto immagine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4" name="Segnaposto testo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55" name="Segnaposto testo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iame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contenuto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it-IT" noProof="0"/>
              <a:t>Aggiungi contenuto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it-IT" noProof="0"/>
              <a:t>Titolo sezione</a:t>
            </a:r>
          </a:p>
        </p:txBody>
      </p:sp>
      <p:sp>
        <p:nvSpPr>
          <p:cNvPr id="9" name="Segnaposto testo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it-IT" noProof="0"/>
              <a:t>Titolo sezione</a:t>
            </a:r>
          </a:p>
        </p:txBody>
      </p:sp>
      <p:sp>
        <p:nvSpPr>
          <p:cNvPr id="10" name="Segnaposto testo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it-IT" noProof="0"/>
              <a:t>Descrizione della sezione</a:t>
            </a:r>
          </a:p>
        </p:txBody>
      </p:sp>
      <p:sp>
        <p:nvSpPr>
          <p:cNvPr id="28" name="Segnaposto contenuto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it-IT" noProof="0"/>
              <a:t>Aggiungi contenuto</a:t>
            </a:r>
          </a:p>
        </p:txBody>
      </p:sp>
      <p:sp>
        <p:nvSpPr>
          <p:cNvPr id="30" name="Segnaposto testo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it-IT" noProof="0"/>
              <a:t>Titolo sezione</a:t>
            </a:r>
          </a:p>
        </p:txBody>
      </p:sp>
      <p:sp>
        <p:nvSpPr>
          <p:cNvPr id="31" name="Segnaposto testo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it-IT" noProof="0"/>
              <a:t>Titolo sezione</a:t>
            </a:r>
          </a:p>
        </p:txBody>
      </p:sp>
      <p:sp>
        <p:nvSpPr>
          <p:cNvPr id="32" name="Segnaposto testo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it-IT" noProof="0"/>
              <a:t>Descrizione della sezione</a:t>
            </a:r>
          </a:p>
        </p:txBody>
      </p:sp>
      <p:sp>
        <p:nvSpPr>
          <p:cNvPr id="29" name="Segnaposto contenuto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it-IT" noProof="0"/>
              <a:t>Aggiungi contenuto</a:t>
            </a:r>
          </a:p>
        </p:txBody>
      </p:sp>
      <p:sp>
        <p:nvSpPr>
          <p:cNvPr id="34" name="Segnaposto testo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it-IT" noProof="0"/>
              <a:t>Titolo sezione</a:t>
            </a:r>
          </a:p>
        </p:txBody>
      </p:sp>
      <p:sp>
        <p:nvSpPr>
          <p:cNvPr id="35" name="Segnaposto testo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it-IT" noProof="0"/>
              <a:t>Titolo sezione</a:t>
            </a:r>
          </a:p>
        </p:txBody>
      </p:sp>
      <p:sp>
        <p:nvSpPr>
          <p:cNvPr id="36" name="Segnaposto testo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it-IT" noProof="0"/>
              <a:t>Descrizione della sezione</a:t>
            </a:r>
          </a:p>
        </p:txBody>
      </p:sp>
      <p:sp>
        <p:nvSpPr>
          <p:cNvPr id="42" name="Segnaposto contenuto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it-IT" noProof="0"/>
              <a:t>Aggiungi contenuto</a:t>
            </a:r>
          </a:p>
        </p:txBody>
      </p:sp>
      <p:sp>
        <p:nvSpPr>
          <p:cNvPr id="38" name="Segnaposto testo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it-IT" noProof="0"/>
              <a:t>Titolo sezione</a:t>
            </a:r>
          </a:p>
        </p:txBody>
      </p:sp>
      <p:sp>
        <p:nvSpPr>
          <p:cNvPr id="39" name="Segnaposto testo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it-IT" noProof="0"/>
              <a:t>Titolo sezione</a:t>
            </a:r>
          </a:p>
        </p:txBody>
      </p:sp>
      <p:sp>
        <p:nvSpPr>
          <p:cNvPr id="40" name="Segnaposto testo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it-IT" noProof="0"/>
              <a:t>Descrizione della sezione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 sia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4448" y="4407408"/>
            <a:ext cx="7287768" cy="1371600"/>
          </a:xfrm>
        </p:spPr>
        <p:txBody>
          <a:bodyPr rtlCol="0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600"/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2000"/>
              </a:lnSpc>
              <a:buNone/>
              <a:defRPr sz="1600"/>
            </a:lvl4pPr>
            <a:lvl5pPr marL="1828800" indent="0">
              <a:lnSpc>
                <a:spcPts val="2000"/>
              </a:lnSpc>
              <a:buNone/>
              <a:defRPr sz="16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A.A. 2021-2022</a:t>
            </a:r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it-IT" dirty="0"/>
              <a:t>Smart4Energy – SWE Project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lnSpc>
                <a:spcPts val="1800"/>
              </a:lnSpc>
              <a:buNone/>
              <a:defRPr sz="1600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1800"/>
              </a:lnSpc>
              <a:buNone/>
              <a:defRPr sz="1600"/>
            </a:lvl4pPr>
            <a:lvl5pPr marL="1828800" indent="0">
              <a:lnSpc>
                <a:spcPts val="1800"/>
              </a:lnSpc>
              <a:buNone/>
              <a:defRPr sz="16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8692" y="1912336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73892" y="1874838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8692" y="2388253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4" name="Segnaposto testo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892" y="2337741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518687" y="3608720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83887" y="3571222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1" name="Segnaposto testo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18687" y="4084637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2" name="Segnaposto testo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83887" y="4034125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15" name="Segnaposto immagine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858000" y="169164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4" name="Segnaposto testo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0" y="2093976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0" y="2962656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2" name="Segnaposto testo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0" y="331012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3" name="Segnaposto testo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354" y="393192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testo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70354" y="427024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testo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0354" y="4855464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testo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354" y="5193792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a del prodo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9922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57506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9922" y="236897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4" name="Segnaposto testo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57506" y="2355956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19917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67501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1" name="Segnaposto testo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917" y="4319794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2" name="Segnaposto testo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67501" y="430678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23" name="Segnaposto numero diapositiva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blema e 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rtlCol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lo di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8" name="Segnaposto immagine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Fare clic sull'icona per inserire un'immagine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Punto elenco 2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  <p:sp>
        <p:nvSpPr>
          <p:cNvPr id="19" name="Segnaposto immagine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tes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Punto elenco 3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  <p:sp>
        <p:nvSpPr>
          <p:cNvPr id="20" name="Segnaposto immagine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it-IT" noProof="0"/>
              <a:t>Fare clic sull'icona per inserire un'immagine</a:t>
            </a:r>
          </a:p>
        </p:txBody>
      </p:sp>
      <p:sp>
        <p:nvSpPr>
          <p:cNvPr id="13" name="Segnaposto tes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Punto elenco 4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Descrizione punto elenco</a:t>
            </a:r>
          </a:p>
        </p:txBody>
      </p:sp>
      <p:sp>
        <p:nvSpPr>
          <p:cNvPr id="15" name="Segnaposto data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orren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2073" y="1853548"/>
            <a:ext cx="4572000" cy="64008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62073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94485" y="1853548"/>
            <a:ext cx="4572000" cy="640080"/>
          </a:xfrm>
          <a:noFill/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94485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dirty="0"/>
              <a:t>A.A. 2021-2022</a:t>
            </a:r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Smart4Energy – SWE Project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carbon7team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hyperlink" Target="http://www.github.com/carbon7tea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5" y="2401885"/>
            <a:ext cx="5029200" cy="1371600"/>
          </a:xfrm>
        </p:spPr>
        <p:txBody>
          <a:bodyPr rtlCol="0" anchor="ctr">
            <a:normAutofit fontScale="90000"/>
          </a:bodyPr>
          <a:lstStyle/>
          <a:p>
            <a:pPr algn="l" rtl="0"/>
            <a:r>
              <a:rPr lang="it-IT" sz="6000" dirty="0">
                <a:solidFill>
                  <a:schemeClr val="bg1"/>
                </a:solidFill>
                <a:latin typeface="Viga" panose="020B0800030000020004" pitchFamily="34" charset="0"/>
              </a:rPr>
              <a:t>Smart</a:t>
            </a:r>
            <a:r>
              <a:rPr lang="it-IT" sz="6000" dirty="0">
                <a:solidFill>
                  <a:srgbClr val="034994"/>
                </a:solidFill>
                <a:latin typeface="Viga" panose="020B0800030000020004" pitchFamily="34" charset="0"/>
              </a:rPr>
              <a:t>4</a:t>
            </a:r>
            <a:r>
              <a:rPr lang="it-IT" sz="6000" dirty="0">
                <a:solidFill>
                  <a:srgbClr val="FCCE4E"/>
                </a:solidFill>
                <a:latin typeface="Viga" panose="020B0800030000020004" pitchFamily="34" charset="0"/>
              </a:rPr>
              <a:t>Energy</a:t>
            </a:r>
          </a:p>
        </p:txBody>
      </p:sp>
      <p:sp>
        <p:nvSpPr>
          <p:cNvPr id="31" name="Date Placeholder 5">
            <a:extLst>
              <a:ext uri="{FF2B5EF4-FFF2-40B4-BE49-F238E27FC236}">
                <a16:creationId xmlns:a16="http://schemas.microsoft.com/office/drawing/2014/main" id="{557CF1E8-282A-4192-9F76-51DCBD75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it-IT" noProof="0" dirty="0">
                <a:latin typeface="Viga" panose="020B0800030000020004" pitchFamily="34" charset="0"/>
              </a:rPr>
              <a:t>A.A. 2021-2022</a:t>
            </a:r>
          </a:p>
        </p:txBody>
      </p:sp>
      <p:sp>
        <p:nvSpPr>
          <p:cNvPr id="33" name="Footer Placeholder 6">
            <a:extLst>
              <a:ext uri="{FF2B5EF4-FFF2-40B4-BE49-F238E27FC236}">
                <a16:creationId xmlns:a16="http://schemas.microsoft.com/office/drawing/2014/main" id="{AC88AFE8-8DBD-4A76-88E0-CE0E0ABA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it-IT" noProof="0" dirty="0">
                <a:solidFill>
                  <a:srgbClr val="7C7C7C"/>
                </a:solidFill>
                <a:latin typeface="Viga" panose="020B0800030000020004" pitchFamily="34" charset="0"/>
              </a:rPr>
              <a:t>Smart4Energy – SWE Project</a:t>
            </a:r>
          </a:p>
        </p:txBody>
      </p:sp>
      <p:sp>
        <p:nvSpPr>
          <p:cNvPr id="35" name="Slide Number Placeholder 7">
            <a:extLst>
              <a:ext uri="{FF2B5EF4-FFF2-40B4-BE49-F238E27FC236}">
                <a16:creationId xmlns:a16="http://schemas.microsoft.com/office/drawing/2014/main" id="{9A4A16D0-6347-4A7A-898A-4851BFD3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noProof="0" smtClean="0">
                <a:solidFill>
                  <a:schemeClr val="bg1"/>
                </a:solidFill>
                <a:latin typeface="Viga" panose="020B0800030000020004" pitchFamily="34" charset="0"/>
              </a:rPr>
              <a:pPr rtl="0">
                <a:spcAft>
                  <a:spcPts val="600"/>
                </a:spcAft>
              </a:pPr>
              <a:t>1</a:t>
            </a:fld>
            <a:endParaRPr lang="it-IT" noProof="0" dirty="0">
              <a:solidFill>
                <a:schemeClr val="bg1"/>
              </a:solidFill>
              <a:latin typeface="Viga" panose="020B0800030000020004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2045C5C-12A7-44C9-8713-EF704080B88B}"/>
              </a:ext>
            </a:extLst>
          </p:cNvPr>
          <p:cNvSpPr txBox="1"/>
          <p:nvPr/>
        </p:nvSpPr>
        <p:spPr>
          <a:xfrm>
            <a:off x="631970" y="3450319"/>
            <a:ext cx="4592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DM Sans" pitchFamily="2" charset="0"/>
              </a:rPr>
              <a:t>Visualizzazione status di apparati industriali tramite applicativo mobile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E22C41B-DBB9-4C39-A85D-9C02CEF47E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323" b="34782"/>
          <a:stretch/>
        </p:blipFill>
        <p:spPr>
          <a:xfrm>
            <a:off x="8245678" y="2880007"/>
            <a:ext cx="3600000" cy="104023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52E84F0-795D-4192-92B0-2A2B18E09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908" y="4424599"/>
            <a:ext cx="4297770" cy="80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3"/>
    </mc:Choice>
    <mc:Fallback xmlns="">
      <p:transition spd="slow" advTm="136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459"/>
            <a:ext cx="10515600" cy="1325563"/>
          </a:xfrm>
        </p:spPr>
        <p:txBody>
          <a:bodyPr rtlCol="0"/>
          <a:lstStyle/>
          <a:p>
            <a:pPr rtl="0"/>
            <a:r>
              <a:rPr lang="it-IT" dirty="0">
                <a:solidFill>
                  <a:srgbClr val="FCCE4E"/>
                </a:solidFill>
                <a:latin typeface="Viga" panose="020B0800030000020004" pitchFamily="34" charset="0"/>
              </a:rPr>
              <a:t>Preventivo – Ore produttive</a:t>
            </a: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CAFA13D8-2521-4E64-AF4A-96381C42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it-IT" noProof="0" dirty="0">
                <a:solidFill>
                  <a:srgbClr val="7C7C7C"/>
                </a:solidFill>
                <a:latin typeface="Viga" panose="020B0800030000020004" pitchFamily="34" charset="0"/>
              </a:rPr>
              <a:t>A.A. 2021-2022</a:t>
            </a: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512D07AE-C678-45EA-983B-23D0C867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it-IT" noProof="0" dirty="0">
                <a:solidFill>
                  <a:srgbClr val="7C7C7C"/>
                </a:solidFill>
                <a:latin typeface="Viga" panose="020B0800030000020004" pitchFamily="34" charset="0"/>
              </a:rPr>
              <a:t>Smart4Energy – SWE Project</a:t>
            </a:r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7C196BCD-5F10-4A1A-B1A3-5BD7A85C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noProof="0" smtClean="0">
                <a:latin typeface="Viga" panose="020B0800030000020004" pitchFamily="34" charset="0"/>
              </a:rPr>
              <a:pPr rtl="0">
                <a:spcAft>
                  <a:spcPts val="600"/>
                </a:spcAft>
              </a:pPr>
              <a:t>10</a:t>
            </a:fld>
            <a:endParaRPr lang="it-IT" noProof="0" dirty="0">
              <a:latin typeface="Viga" panose="020B0800030000020004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A6402D3-03B3-4B61-ADCC-868C096E4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81" y="2393186"/>
            <a:ext cx="5773703" cy="3240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E7CD8EC-AAEC-498B-A602-18130C467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007" y="2393186"/>
            <a:ext cx="54822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459"/>
            <a:ext cx="10515600" cy="1325563"/>
          </a:xfrm>
        </p:spPr>
        <p:txBody>
          <a:bodyPr rtlCol="0"/>
          <a:lstStyle/>
          <a:p>
            <a:pPr rtl="0"/>
            <a:r>
              <a:rPr lang="it-IT" dirty="0">
                <a:solidFill>
                  <a:srgbClr val="FCCE4E"/>
                </a:solidFill>
                <a:latin typeface="Viga" panose="020B0800030000020004" pitchFamily="34" charset="0"/>
              </a:rPr>
              <a:t>Preventivo – Costi</a:t>
            </a:r>
          </a:p>
        </p:txBody>
      </p:sp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5E616A4D-F2C5-44C0-8236-DDDBA619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it-IT" noProof="0" dirty="0">
                <a:solidFill>
                  <a:srgbClr val="7C7C7C"/>
                </a:solidFill>
                <a:latin typeface="Viga" panose="020B0800030000020004" pitchFamily="34" charset="0"/>
              </a:rPr>
              <a:t>A.A. 2021-2022</a:t>
            </a:r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5849F785-A755-4E25-A40A-0CC6AD35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it-IT" noProof="0" dirty="0">
                <a:solidFill>
                  <a:srgbClr val="7C7C7C"/>
                </a:solidFill>
                <a:latin typeface="Viga" panose="020B0800030000020004" pitchFamily="34" charset="0"/>
              </a:rPr>
              <a:t>Smart4Energy – SWE Project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590CAF9F-A858-42D6-8799-94AEC6C9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noProof="0" smtClean="0">
                <a:latin typeface="Viga" panose="020B0800030000020004" pitchFamily="34" charset="0"/>
              </a:rPr>
              <a:pPr rtl="0">
                <a:spcAft>
                  <a:spcPts val="600"/>
                </a:spcAft>
              </a:pPr>
              <a:t>11</a:t>
            </a:fld>
            <a:endParaRPr lang="it-IT" noProof="0" dirty="0">
              <a:latin typeface="Viga" panose="020B0800030000020004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B6D0A5F-242D-4E0F-B44F-145195BF8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087" y="2393186"/>
            <a:ext cx="5611143" cy="3240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4E72F41-8432-4DEC-BF36-55CAA17B5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70" y="2393186"/>
            <a:ext cx="5796125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2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it-IT" dirty="0">
                <a:solidFill>
                  <a:srgbClr val="FCCE4E"/>
                </a:solidFill>
                <a:latin typeface="Viga" panose="020B0800030000020004" pitchFamily="34" charset="0"/>
              </a:rPr>
              <a:t>Piano d'azione previsto</a:t>
            </a:r>
          </a:p>
        </p:txBody>
      </p:sp>
      <p:graphicFrame>
        <p:nvGraphicFramePr>
          <p:cNvPr id="98" name="Diagramma 97">
            <a:extLst>
              <a:ext uri="{FF2B5EF4-FFF2-40B4-BE49-F238E27FC236}">
                <a16:creationId xmlns:a16="http://schemas.microsoft.com/office/drawing/2014/main" id="{93A9A830-7F5E-4A46-9136-BE81C52EC1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533314"/>
              </p:ext>
            </p:extLst>
          </p:nvPr>
        </p:nvGraphicFramePr>
        <p:xfrm>
          <a:off x="2032000" y="129053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0" name="Callout: linea 99">
            <a:extLst>
              <a:ext uri="{FF2B5EF4-FFF2-40B4-BE49-F238E27FC236}">
                <a16:creationId xmlns:a16="http://schemas.microsoft.com/office/drawing/2014/main" id="{FC9D21DE-7037-4788-9349-919F64EFE4B8}"/>
              </a:ext>
            </a:extLst>
          </p:cNvPr>
          <p:cNvSpPr/>
          <p:nvPr/>
        </p:nvSpPr>
        <p:spPr>
          <a:xfrm>
            <a:off x="746620" y="2542278"/>
            <a:ext cx="2558641" cy="721453"/>
          </a:xfrm>
          <a:prstGeom prst="borderCallout1">
            <a:avLst>
              <a:gd name="adj1" fmla="val 101308"/>
              <a:gd name="adj2" fmla="val 14943"/>
              <a:gd name="adj3" fmla="val 202035"/>
              <a:gd name="adj4" fmla="val 67028"/>
            </a:avLst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DM Sans" pitchFamily="2" charset="0"/>
              </a:rPr>
              <a:t>19/11/2021 </a:t>
            </a:r>
            <a:br>
              <a:rPr lang="it-IT" dirty="0">
                <a:latin typeface="DM Sans" pitchFamily="2" charset="0"/>
              </a:rPr>
            </a:br>
            <a:r>
              <a:rPr lang="it-IT" dirty="0">
                <a:latin typeface="DM Sans" pitchFamily="2" charset="0"/>
              </a:rPr>
              <a:t>(previa accettazione)</a:t>
            </a:r>
          </a:p>
        </p:txBody>
      </p:sp>
      <p:sp>
        <p:nvSpPr>
          <p:cNvPr id="101" name="Callout: linea 100">
            <a:extLst>
              <a:ext uri="{FF2B5EF4-FFF2-40B4-BE49-F238E27FC236}">
                <a16:creationId xmlns:a16="http://schemas.microsoft.com/office/drawing/2014/main" id="{51D9307A-47BC-447E-B0F9-285A2C3ABCD9}"/>
              </a:ext>
            </a:extLst>
          </p:cNvPr>
          <p:cNvSpPr/>
          <p:nvPr/>
        </p:nvSpPr>
        <p:spPr>
          <a:xfrm>
            <a:off x="8886741" y="2542277"/>
            <a:ext cx="2558641" cy="721453"/>
          </a:xfrm>
          <a:prstGeom prst="borderCallout1">
            <a:avLst>
              <a:gd name="adj1" fmla="val 102471"/>
              <a:gd name="adj2" fmla="val 86091"/>
              <a:gd name="adj3" fmla="val 203198"/>
              <a:gd name="adj4" fmla="val 49323"/>
            </a:avLst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DM Sans" pitchFamily="2" charset="0"/>
              </a:rPr>
              <a:t>10/04/2022 </a:t>
            </a:r>
            <a:br>
              <a:rPr lang="it-IT" dirty="0">
                <a:latin typeface="DM Sans" pitchFamily="2" charset="0"/>
              </a:rPr>
            </a:br>
            <a:r>
              <a:rPr lang="it-IT" dirty="0">
                <a:latin typeface="DM Sans" pitchFamily="2" charset="0"/>
              </a:rPr>
              <a:t>(termine ultimo)</a:t>
            </a:r>
          </a:p>
        </p:txBody>
      </p:sp>
      <p:sp>
        <p:nvSpPr>
          <p:cNvPr id="103" name="Parentesi graffa aperta 102">
            <a:extLst>
              <a:ext uri="{FF2B5EF4-FFF2-40B4-BE49-F238E27FC236}">
                <a16:creationId xmlns:a16="http://schemas.microsoft.com/office/drawing/2014/main" id="{A3AA0CDA-B113-4E45-AC53-2533452C4C42}"/>
              </a:ext>
            </a:extLst>
          </p:cNvPr>
          <p:cNvSpPr/>
          <p:nvPr/>
        </p:nvSpPr>
        <p:spPr>
          <a:xfrm rot="16200000">
            <a:off x="5820678" y="720738"/>
            <a:ext cx="538524" cy="8128000"/>
          </a:xfrm>
          <a:prstGeom prst="leftBrace">
            <a:avLst>
              <a:gd name="adj1" fmla="val 111146"/>
              <a:gd name="adj2" fmla="val 5000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C0620802-DE42-436B-96BF-B884C0BC3993}"/>
              </a:ext>
            </a:extLst>
          </p:cNvPr>
          <p:cNvSpPr/>
          <p:nvPr/>
        </p:nvSpPr>
        <p:spPr>
          <a:xfrm>
            <a:off x="4032539" y="5073811"/>
            <a:ext cx="4114800" cy="538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DM Sans" pitchFamily="2" charset="0"/>
              </a:rPr>
              <a:t>3 revisioni in date TBD</a:t>
            </a:r>
          </a:p>
        </p:txBody>
      </p:sp>
      <p:sp>
        <p:nvSpPr>
          <p:cNvPr id="105" name="Date Placeholder 5">
            <a:extLst>
              <a:ext uri="{FF2B5EF4-FFF2-40B4-BE49-F238E27FC236}">
                <a16:creationId xmlns:a16="http://schemas.microsoft.com/office/drawing/2014/main" id="{F663252A-5278-4826-8613-E5C122CB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it-IT" noProof="0" dirty="0">
                <a:solidFill>
                  <a:srgbClr val="7C7C7C"/>
                </a:solidFill>
                <a:latin typeface="Viga" panose="020B0800030000020004" pitchFamily="34" charset="0"/>
              </a:rPr>
              <a:t>A.A. 2021-2022</a:t>
            </a:r>
          </a:p>
        </p:txBody>
      </p:sp>
      <p:sp>
        <p:nvSpPr>
          <p:cNvPr id="106" name="Footer Placeholder 6">
            <a:extLst>
              <a:ext uri="{FF2B5EF4-FFF2-40B4-BE49-F238E27FC236}">
                <a16:creationId xmlns:a16="http://schemas.microsoft.com/office/drawing/2014/main" id="{2E0C7A76-D712-4442-8916-E1ED0848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it-IT" noProof="0" dirty="0">
                <a:solidFill>
                  <a:srgbClr val="7C7C7C"/>
                </a:solidFill>
                <a:latin typeface="Viga" panose="020B0800030000020004" pitchFamily="34" charset="0"/>
              </a:rPr>
              <a:t>Smart4Energy – SWE Project</a:t>
            </a:r>
          </a:p>
        </p:txBody>
      </p:sp>
      <p:sp>
        <p:nvSpPr>
          <p:cNvPr id="107" name="Slide Number Placeholder 7">
            <a:extLst>
              <a:ext uri="{FF2B5EF4-FFF2-40B4-BE49-F238E27FC236}">
                <a16:creationId xmlns:a16="http://schemas.microsoft.com/office/drawing/2014/main" id="{25A79D84-5001-40B2-A1EF-72643F06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noProof="0" smtClean="0">
                <a:solidFill>
                  <a:schemeClr val="bg1"/>
                </a:solidFill>
                <a:latin typeface="Viga" panose="020B0800030000020004" pitchFamily="34" charset="0"/>
              </a:rPr>
              <a:pPr rtl="0">
                <a:spcAft>
                  <a:spcPts val="600"/>
                </a:spcAft>
              </a:pPr>
              <a:t>12</a:t>
            </a:fld>
            <a:endParaRPr lang="it-IT" noProof="0" dirty="0">
              <a:solidFill>
                <a:schemeClr val="bg1"/>
              </a:solidFill>
              <a:latin typeface="Viga" panose="020B080003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20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991"/>
            <a:ext cx="6064004" cy="1371600"/>
          </a:xfrm>
        </p:spPr>
        <p:txBody>
          <a:bodyPr rtlCol="0"/>
          <a:lstStyle/>
          <a:p>
            <a:pPr algn="l" rtl="0"/>
            <a:r>
              <a:rPr lang="it-IT" dirty="0">
                <a:solidFill>
                  <a:srgbClr val="FCCE4E"/>
                </a:solidFill>
                <a:latin typeface="Viga" panose="020B0800030000020004" pitchFamily="34" charset="0"/>
              </a:rPr>
              <a:t>Grazie per l’attenzione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395057"/>
            <a:ext cx="5029200" cy="1033943"/>
          </a:xfrm>
        </p:spPr>
        <p:txBody>
          <a:bodyPr rtlCol="0"/>
          <a:lstStyle/>
          <a:p>
            <a:pPr rtl="0"/>
            <a:r>
              <a:rPr lang="it-IT" dirty="0">
                <a:solidFill>
                  <a:srgbClr val="B7D8FF"/>
                </a:solidFill>
                <a:latin typeface="DM Sans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carbon7team@gmail.com</a:t>
            </a:r>
            <a:endParaRPr lang="it-IT" dirty="0">
              <a:solidFill>
                <a:srgbClr val="B7D8FF"/>
              </a:solidFill>
              <a:latin typeface="DM Sans" pitchFamily="2" charset="0"/>
            </a:endParaRPr>
          </a:p>
          <a:p>
            <a:pPr rtl="0"/>
            <a:r>
              <a:rPr lang="it-IT" dirty="0">
                <a:solidFill>
                  <a:srgbClr val="B7D8FF"/>
                </a:solidFill>
                <a:latin typeface="DM Sans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www.github.com/carbon7team</a:t>
            </a:r>
            <a:endParaRPr lang="it-IT" dirty="0">
              <a:solidFill>
                <a:srgbClr val="B7D8FF"/>
              </a:solidFill>
              <a:latin typeface="DM Sans" pitchFamily="2" charset="0"/>
            </a:endParaRPr>
          </a:p>
        </p:txBody>
      </p:sp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F10C20A2-2903-410F-BF6A-6974CA24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it-IT" noProof="0" dirty="0">
                <a:solidFill>
                  <a:srgbClr val="7C7C7C"/>
                </a:solidFill>
                <a:latin typeface="Viga" panose="020B0800030000020004" pitchFamily="34" charset="0"/>
              </a:rPr>
              <a:t>A.A. 2021-2022</a:t>
            </a:r>
          </a:p>
        </p:txBody>
      </p: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39FB73BF-1760-48DE-830C-27A73377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it-IT" noProof="0" dirty="0">
                <a:solidFill>
                  <a:srgbClr val="7C7C7C"/>
                </a:solidFill>
                <a:latin typeface="Viga" panose="020B0800030000020004" pitchFamily="34" charset="0"/>
              </a:rPr>
              <a:t>Smart4Energy – SWE Project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4FA47486-2C1B-45EE-A266-137CE201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noProof="0" smtClean="0">
                <a:solidFill>
                  <a:schemeClr val="bg1"/>
                </a:solidFill>
                <a:latin typeface="Viga" panose="020B0800030000020004" pitchFamily="34" charset="0"/>
              </a:rPr>
              <a:pPr rtl="0">
                <a:spcAft>
                  <a:spcPts val="600"/>
                </a:spcAft>
              </a:pPr>
              <a:t>13</a:t>
            </a:fld>
            <a:endParaRPr lang="it-IT" noProof="0" dirty="0">
              <a:solidFill>
                <a:schemeClr val="bg1"/>
              </a:solidFill>
              <a:latin typeface="Viga" panose="020B0800030000020004" pitchFamily="34" charset="0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DE25E12-F54B-473D-B961-C7C66EE245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16" t="36309" b="34250"/>
          <a:stretch/>
        </p:blipFill>
        <p:spPr>
          <a:xfrm>
            <a:off x="838200" y="3822536"/>
            <a:ext cx="4200872" cy="128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E8442C5-7935-4BA3-8973-C8411BB313E3}"/>
              </a:ext>
            </a:extLst>
          </p:cNvPr>
          <p:cNvSpPr/>
          <p:nvPr/>
        </p:nvSpPr>
        <p:spPr>
          <a:xfrm>
            <a:off x="4778568" y="1414460"/>
            <a:ext cx="4706694" cy="4880997"/>
          </a:xfrm>
          <a:prstGeom prst="roundRect">
            <a:avLst/>
          </a:prstGeom>
          <a:noFill/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it-IT" dirty="0">
                <a:solidFill>
                  <a:srgbClr val="FCCE4E"/>
                </a:solidFill>
                <a:latin typeface="Viga" panose="020B0800030000020004" pitchFamily="34" charset="0"/>
              </a:rPr>
              <a:t>Il nostro team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D3150A80-FAFA-4FD1-B392-D58D2C3B246B}"/>
              </a:ext>
            </a:extLst>
          </p:cNvPr>
          <p:cNvSpPr txBox="1"/>
          <p:nvPr/>
        </p:nvSpPr>
        <p:spPr>
          <a:xfrm>
            <a:off x="5449347" y="1690688"/>
            <a:ext cx="310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Helvetica Neue"/>
                <a:ea typeface="FreeSans" panose="020B0504020202020204" pitchFamily="34" charset="0"/>
                <a:cs typeface="FreeSans" panose="020B0504020202020204" pitchFamily="34" charset="0"/>
              </a:rPr>
              <a:t>Andrea Polato (4° anno)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8600C6EE-0B6A-446C-A87E-67D737EBD426}"/>
              </a:ext>
            </a:extLst>
          </p:cNvPr>
          <p:cNvSpPr txBox="1"/>
          <p:nvPr/>
        </p:nvSpPr>
        <p:spPr>
          <a:xfrm>
            <a:off x="5449346" y="2289001"/>
            <a:ext cx="310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Helvetica Neue"/>
                <a:ea typeface="FreeSans" panose="020B0504020202020204" pitchFamily="34" charset="0"/>
                <a:cs typeface="FreeSans" panose="020B0504020202020204" pitchFamily="34" charset="0"/>
              </a:rPr>
              <a:t>Adnan Latif Gazi (3° anno)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B0A41591-3DA5-49DA-9DED-F040AD52FF3A}"/>
              </a:ext>
            </a:extLst>
          </p:cNvPr>
          <p:cNvSpPr txBox="1"/>
          <p:nvPr/>
        </p:nvSpPr>
        <p:spPr>
          <a:xfrm>
            <a:off x="5449345" y="2887314"/>
            <a:ext cx="373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Helvetica Neue"/>
                <a:ea typeface="FreeSans" panose="020B0504020202020204" pitchFamily="34" charset="0"/>
                <a:cs typeface="FreeSans" panose="020B0504020202020204" pitchFamily="34" charset="0"/>
              </a:rPr>
              <a:t>Leonardo </a:t>
            </a:r>
            <a:r>
              <a:rPr lang="it-IT" b="1" dirty="0" err="1">
                <a:solidFill>
                  <a:schemeClr val="bg1"/>
                </a:solidFill>
                <a:latin typeface="Helvetica Neue"/>
                <a:ea typeface="FreeSans" panose="020B0504020202020204" pitchFamily="34" charset="0"/>
                <a:cs typeface="FreeSans" panose="020B0504020202020204" pitchFamily="34" charset="0"/>
              </a:rPr>
              <a:t>Speranzon</a:t>
            </a:r>
            <a:r>
              <a:rPr lang="it-IT" b="1" dirty="0">
                <a:solidFill>
                  <a:schemeClr val="bg1"/>
                </a:solidFill>
                <a:latin typeface="Helvetica Neue"/>
                <a:ea typeface="FreeSans" panose="020B0504020202020204" pitchFamily="34" charset="0"/>
                <a:cs typeface="FreeSans" panose="020B0504020202020204" pitchFamily="34" charset="0"/>
              </a:rPr>
              <a:t> (3° anno)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E3BA4391-EB15-4EB4-B160-B0D3F8421FBC}"/>
              </a:ext>
            </a:extLst>
          </p:cNvPr>
          <p:cNvSpPr txBox="1"/>
          <p:nvPr/>
        </p:nvSpPr>
        <p:spPr>
          <a:xfrm>
            <a:off x="5446432" y="5312795"/>
            <a:ext cx="310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Helvetica Neue"/>
                <a:ea typeface="FreeSans" panose="020B0504020202020204" pitchFamily="34" charset="0"/>
                <a:cs typeface="FreeSans" panose="020B0504020202020204" pitchFamily="34" charset="0"/>
              </a:rPr>
              <a:t>Marco </a:t>
            </a:r>
            <a:r>
              <a:rPr lang="it-IT" b="1" dirty="0" err="1">
                <a:solidFill>
                  <a:schemeClr val="bg1"/>
                </a:solidFill>
                <a:latin typeface="Helvetica Neue"/>
                <a:ea typeface="FreeSans" panose="020B0504020202020204" pitchFamily="34" charset="0"/>
                <a:cs typeface="FreeSans" panose="020B0504020202020204" pitchFamily="34" charset="0"/>
              </a:rPr>
              <a:t>Odinotte</a:t>
            </a:r>
            <a:r>
              <a:rPr lang="it-IT" b="1" dirty="0">
                <a:solidFill>
                  <a:schemeClr val="bg1"/>
                </a:solidFill>
                <a:latin typeface="Helvetica Neue"/>
                <a:ea typeface="FreeSans" panose="020B0504020202020204" pitchFamily="34" charset="0"/>
                <a:cs typeface="FreeSans" panose="020B0504020202020204" pitchFamily="34" charset="0"/>
              </a:rPr>
              <a:t> (4° anno)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45B593FC-FCF6-474F-A330-933728B4A093}"/>
              </a:ext>
            </a:extLst>
          </p:cNvPr>
          <p:cNvSpPr txBox="1"/>
          <p:nvPr/>
        </p:nvSpPr>
        <p:spPr>
          <a:xfrm>
            <a:off x="5449345" y="4083940"/>
            <a:ext cx="310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Helvetica Neue"/>
                <a:ea typeface="FreeSans" panose="020B0504020202020204" pitchFamily="34" charset="0"/>
                <a:cs typeface="FreeSans" panose="020B0504020202020204" pitchFamily="34" charset="0"/>
              </a:rPr>
              <a:t>Matteo </a:t>
            </a:r>
            <a:r>
              <a:rPr lang="it-IT" b="1" dirty="0" err="1">
                <a:solidFill>
                  <a:schemeClr val="bg1"/>
                </a:solidFill>
                <a:latin typeface="Helvetica Neue"/>
                <a:ea typeface="FreeSans" panose="020B0504020202020204" pitchFamily="34" charset="0"/>
                <a:cs typeface="FreeSans" panose="020B0504020202020204" pitchFamily="34" charset="0"/>
              </a:rPr>
              <a:t>Noro</a:t>
            </a:r>
            <a:r>
              <a:rPr lang="it-IT" b="1" dirty="0">
                <a:solidFill>
                  <a:schemeClr val="bg1"/>
                </a:solidFill>
                <a:latin typeface="Helvetica Neue"/>
                <a:ea typeface="FreeSans" panose="020B0504020202020204" pitchFamily="34" charset="0"/>
                <a:cs typeface="FreeSans" panose="020B0504020202020204" pitchFamily="34" charset="0"/>
              </a:rPr>
              <a:t> (3° anno)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707AA0C8-39E7-405B-97EF-BE03D5BCE7DB}"/>
              </a:ext>
            </a:extLst>
          </p:cNvPr>
          <p:cNvSpPr txBox="1"/>
          <p:nvPr/>
        </p:nvSpPr>
        <p:spPr>
          <a:xfrm>
            <a:off x="5446432" y="4700209"/>
            <a:ext cx="373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Helvetica Neue"/>
                <a:ea typeface="FreeSans" panose="020B0504020202020204" pitchFamily="34" charset="0"/>
                <a:cs typeface="FreeSans" panose="020B0504020202020204" pitchFamily="34" charset="0"/>
              </a:rPr>
              <a:t>Damiano D’Amico (4° anno)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3FD62EA4-5FEB-4B27-99AA-02B96B52403D}"/>
              </a:ext>
            </a:extLst>
          </p:cNvPr>
          <p:cNvSpPr txBox="1"/>
          <p:nvPr/>
        </p:nvSpPr>
        <p:spPr>
          <a:xfrm>
            <a:off x="5449345" y="3485627"/>
            <a:ext cx="373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Helvetica Neue"/>
                <a:ea typeface="FreeSans" panose="020B0504020202020204" pitchFamily="34" charset="0"/>
                <a:cs typeface="FreeSans" panose="020B0504020202020204" pitchFamily="34" charset="0"/>
              </a:rPr>
              <a:t>Filippo </a:t>
            </a:r>
            <a:r>
              <a:rPr lang="it-IT" b="1" dirty="0" err="1">
                <a:solidFill>
                  <a:schemeClr val="bg1"/>
                </a:solidFill>
                <a:latin typeface="Helvetica Neue"/>
                <a:ea typeface="FreeSans" panose="020B0504020202020204" pitchFamily="34" charset="0"/>
                <a:cs typeface="FreeSans" panose="020B0504020202020204" pitchFamily="34" charset="0"/>
              </a:rPr>
              <a:t>Brugnolaro</a:t>
            </a:r>
            <a:r>
              <a:rPr lang="it-IT" b="1" dirty="0">
                <a:solidFill>
                  <a:schemeClr val="bg1"/>
                </a:solidFill>
                <a:latin typeface="Helvetica Neue"/>
                <a:ea typeface="FreeSans" panose="020B0504020202020204" pitchFamily="34" charset="0"/>
                <a:cs typeface="FreeSans" panose="020B0504020202020204" pitchFamily="34" charset="0"/>
              </a:rPr>
              <a:t> (3° anno)</a:t>
            </a:r>
          </a:p>
        </p:txBody>
      </p:sp>
      <p:pic>
        <p:nvPicPr>
          <p:cNvPr id="86" name="Immagine 85">
            <a:extLst>
              <a:ext uri="{FF2B5EF4-FFF2-40B4-BE49-F238E27FC236}">
                <a16:creationId xmlns:a16="http://schemas.microsoft.com/office/drawing/2014/main" id="{287A355F-76D1-484C-B144-A1C1AF2E26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84776" y="1819003"/>
            <a:ext cx="3493792" cy="3493792"/>
          </a:xfrm>
          <a:prstGeom prst="rect">
            <a:avLst/>
          </a:prstGeom>
        </p:spPr>
      </p:pic>
      <p:sp>
        <p:nvSpPr>
          <p:cNvPr id="17" name="Date Placeholder 5">
            <a:extLst>
              <a:ext uri="{FF2B5EF4-FFF2-40B4-BE49-F238E27FC236}">
                <a16:creationId xmlns:a16="http://schemas.microsoft.com/office/drawing/2014/main" id="{6FFADD17-66C4-41BE-98F7-21CACF6A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it-IT" noProof="0" dirty="0">
                <a:solidFill>
                  <a:srgbClr val="7C7C7C"/>
                </a:solidFill>
                <a:latin typeface="Viga" panose="020B0800030000020004" pitchFamily="34" charset="0"/>
              </a:rPr>
              <a:t>A.A. 2021-2022</a:t>
            </a: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4C27FDA9-C689-4964-8D79-E1F95D9E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it-IT" noProof="0" dirty="0">
                <a:solidFill>
                  <a:srgbClr val="7C7C7C"/>
                </a:solidFill>
                <a:latin typeface="Viga" panose="020B0800030000020004" pitchFamily="34" charset="0"/>
              </a:rPr>
              <a:t>Smart4Energy – SWE Project</a:t>
            </a:r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B551BFC7-CD4F-43A0-8143-78FA620B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noProof="0" smtClean="0">
                <a:solidFill>
                  <a:schemeClr val="bg1"/>
                </a:solidFill>
                <a:latin typeface="Viga" panose="020B0800030000020004" pitchFamily="34" charset="0"/>
              </a:rPr>
              <a:pPr rtl="0">
                <a:spcAft>
                  <a:spcPts val="600"/>
                </a:spcAft>
              </a:pPr>
              <a:t>2</a:t>
            </a:fld>
            <a:endParaRPr lang="it-IT" noProof="0" dirty="0">
              <a:solidFill>
                <a:schemeClr val="bg1"/>
              </a:solidFill>
              <a:latin typeface="Viga" panose="020B080003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7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0"/>
    </mc:Choice>
    <mc:Fallback xmlns="">
      <p:transition spd="slow" advTm="137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641" y="372433"/>
            <a:ext cx="9986601" cy="1325563"/>
          </a:xfrm>
        </p:spPr>
        <p:txBody>
          <a:bodyPr rtlCol="0"/>
          <a:lstStyle/>
          <a:p>
            <a:pPr rtl="0"/>
            <a:r>
              <a:rPr lang="it-IT" dirty="0">
                <a:solidFill>
                  <a:srgbClr val="FCCE4E"/>
                </a:solidFill>
                <a:latin typeface="Viga" panose="020B0800030000020004" pitchFamily="34" charset="0"/>
              </a:rPr>
              <a:t>Il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2641" y="2126508"/>
            <a:ext cx="4114800" cy="457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>
                <a:solidFill>
                  <a:srgbClr val="FF0000"/>
                </a:solidFill>
                <a:latin typeface="Viga" panose="020B0800030000020004" pitchFamily="34" charset="0"/>
              </a:rPr>
              <a:t>Cultura industriale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B6091E26-6697-4FFA-91DC-FF5001DDE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62164" y="2126508"/>
            <a:ext cx="4114800" cy="457200"/>
          </a:xfrm>
        </p:spPr>
        <p:txBody>
          <a:bodyPr rtlCol="0" anchor="b"/>
          <a:lstStyle/>
          <a:p>
            <a:pPr rtl="0"/>
            <a:r>
              <a:rPr lang="it-IT" dirty="0">
                <a:solidFill>
                  <a:srgbClr val="FF0000"/>
                </a:solidFill>
                <a:latin typeface="Viga" panose="020B0800030000020004" pitchFamily="34" charset="0"/>
              </a:rPr>
              <a:t>UPS come concetto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160FC76B-FDDE-4574-85B7-495FBA6F90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52641" y="2602425"/>
            <a:ext cx="4114800" cy="914400"/>
          </a:xfrm>
        </p:spPr>
        <p:txBody>
          <a:bodyPr rtlCol="0"/>
          <a:lstStyle/>
          <a:p>
            <a:pPr rtl="0"/>
            <a:r>
              <a:rPr lang="it-IT" dirty="0">
                <a:solidFill>
                  <a:schemeClr val="bg1"/>
                </a:solidFill>
                <a:latin typeface="DM Sans" pitchFamily="2" charset="0"/>
              </a:rPr>
              <a:t>Personale principalmente di origine elettromeccanica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8BF88255-7F56-4B30-96C2-60927A377B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62164" y="2589411"/>
            <a:ext cx="4114800" cy="914400"/>
          </a:xfrm>
        </p:spPr>
        <p:txBody>
          <a:bodyPr rtlCol="0"/>
          <a:lstStyle/>
          <a:p>
            <a:pPr rtl="0"/>
            <a:r>
              <a:rPr lang="it-IT" dirty="0">
                <a:solidFill>
                  <a:schemeClr val="bg1"/>
                </a:solidFill>
                <a:latin typeface="DM Sans" pitchFamily="2" charset="0"/>
              </a:rPr>
              <a:t>Strumento ad oggi molto distante dal mondo digitale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D32255BC-C6D7-45F4-AA99-1EBC2D1ABC4D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862636" y="3822892"/>
            <a:ext cx="4114800" cy="457200"/>
          </a:xfrm>
        </p:spPr>
        <p:txBody>
          <a:bodyPr rtlCol="0"/>
          <a:lstStyle/>
          <a:p>
            <a:pPr rtl="0"/>
            <a:r>
              <a:rPr lang="it-IT" dirty="0">
                <a:solidFill>
                  <a:srgbClr val="FF0000"/>
                </a:solidFill>
                <a:latin typeface="Viga" panose="020B0800030000020004" pitchFamily="34" charset="0"/>
              </a:rPr>
              <a:t>Clienti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95C519DA-06A3-4391-AAF4-8C7122770C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72159" y="3822892"/>
            <a:ext cx="4114800" cy="457200"/>
          </a:xfrm>
        </p:spPr>
        <p:txBody>
          <a:bodyPr rtlCol="0"/>
          <a:lstStyle/>
          <a:p>
            <a:pPr rtl="0"/>
            <a:r>
              <a:rPr lang="it-IT" dirty="0">
                <a:solidFill>
                  <a:srgbClr val="FF0000"/>
                </a:solidFill>
                <a:latin typeface="Viga" panose="020B0800030000020004" pitchFamily="34" charset="0"/>
              </a:rPr>
              <a:t>Assistenza complessa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4A05B1DF-9A99-47CA-BA3D-7881266BCC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62636" y="4298808"/>
            <a:ext cx="4114800" cy="1268125"/>
          </a:xfrm>
        </p:spPr>
        <p:txBody>
          <a:bodyPr rtlCol="0"/>
          <a:lstStyle/>
          <a:p>
            <a:pPr rtl="0"/>
            <a:r>
              <a:rPr lang="it-IT" dirty="0">
                <a:solidFill>
                  <a:schemeClr val="bg1"/>
                </a:solidFill>
                <a:latin typeface="DM Sans" pitchFamily="2" charset="0"/>
              </a:rPr>
              <a:t>Mondo customer richiede maggiore comprensione dei propri dispositivi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8B1A13A6-E2A0-4091-A4B3-A50F0962D12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72159" y="4285794"/>
            <a:ext cx="4114800" cy="1268125"/>
          </a:xfrm>
        </p:spPr>
        <p:txBody>
          <a:bodyPr rtlCol="0"/>
          <a:lstStyle/>
          <a:p>
            <a:pPr rtl="0"/>
            <a:r>
              <a:rPr lang="it-IT" dirty="0">
                <a:solidFill>
                  <a:schemeClr val="bg1"/>
                </a:solidFill>
                <a:latin typeface="DM Sans" pitchFamily="2" charset="0"/>
              </a:rPr>
              <a:t>Difficile comprendere le problematiche senza analizzare gli apparati in prima persona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72E7E6C-4CC6-4A55-8E0E-C6F7D495C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255" y="440513"/>
            <a:ext cx="1243993" cy="1243993"/>
          </a:xfrm>
          <a:prstGeom prst="rect">
            <a:avLst/>
          </a:prstGeom>
        </p:spPr>
      </p:pic>
      <p:sp>
        <p:nvSpPr>
          <p:cNvPr id="21" name="Date Placeholder 5">
            <a:extLst>
              <a:ext uri="{FF2B5EF4-FFF2-40B4-BE49-F238E27FC236}">
                <a16:creationId xmlns:a16="http://schemas.microsoft.com/office/drawing/2014/main" id="{F9614586-BDE9-462A-AE1F-6F0F2C7F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it-IT" noProof="0" dirty="0">
                <a:solidFill>
                  <a:srgbClr val="7C7C7C"/>
                </a:solidFill>
                <a:latin typeface="Viga" panose="020B0800030000020004" pitchFamily="34" charset="0"/>
              </a:rPr>
              <a:t>A.A. 2021-2022</a:t>
            </a:r>
          </a:p>
        </p:txBody>
      </p:sp>
      <p:sp>
        <p:nvSpPr>
          <p:cNvPr id="22" name="Footer Placeholder 6">
            <a:extLst>
              <a:ext uri="{FF2B5EF4-FFF2-40B4-BE49-F238E27FC236}">
                <a16:creationId xmlns:a16="http://schemas.microsoft.com/office/drawing/2014/main" id="{B2A661E3-8CDF-4480-8A3D-656F75E6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it-IT" noProof="0" dirty="0">
                <a:solidFill>
                  <a:srgbClr val="7C7C7C"/>
                </a:solidFill>
                <a:latin typeface="Viga" panose="020B0800030000020004" pitchFamily="34" charset="0"/>
              </a:rPr>
              <a:t>Smart4Energy – SWE Project</a:t>
            </a:r>
          </a:p>
        </p:txBody>
      </p:sp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20702683-E4D9-4A1B-8032-219D1107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noProof="0" smtClean="0">
                <a:latin typeface="Viga" panose="020B0800030000020004" pitchFamily="34" charset="0"/>
              </a:rPr>
              <a:pPr rtl="0">
                <a:spcAft>
                  <a:spcPts val="600"/>
                </a:spcAft>
              </a:pPr>
              <a:t>3</a:t>
            </a:fld>
            <a:endParaRPr lang="it-IT" noProof="0" dirty="0">
              <a:latin typeface="Viga" panose="020B080003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41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5"/>
    </mc:Choice>
    <mc:Fallback xmlns="">
      <p:transition spd="slow" advTm="61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egnaposto immagine 15" descr="Immagine che contiene persona, uomo&#10;&#10;Descrizione generata automaticamente">
            <a:extLst>
              <a:ext uri="{FF2B5EF4-FFF2-40B4-BE49-F238E27FC236}">
                <a16:creationId xmlns:a16="http://schemas.microsoft.com/office/drawing/2014/main" id="{A906326B-098B-42AB-AED8-9C5BEE1D4F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1654" r="17178"/>
          <a:stretch/>
        </p:blipFill>
        <p:spPr>
          <a:xfrm>
            <a:off x="5467" y="0"/>
            <a:ext cx="5259897" cy="6858000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3646" y="372386"/>
            <a:ext cx="4602318" cy="1325563"/>
          </a:xfrm>
        </p:spPr>
        <p:txBody>
          <a:bodyPr rtlCol="0"/>
          <a:lstStyle/>
          <a:p>
            <a:pPr rtl="0"/>
            <a:r>
              <a:rPr lang="it-IT" dirty="0">
                <a:solidFill>
                  <a:srgbClr val="FCCE4E"/>
                </a:solidFill>
                <a:latin typeface="Viga" panose="020B0800030000020004" pitchFamily="34" charset="0"/>
              </a:rPr>
              <a:t>La 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83646" y="1767141"/>
            <a:ext cx="3931920" cy="338328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it-IT" dirty="0">
                <a:solidFill>
                  <a:srgbClr val="00DE64"/>
                </a:solidFill>
                <a:latin typeface="Viga" panose="020B0800030000020004" pitchFamily="34" charset="0"/>
              </a:rPr>
              <a:t>Applicazione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BB1D29FD-175B-4836-A202-052373FB43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83645" y="2169477"/>
            <a:ext cx="5065059" cy="530352"/>
          </a:xfrm>
        </p:spPr>
        <p:txBody>
          <a:bodyPr rtlCol="0"/>
          <a:lstStyle/>
          <a:p>
            <a:pPr rtl="0"/>
            <a:r>
              <a:rPr lang="it-IT" sz="1600" dirty="0">
                <a:solidFill>
                  <a:schemeClr val="bg1"/>
                </a:solidFill>
                <a:latin typeface="DM Sans" pitchFamily="2" charset="0"/>
              </a:rPr>
              <a:t>Per interazione del customer con i propri dispositivi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A8475560-1314-4F6F-B967-DD1987F8FD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786697"/>
            <a:ext cx="3931920" cy="338328"/>
          </a:xfrm>
        </p:spPr>
        <p:txBody>
          <a:bodyPr rtlCol="0">
            <a:noAutofit/>
          </a:bodyPr>
          <a:lstStyle/>
          <a:p>
            <a:pPr rtl="0"/>
            <a:r>
              <a:rPr lang="it-IT" dirty="0">
                <a:solidFill>
                  <a:srgbClr val="00DE64"/>
                </a:solidFill>
                <a:latin typeface="Viga" panose="020B0800030000020004" pitchFamily="34" charset="0"/>
              </a:rPr>
              <a:t>Interfaccia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5EBD5053-EA58-46CE-BE67-4A2A342417F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83645" y="3211893"/>
            <a:ext cx="4572000" cy="530352"/>
          </a:xfrm>
        </p:spPr>
        <p:txBody>
          <a:bodyPr rtlCol="0"/>
          <a:lstStyle/>
          <a:p>
            <a:pPr rtl="0"/>
            <a:r>
              <a:rPr lang="it-IT" sz="1600" dirty="0">
                <a:solidFill>
                  <a:schemeClr val="bg1"/>
                </a:solidFill>
                <a:latin typeface="DM Sans" pitchFamily="2" charset="0"/>
              </a:rPr>
              <a:t>Comprensione immediata dello status </a:t>
            </a:r>
          </a:p>
        </p:txBody>
      </p:sp>
      <p:sp>
        <p:nvSpPr>
          <p:cNvPr id="91" name="Segnaposto testo 90">
            <a:extLst>
              <a:ext uri="{FF2B5EF4-FFF2-40B4-BE49-F238E27FC236}">
                <a16:creationId xmlns:a16="http://schemas.microsoft.com/office/drawing/2014/main" id="{68BE0AD2-70B0-4FD7-919D-292F8D4BA76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3824836"/>
            <a:ext cx="3931920" cy="338328"/>
          </a:xfrm>
        </p:spPr>
        <p:txBody>
          <a:bodyPr rtlCol="0">
            <a:noAutofit/>
          </a:bodyPr>
          <a:lstStyle/>
          <a:p>
            <a:pPr rtl="0"/>
            <a:r>
              <a:rPr lang="it-IT" dirty="0">
                <a:solidFill>
                  <a:srgbClr val="00DE64"/>
                </a:solidFill>
                <a:latin typeface="Viga" panose="020B0800030000020004" pitchFamily="34" charset="0"/>
              </a:rPr>
              <a:t>Assistenza</a:t>
            </a:r>
          </a:p>
        </p:txBody>
      </p:sp>
      <p:sp>
        <p:nvSpPr>
          <p:cNvPr id="106" name="Segnaposto testo 105">
            <a:extLst>
              <a:ext uri="{FF2B5EF4-FFF2-40B4-BE49-F238E27FC236}">
                <a16:creationId xmlns:a16="http://schemas.microsoft.com/office/drawing/2014/main" id="{37264B0B-A362-43C1-9CC2-2F040CDC160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5999" y="4226877"/>
            <a:ext cx="5852616" cy="530352"/>
          </a:xfrm>
        </p:spPr>
        <p:txBody>
          <a:bodyPr rtlCol="0"/>
          <a:lstStyle/>
          <a:p>
            <a:pPr rtl="0"/>
            <a:r>
              <a:rPr lang="it-IT" sz="1600" dirty="0">
                <a:solidFill>
                  <a:schemeClr val="bg1"/>
                </a:solidFill>
                <a:latin typeface="DM Sans" pitchFamily="2" charset="0"/>
              </a:rPr>
              <a:t>Possibilità di richiedere intervento immediato tramite app</a:t>
            </a:r>
          </a:p>
          <a:p>
            <a:pPr rtl="0"/>
            <a:endParaRPr lang="it-IT" sz="1600" dirty="0">
              <a:solidFill>
                <a:schemeClr val="bg1"/>
              </a:solidFill>
              <a:latin typeface="DM Sans" pitchFamily="2" charset="0"/>
            </a:endParaRPr>
          </a:p>
        </p:txBody>
      </p:sp>
      <p:sp>
        <p:nvSpPr>
          <p:cNvPr id="92" name="Segnaposto testo 91">
            <a:extLst>
              <a:ext uri="{FF2B5EF4-FFF2-40B4-BE49-F238E27FC236}">
                <a16:creationId xmlns:a16="http://schemas.microsoft.com/office/drawing/2014/main" id="{522C2EA6-F6FB-495B-BFC3-7FF9B48BD7B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85273" y="4844097"/>
            <a:ext cx="3931920" cy="338328"/>
          </a:xfrm>
        </p:spPr>
        <p:txBody>
          <a:bodyPr rtlCol="0">
            <a:noAutofit/>
          </a:bodyPr>
          <a:lstStyle/>
          <a:p>
            <a:pPr rtl="0"/>
            <a:r>
              <a:rPr lang="it-IT" dirty="0">
                <a:solidFill>
                  <a:srgbClr val="00DE64"/>
                </a:solidFill>
                <a:latin typeface="Viga" panose="020B0800030000020004" pitchFamily="34" charset="0"/>
              </a:rPr>
              <a:t>Web App</a:t>
            </a:r>
          </a:p>
        </p:txBody>
      </p:sp>
      <p:sp>
        <p:nvSpPr>
          <p:cNvPr id="93" name="Segnaposto testo 92">
            <a:extLst>
              <a:ext uri="{FF2B5EF4-FFF2-40B4-BE49-F238E27FC236}">
                <a16:creationId xmlns:a16="http://schemas.microsoft.com/office/drawing/2014/main" id="{2D351F77-E140-4DAA-A784-D408B3585ED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5999" y="5241861"/>
            <a:ext cx="5511421" cy="530352"/>
          </a:xfrm>
        </p:spPr>
        <p:txBody>
          <a:bodyPr rtlCol="0"/>
          <a:lstStyle/>
          <a:p>
            <a:pPr rtl="0"/>
            <a:r>
              <a:rPr lang="it-IT" sz="1600" dirty="0">
                <a:solidFill>
                  <a:schemeClr val="bg1"/>
                </a:solidFill>
                <a:latin typeface="DM Sans" pitchFamily="2" charset="0"/>
              </a:rPr>
              <a:t>Per visualizzazione status da parte degli operatori</a:t>
            </a:r>
          </a:p>
          <a:p>
            <a:pPr rtl="0"/>
            <a:endParaRPr lang="it-IT" sz="1600" dirty="0">
              <a:solidFill>
                <a:schemeClr val="bg1"/>
              </a:solidFill>
              <a:latin typeface="DM Sans" pitchFamily="2" charset="0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CDF7730D-2FDA-4806-8517-FB0F5DFC8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WatercolorSpong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65779">
            <a:off x="3309773" y="2533488"/>
            <a:ext cx="1183073" cy="1183073"/>
          </a:xfrm>
          <a:prstGeom prst="rect">
            <a:avLst/>
          </a:prstGeom>
          <a:scene3d>
            <a:camera prst="orthographicFront">
              <a:rot lat="0" lon="2100000" rev="0"/>
            </a:camera>
            <a:lightRig rig="threePt" dir="t"/>
          </a:scene3d>
        </p:spPr>
      </p:pic>
      <p:sp>
        <p:nvSpPr>
          <p:cNvPr id="15" name="Date Placeholder 5">
            <a:extLst>
              <a:ext uri="{FF2B5EF4-FFF2-40B4-BE49-F238E27FC236}">
                <a16:creationId xmlns:a16="http://schemas.microsoft.com/office/drawing/2014/main" id="{7AE6B033-AE71-4EE6-927B-7FDE162C4522}"/>
              </a:ext>
            </a:extLst>
          </p:cNvPr>
          <p:cNvSpPr txBox="1">
            <a:spLocks/>
          </p:cNvSpPr>
          <p:nvPr/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it-IT" dirty="0">
                <a:solidFill>
                  <a:srgbClr val="7C7C7C"/>
                </a:solidFill>
                <a:latin typeface="Viga" panose="020B0800030000020004" pitchFamily="34" charset="0"/>
              </a:rPr>
              <a:t>A.A. 2021-2022</a:t>
            </a:r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4D107663-FFEC-4456-A0DA-EFC96DBC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 rtl="0">
              <a:spcAft>
                <a:spcPts val="600"/>
              </a:spcAft>
            </a:pPr>
            <a:r>
              <a:rPr lang="it-IT" noProof="0" dirty="0">
                <a:solidFill>
                  <a:srgbClr val="7C7C7C"/>
                </a:solidFill>
                <a:latin typeface="Viga" panose="020B0800030000020004" pitchFamily="34" charset="0"/>
              </a:rPr>
              <a:t>Smart4Energy – SWE Project</a:t>
            </a:r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E33ECB5E-4E95-4BCF-990B-70176181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noProof="0" smtClean="0">
                <a:solidFill>
                  <a:schemeClr val="bg1"/>
                </a:solidFill>
                <a:latin typeface="Viga" panose="020B0800030000020004" pitchFamily="34" charset="0"/>
              </a:rPr>
              <a:pPr rtl="0">
                <a:spcAft>
                  <a:spcPts val="600"/>
                </a:spcAft>
              </a:pPr>
              <a:t>4</a:t>
            </a:fld>
            <a:endParaRPr lang="it-IT" noProof="0" dirty="0">
              <a:solidFill>
                <a:schemeClr val="bg1"/>
              </a:solidFill>
              <a:latin typeface="Viga" panose="020B080003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78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9AB68-AAD3-4F45-941A-BD76631A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313"/>
            <a:ext cx="10515600" cy="1325563"/>
          </a:xfrm>
        </p:spPr>
        <p:txBody>
          <a:bodyPr rtlCol="0"/>
          <a:lstStyle/>
          <a:p>
            <a:pPr rtl="0"/>
            <a:r>
              <a:rPr lang="it-IT" dirty="0">
                <a:solidFill>
                  <a:srgbClr val="FCCE4E"/>
                </a:solidFill>
                <a:latin typeface="Viga" panose="020B0800030000020004" pitchFamily="34" charset="0"/>
              </a:rPr>
              <a:t>Il nostro way of working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A5988A-CD1B-4E4A-9861-EE187D0B6E6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682496" y="4311688"/>
            <a:ext cx="2743200" cy="360000"/>
          </a:xfrm>
        </p:spPr>
        <p:txBody>
          <a:bodyPr rtlCol="0"/>
          <a:lstStyle/>
          <a:p>
            <a:pPr rtl="0"/>
            <a:r>
              <a:rPr lang="it-IT" dirty="0">
                <a:solidFill>
                  <a:srgbClr val="FCCE4E"/>
                </a:solidFill>
                <a:latin typeface="Viga" panose="020B0800030000020004" pitchFamily="34" charset="0"/>
              </a:rPr>
              <a:t>SCRUM</a:t>
            </a:r>
          </a:p>
        </p:txBody>
      </p:sp>
      <p:sp>
        <p:nvSpPr>
          <p:cNvPr id="30" name="Segnaposto testo 29">
            <a:extLst>
              <a:ext uri="{FF2B5EF4-FFF2-40B4-BE49-F238E27FC236}">
                <a16:creationId xmlns:a16="http://schemas.microsoft.com/office/drawing/2014/main" id="{A36F47C5-F678-46A9-B786-B6A885C6DFC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11096" y="4773702"/>
            <a:ext cx="22860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1600" noProof="1">
                <a:solidFill>
                  <a:schemeClr val="bg1"/>
                </a:solidFill>
                <a:latin typeface="DM Sans" pitchFamily="2" charset="0"/>
              </a:rPr>
              <a:t>Metodologia agile per organizzare il lavoro in maniera efficiente ed efficace</a:t>
            </a:r>
          </a:p>
        </p:txBody>
      </p:sp>
      <p:sp>
        <p:nvSpPr>
          <p:cNvPr id="31" name="Segnaposto testo 30">
            <a:extLst>
              <a:ext uri="{FF2B5EF4-FFF2-40B4-BE49-F238E27FC236}">
                <a16:creationId xmlns:a16="http://schemas.microsoft.com/office/drawing/2014/main" id="{21C36C88-F184-4C07-A7C9-E06C46A4DFD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956048" y="4311688"/>
            <a:ext cx="2286000" cy="360000"/>
          </a:xfrm>
        </p:spPr>
        <p:txBody>
          <a:bodyPr rtlCol="0"/>
          <a:lstStyle/>
          <a:p>
            <a:pPr rtl="0"/>
            <a:r>
              <a:rPr lang="it-IT" dirty="0">
                <a:solidFill>
                  <a:srgbClr val="FCCE4E"/>
                </a:solidFill>
                <a:latin typeface="Viga" panose="020B0800030000020004" pitchFamily="34" charset="0"/>
              </a:rPr>
              <a:t>Norme</a:t>
            </a:r>
          </a:p>
        </p:txBody>
      </p:sp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D59803FB-DF8C-4F02-9B45-27AAE8E2775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22920" y="4773704"/>
            <a:ext cx="2952256" cy="1325562"/>
          </a:xfrm>
        </p:spPr>
        <p:txBody>
          <a:bodyPr rtlCol="0">
            <a:normAutofit/>
          </a:bodyPr>
          <a:lstStyle/>
          <a:p>
            <a:pPr rtl="0"/>
            <a:r>
              <a:rPr lang="it-IT" sz="1600" dirty="0">
                <a:solidFill>
                  <a:schemeClr val="bg1"/>
                </a:solidFill>
                <a:latin typeface="DM Sans" pitchFamily="2" charset="0"/>
              </a:rPr>
              <a:t>Per sapere sempre cosa fare ed evitare problemi</a:t>
            </a:r>
          </a:p>
        </p:txBody>
      </p:sp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550B1CB9-4A50-4420-AB99-79FC4314866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991856" y="4311688"/>
            <a:ext cx="2286000" cy="360000"/>
          </a:xfrm>
        </p:spPr>
        <p:txBody>
          <a:bodyPr rtlCol="0"/>
          <a:lstStyle/>
          <a:p>
            <a:pPr rtl="0"/>
            <a:r>
              <a:rPr lang="it-IT" dirty="0">
                <a:solidFill>
                  <a:srgbClr val="FCCE4E"/>
                </a:solidFill>
                <a:latin typeface="Viga" panose="020B0800030000020004" pitchFamily="34" charset="0"/>
              </a:rPr>
              <a:t>Collaborazione</a:t>
            </a:r>
          </a:p>
        </p:txBody>
      </p:sp>
      <p:sp>
        <p:nvSpPr>
          <p:cNvPr id="34" name="Segnaposto testo 33">
            <a:extLst>
              <a:ext uri="{FF2B5EF4-FFF2-40B4-BE49-F238E27FC236}">
                <a16:creationId xmlns:a16="http://schemas.microsoft.com/office/drawing/2014/main" id="{5B55CC8A-7C02-4FA0-B265-E6C47B9EB53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991856" y="4773703"/>
            <a:ext cx="2286000" cy="1005840"/>
          </a:xfrm>
        </p:spPr>
        <p:txBody>
          <a:bodyPr rtlCol="0">
            <a:normAutofit/>
          </a:bodyPr>
          <a:lstStyle/>
          <a:p>
            <a:pPr rtl="0"/>
            <a:r>
              <a:rPr lang="it-IT" sz="1600" noProof="1">
                <a:solidFill>
                  <a:schemeClr val="bg1"/>
                </a:solidFill>
                <a:latin typeface="DM Sans" pitchFamily="2" charset="0"/>
              </a:rPr>
              <a:t>Per velocizzare il lavoro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16DDA4D-3C9E-44F0-9769-0DCB73ED5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81" y="2388960"/>
            <a:ext cx="1650430" cy="144000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DB5A4455-C894-4FB1-8DA5-B082CAA7C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000" y="2386728"/>
            <a:ext cx="1440000" cy="1440000"/>
          </a:xfrm>
          <a:prstGeom prst="rect">
            <a:avLst/>
          </a:prstGeom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C5E412ED-4B90-4D7C-A234-4D25CF2861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414856" y="2386728"/>
            <a:ext cx="1440000" cy="1440000"/>
          </a:xfrm>
          <a:prstGeom prst="rect">
            <a:avLst/>
          </a:prstGeom>
          <a:effectLst>
            <a:outerShdw blurRad="50800" dist="38100" dir="8100000" algn="tr" rotWithShape="0">
              <a:schemeClr val="bg1">
                <a:alpha val="40000"/>
              </a:schemeClr>
            </a:outerShdw>
          </a:effectLst>
        </p:spPr>
      </p:pic>
      <p:sp>
        <p:nvSpPr>
          <p:cNvPr id="35" name="Date Placeholder 5">
            <a:extLst>
              <a:ext uri="{FF2B5EF4-FFF2-40B4-BE49-F238E27FC236}">
                <a16:creationId xmlns:a16="http://schemas.microsoft.com/office/drawing/2014/main" id="{71DDD3C3-4BB0-4CF6-A03D-EAF42BB09FFE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it-IT" dirty="0">
                <a:solidFill>
                  <a:srgbClr val="7C7C7C"/>
                </a:solidFill>
                <a:latin typeface="Viga" panose="020B0800030000020004" pitchFamily="34" charset="0"/>
              </a:rPr>
              <a:t>A.A. 2021-2022</a:t>
            </a:r>
          </a:p>
        </p:txBody>
      </p:sp>
      <p:sp>
        <p:nvSpPr>
          <p:cNvPr id="36" name="Footer Placeholder 6">
            <a:extLst>
              <a:ext uri="{FF2B5EF4-FFF2-40B4-BE49-F238E27FC236}">
                <a16:creationId xmlns:a16="http://schemas.microsoft.com/office/drawing/2014/main" id="{117C8475-AA74-4F4B-B84A-370CFC5CDAD1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it-IT" dirty="0">
                <a:solidFill>
                  <a:srgbClr val="7C7C7C"/>
                </a:solidFill>
                <a:latin typeface="Viga" panose="020B0800030000020004" pitchFamily="34" charset="0"/>
              </a:rPr>
              <a:t>Smart4Energy – SWE Project</a:t>
            </a:r>
          </a:p>
        </p:txBody>
      </p:sp>
      <p:sp>
        <p:nvSpPr>
          <p:cNvPr id="37" name="Slide Number Placeholder 7">
            <a:extLst>
              <a:ext uri="{FF2B5EF4-FFF2-40B4-BE49-F238E27FC236}">
                <a16:creationId xmlns:a16="http://schemas.microsoft.com/office/drawing/2014/main" id="{B3226A99-EED4-4687-B18C-DEBF97A8C9FB}"/>
              </a:ext>
            </a:extLst>
          </p:cNvPr>
          <p:cNvSpPr txBox="1">
            <a:spLocks/>
          </p:cNvSpPr>
          <p:nvPr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anchor="ctr"/>
          <a:lstStyle>
            <a:defPPr rtl="0"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fld id="{B5CEABB6-07DC-46E8-9B57-56EC44A396E5}" type="slidenum">
              <a:rPr lang="it-IT" sz="1200" smtClean="0">
                <a:solidFill>
                  <a:schemeClr val="bg1"/>
                </a:solidFill>
                <a:latin typeface="Viga" panose="020B0800030000020004" pitchFamily="34" charset="0"/>
              </a:rPr>
              <a:pPr algn="r">
                <a:spcAft>
                  <a:spcPts val="600"/>
                </a:spcAft>
              </a:pPr>
              <a:t>5</a:t>
            </a:fld>
            <a:endParaRPr lang="it-IT" sz="1200" dirty="0">
              <a:solidFill>
                <a:schemeClr val="bg1"/>
              </a:solidFill>
              <a:latin typeface="Viga" panose="020B080003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45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1331A525-2ACF-46F7-9D6F-3CD1A7AA6C67}"/>
              </a:ext>
            </a:extLst>
          </p:cNvPr>
          <p:cNvSpPr/>
          <p:nvPr/>
        </p:nvSpPr>
        <p:spPr>
          <a:xfrm>
            <a:off x="8391779" y="2178447"/>
            <a:ext cx="2723646" cy="2407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552F92B-74C1-4814-951D-3953F98F46CF}"/>
              </a:ext>
            </a:extLst>
          </p:cNvPr>
          <p:cNvSpPr/>
          <p:nvPr/>
        </p:nvSpPr>
        <p:spPr>
          <a:xfrm>
            <a:off x="4734177" y="3474196"/>
            <a:ext cx="2723646" cy="2407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34449C8-0EC5-42EE-BEC9-C88FEB7017D4}"/>
              </a:ext>
            </a:extLst>
          </p:cNvPr>
          <p:cNvSpPr/>
          <p:nvPr/>
        </p:nvSpPr>
        <p:spPr>
          <a:xfrm>
            <a:off x="1076575" y="2179984"/>
            <a:ext cx="2723646" cy="2407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69AB68-AAD3-4F45-941A-BD76631A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313"/>
            <a:ext cx="10515600" cy="1325563"/>
          </a:xfrm>
        </p:spPr>
        <p:txBody>
          <a:bodyPr rtlCol="0"/>
          <a:lstStyle/>
          <a:p>
            <a:pPr rtl="0"/>
            <a:r>
              <a:rPr lang="it-IT" dirty="0">
                <a:solidFill>
                  <a:srgbClr val="FCCE4E"/>
                </a:solidFill>
                <a:latin typeface="Viga" panose="020B0800030000020004" pitchFamily="34" charset="0"/>
              </a:rPr>
              <a:t>Strumenti di collaborazione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A5988A-CD1B-4E4A-9861-EE187D0B6E6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295400" y="2313955"/>
            <a:ext cx="2286000" cy="360000"/>
          </a:xfrm>
        </p:spPr>
        <p:txBody>
          <a:bodyPr rtlCol="0"/>
          <a:lstStyle/>
          <a:p>
            <a:pPr rtl="0"/>
            <a:r>
              <a:rPr lang="it-IT" dirty="0">
                <a:solidFill>
                  <a:srgbClr val="034994"/>
                </a:solidFill>
                <a:latin typeface="Viga" panose="020B0800030000020004" pitchFamily="34" charset="0"/>
              </a:rPr>
              <a:t>Comunicazione</a:t>
            </a:r>
          </a:p>
        </p:txBody>
      </p:sp>
      <p:sp>
        <p:nvSpPr>
          <p:cNvPr id="31" name="Segnaposto testo 30">
            <a:extLst>
              <a:ext uri="{FF2B5EF4-FFF2-40B4-BE49-F238E27FC236}">
                <a16:creationId xmlns:a16="http://schemas.microsoft.com/office/drawing/2014/main" id="{21C36C88-F184-4C07-A7C9-E06C46A4DFD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953000" y="3608167"/>
            <a:ext cx="2286000" cy="360000"/>
          </a:xfrm>
        </p:spPr>
        <p:txBody>
          <a:bodyPr rtlCol="0"/>
          <a:lstStyle/>
          <a:p>
            <a:pPr rtl="0"/>
            <a:r>
              <a:rPr lang="it-IT" dirty="0" err="1">
                <a:solidFill>
                  <a:srgbClr val="034994"/>
                </a:solidFill>
                <a:latin typeface="Viga" panose="020B0800030000020004" pitchFamily="34" charset="0"/>
              </a:rPr>
              <a:t>Versionamento</a:t>
            </a:r>
            <a:r>
              <a:rPr lang="it-IT" dirty="0">
                <a:solidFill>
                  <a:srgbClr val="034994"/>
                </a:solidFill>
                <a:latin typeface="Viga" panose="020B0800030000020004" pitchFamily="34" charset="0"/>
              </a:rPr>
              <a:t> </a:t>
            </a:r>
            <a:br>
              <a:rPr lang="it-IT" dirty="0">
                <a:solidFill>
                  <a:srgbClr val="034994"/>
                </a:solidFill>
                <a:latin typeface="Viga" panose="020B0800030000020004" pitchFamily="34" charset="0"/>
              </a:rPr>
            </a:br>
            <a:r>
              <a:rPr lang="it-IT" dirty="0">
                <a:solidFill>
                  <a:srgbClr val="034994"/>
                </a:solidFill>
                <a:latin typeface="Viga" panose="020B0800030000020004" pitchFamily="34" charset="0"/>
              </a:rPr>
              <a:t>e Archiviazione</a:t>
            </a:r>
          </a:p>
        </p:txBody>
      </p:sp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550B1CB9-4A50-4420-AB99-79FC4314866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610600" y="2313955"/>
            <a:ext cx="2286000" cy="360000"/>
          </a:xfrm>
        </p:spPr>
        <p:txBody>
          <a:bodyPr rtlCol="0"/>
          <a:lstStyle/>
          <a:p>
            <a:pPr rtl="0"/>
            <a:r>
              <a:rPr lang="it-IT" dirty="0">
                <a:solidFill>
                  <a:srgbClr val="034994"/>
                </a:solidFill>
                <a:latin typeface="Viga" panose="020B0800030000020004" pitchFamily="34" charset="0"/>
              </a:rPr>
              <a:t>Documentazione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0E7F034-688A-4562-86D3-0D034E265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868695"/>
            <a:ext cx="720000" cy="7200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C6987E4-ECCB-41BD-A7C7-A1CE193D5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14" y="3783435"/>
            <a:ext cx="720000" cy="54000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62739B2C-1225-43FA-A189-AF0E2DF5D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2918772"/>
            <a:ext cx="1080000" cy="619845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71DFC62B-82D7-4C65-ADC3-AB8AA70D91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5400" y="2868695"/>
            <a:ext cx="1280000" cy="72000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5CCB0F0E-600A-45CD-A325-76741DBE24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7180" y="3693435"/>
            <a:ext cx="720000" cy="72000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2F45A746-89CA-489C-8EEF-F63854435C6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5665" t="15673" r="25011" b="16749"/>
          <a:stretch/>
        </p:blipFill>
        <p:spPr>
          <a:xfrm>
            <a:off x="10108324" y="2818617"/>
            <a:ext cx="788276" cy="720000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56E70385-12DF-44D3-B7A5-6D157512D6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6011" y="4442681"/>
            <a:ext cx="720000" cy="720000"/>
          </a:xfrm>
          <a:prstGeom prst="rect">
            <a:avLst/>
          </a:prstGeom>
        </p:spPr>
      </p:pic>
      <p:sp>
        <p:nvSpPr>
          <p:cNvPr id="39" name="Date Placeholder 5">
            <a:extLst>
              <a:ext uri="{FF2B5EF4-FFF2-40B4-BE49-F238E27FC236}">
                <a16:creationId xmlns:a16="http://schemas.microsoft.com/office/drawing/2014/main" id="{5C88EBE1-F150-49FB-9601-C975CFE9F71D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it-IT" dirty="0">
                <a:solidFill>
                  <a:srgbClr val="7C7C7C"/>
                </a:solidFill>
                <a:latin typeface="Viga" panose="020B0800030000020004" pitchFamily="34" charset="0"/>
              </a:rPr>
              <a:t>A.A. 2021-2022</a:t>
            </a:r>
          </a:p>
        </p:txBody>
      </p:sp>
      <p:sp>
        <p:nvSpPr>
          <p:cNvPr id="40" name="Footer Placeholder 6">
            <a:extLst>
              <a:ext uri="{FF2B5EF4-FFF2-40B4-BE49-F238E27FC236}">
                <a16:creationId xmlns:a16="http://schemas.microsoft.com/office/drawing/2014/main" id="{5A6B6C43-6F8B-4248-A617-A7AF3D407B18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it-IT">
                <a:solidFill>
                  <a:srgbClr val="7C7C7C"/>
                </a:solidFill>
                <a:latin typeface="Viga" panose="020B0800030000020004" pitchFamily="34" charset="0"/>
              </a:rPr>
              <a:t>Smart4Energy – SWE Project</a:t>
            </a:r>
            <a:endParaRPr lang="it-IT" dirty="0">
              <a:solidFill>
                <a:srgbClr val="7C7C7C"/>
              </a:solidFill>
              <a:latin typeface="Viga" panose="020B0800030000020004" pitchFamily="34" charset="0"/>
            </a:endParaRPr>
          </a:p>
        </p:txBody>
      </p:sp>
      <p:sp>
        <p:nvSpPr>
          <p:cNvPr id="41" name="Slide Number Placeholder 7">
            <a:extLst>
              <a:ext uri="{FF2B5EF4-FFF2-40B4-BE49-F238E27FC236}">
                <a16:creationId xmlns:a16="http://schemas.microsoft.com/office/drawing/2014/main" id="{1C8172F4-5C87-4EF9-BEB6-A78E28A2CB8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 rtl="0"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fld id="{B5CEABB6-07DC-46E8-9B57-56EC44A396E5}" type="slidenum">
              <a:rPr lang="it-IT" sz="1200" smtClean="0">
                <a:solidFill>
                  <a:schemeClr val="bg1"/>
                </a:solidFill>
                <a:latin typeface="Viga" panose="020B0800030000020004" pitchFamily="34" charset="0"/>
              </a:rPr>
              <a:pPr algn="r">
                <a:spcAft>
                  <a:spcPts val="600"/>
                </a:spcAft>
              </a:pPr>
              <a:t>6</a:t>
            </a:fld>
            <a:endParaRPr lang="it-IT" sz="1200" dirty="0">
              <a:solidFill>
                <a:schemeClr val="bg1"/>
              </a:solidFill>
              <a:latin typeface="Viga" panose="020B0800030000020004" pitchFamily="34" charset="0"/>
            </a:endParaRPr>
          </a:p>
        </p:txBody>
      </p:sp>
      <p:pic>
        <p:nvPicPr>
          <p:cNvPr id="10" name="Immagine 9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0F57884A-743D-453F-A17C-3E450D7A280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7060" r="15893"/>
          <a:stretch/>
        </p:blipFill>
        <p:spPr>
          <a:xfrm>
            <a:off x="6225990" y="4442681"/>
            <a:ext cx="858211" cy="720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F4ED8495-868B-419F-AF91-A499B1727A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34210" y="3695721"/>
            <a:ext cx="774114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5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it-IT" dirty="0">
                <a:solidFill>
                  <a:srgbClr val="F3C317"/>
                </a:solidFill>
                <a:latin typeface="Viga" panose="020B0800030000020004" pitchFamily="34" charset="0"/>
              </a:rPr>
              <a:t>Perché Smart4Energy?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8305" y="2195403"/>
            <a:ext cx="3210331" cy="3647605"/>
          </a:xfrm>
          <a:solidFill>
            <a:schemeClr val="bg1"/>
          </a:solidFill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034994"/>
                </a:solidFill>
                <a:latin typeface="Viga" panose="020B0800030000020004" pitchFamily="34" charset="0"/>
              </a:rPr>
              <a:t>IoT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5593" y="3156155"/>
            <a:ext cx="2743200" cy="2559437"/>
          </a:xfrm>
        </p:spPr>
        <p:txBody>
          <a:bodyPr rtlCol="0">
            <a:normAutofit/>
          </a:bodyPr>
          <a:lstStyle/>
          <a:p>
            <a:pPr rtl="0"/>
            <a:r>
              <a:rPr lang="it-IT" sz="1600" dirty="0">
                <a:latin typeface="DM Sans" pitchFamily="2" charset="0"/>
              </a:rPr>
              <a:t>Interesse per la realtà</a:t>
            </a:r>
          </a:p>
          <a:p>
            <a:pPr rtl="0"/>
            <a:r>
              <a:rPr lang="it-IT" sz="1600" dirty="0">
                <a:latin typeface="DM Sans" pitchFamily="2" charset="0"/>
              </a:rPr>
              <a:t>Interazione sia ad alto che a basso livello</a:t>
            </a:r>
          </a:p>
          <a:p>
            <a:pPr rtl="0"/>
            <a:r>
              <a:rPr lang="it-IT" sz="1600" dirty="0">
                <a:latin typeface="DM Sans" pitchFamily="2" charset="0"/>
              </a:rPr>
              <a:t>Proiettato al futuro</a:t>
            </a:r>
          </a:p>
        </p:txBody>
      </p:sp>
      <p:sp>
        <p:nvSpPr>
          <p:cNvPr id="114" name="Segnaposto testo 113">
            <a:extLst>
              <a:ext uri="{FF2B5EF4-FFF2-40B4-BE49-F238E27FC236}">
                <a16:creationId xmlns:a16="http://schemas.microsoft.com/office/drawing/2014/main" id="{B51B89C9-6212-44BC-8654-817139EF8D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16628" y="2195403"/>
            <a:ext cx="3209544" cy="3648456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it-IT" dirty="0">
                <a:solidFill>
                  <a:srgbClr val="034994"/>
                </a:solidFill>
                <a:latin typeface="Viga" panose="020B0800030000020004" pitchFamily="34" charset="0"/>
              </a:rPr>
              <a:t>Azienda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65548" y="3156155"/>
            <a:ext cx="2743200" cy="25594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sz="1600" noProof="1">
                <a:latin typeface="DM Sans" pitchFamily="2" charset="0"/>
              </a:rPr>
              <a:t>Comunicazione chiara e rapida</a:t>
            </a:r>
            <a:endParaRPr lang="it-IT" sz="1600" dirty="0">
              <a:latin typeface="DM Sans" pitchFamily="2" charset="0"/>
            </a:endParaRPr>
          </a:p>
          <a:p>
            <a:pPr rtl="0"/>
            <a:r>
              <a:rPr lang="it-IT" sz="1600" noProof="1">
                <a:latin typeface="DM Sans" pitchFamily="2" charset="0"/>
              </a:rPr>
              <a:t>Carattere internazionale e fatturato di livello</a:t>
            </a:r>
          </a:p>
          <a:p>
            <a:pPr rtl="0"/>
            <a:r>
              <a:rPr lang="it-IT" sz="1600" noProof="1">
                <a:latin typeface="DM Sans" pitchFamily="2" charset="0"/>
              </a:rPr>
              <a:t>Figure esperte a supporto</a:t>
            </a:r>
          </a:p>
          <a:p>
            <a:pPr rtl="0"/>
            <a:endParaRPr lang="it-IT" sz="1600" noProof="1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48764" y="2195403"/>
            <a:ext cx="3209544" cy="3648456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it-IT" dirty="0">
                <a:solidFill>
                  <a:srgbClr val="034994"/>
                </a:solidFill>
                <a:latin typeface="Viga" panose="020B0800030000020004" pitchFamily="34" charset="0"/>
              </a:rPr>
              <a:t>Fattibilità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77130" y="3156155"/>
            <a:ext cx="2743200" cy="2559437"/>
          </a:xfrm>
        </p:spPr>
        <p:txBody>
          <a:bodyPr rtlCol="0">
            <a:normAutofit/>
          </a:bodyPr>
          <a:lstStyle/>
          <a:p>
            <a:pPr rtl="0"/>
            <a:r>
              <a:rPr lang="it-IT" sz="1600" noProof="1">
                <a:latin typeface="DM Sans" pitchFamily="2" charset="0"/>
              </a:rPr>
              <a:t>Obiettivi chiari</a:t>
            </a:r>
          </a:p>
          <a:p>
            <a:pPr rtl="0"/>
            <a:r>
              <a:rPr lang="it-IT" sz="1600" noProof="1">
                <a:latin typeface="DM Sans" pitchFamily="2" charset="0"/>
              </a:rPr>
              <a:t>Compatibilità con impegni personali</a:t>
            </a:r>
          </a:p>
          <a:p>
            <a:pPr rtl="0"/>
            <a:r>
              <a:rPr lang="it-IT" sz="1600" noProof="1">
                <a:latin typeface="DM Sans" pitchFamily="2" charset="0"/>
              </a:rPr>
              <a:t>Libertà totale sulle tecnologie</a:t>
            </a:r>
            <a:endParaRPr lang="it-IT" sz="1600" dirty="0">
              <a:latin typeface="DM Sans" pitchFamily="2" charset="0"/>
            </a:endParaRPr>
          </a:p>
          <a:p>
            <a:pPr rtl="0"/>
            <a:endParaRPr lang="it-IT" sz="16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1276E0A-596B-42DE-8B10-5061C38B1B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22413" y="4635592"/>
            <a:ext cx="1082113" cy="107999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6F26F72-4969-4570-8783-F382FC79D9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4531" b="26579"/>
          <a:stretch/>
        </p:blipFill>
        <p:spPr>
          <a:xfrm>
            <a:off x="5486254" y="4699726"/>
            <a:ext cx="1219492" cy="10800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21DDE3B5-79D7-4F6A-AA1E-D4AF63A9A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8730" y="4635592"/>
            <a:ext cx="1080000" cy="1080000"/>
          </a:xfrm>
          <a:prstGeom prst="rect">
            <a:avLst/>
          </a:prstGeom>
        </p:spPr>
      </p:pic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14CF333-5C12-41FF-BC81-6815A3D7F64F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numCol="1" anchor="ctr"/>
          <a:lstStyle>
            <a:defPPr rtl="0"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it-IT" sz="1200">
                <a:solidFill>
                  <a:srgbClr val="7C7C7C"/>
                </a:solidFill>
                <a:latin typeface="Viga" panose="020B0800030000020004" pitchFamily="34" charset="0"/>
              </a:rPr>
              <a:t>A.A. 2021-2022</a:t>
            </a:r>
            <a:endParaRPr lang="it-IT" sz="1200" dirty="0">
              <a:solidFill>
                <a:srgbClr val="7C7C7C"/>
              </a:solidFill>
              <a:latin typeface="Viga" panose="020B0800030000020004" pitchFamily="34" charset="0"/>
            </a:endParaRPr>
          </a:p>
        </p:txBody>
      </p:sp>
      <p:sp>
        <p:nvSpPr>
          <p:cNvPr id="20" name="Footer Placeholder 6">
            <a:extLst>
              <a:ext uri="{FF2B5EF4-FFF2-40B4-BE49-F238E27FC236}">
                <a16:creationId xmlns:a16="http://schemas.microsoft.com/office/drawing/2014/main" id="{348A7B59-B0A8-496B-8B82-37CFCC7BEA0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 anchor="ctr"/>
          <a:lstStyle>
            <a:defPPr rtl="0"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it-IT" sz="1200" dirty="0">
                <a:solidFill>
                  <a:srgbClr val="7C7C7C"/>
                </a:solidFill>
                <a:latin typeface="Viga" panose="020B0800030000020004" pitchFamily="34" charset="0"/>
              </a:rPr>
              <a:t>Smart4Energy – SWE Project</a:t>
            </a:r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20891EFA-8CA3-49A9-91F7-B483266C467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numCol="1" anchor="ctr"/>
          <a:lstStyle>
            <a:defPPr rtl="0"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fld id="{B5CEABB6-07DC-46E8-9B57-56EC44A396E5}" type="slidenum">
              <a:rPr lang="it-IT" sz="1200" smtClean="0">
                <a:solidFill>
                  <a:schemeClr val="bg1"/>
                </a:solidFill>
                <a:latin typeface="Viga" panose="020B0800030000020004" pitchFamily="34" charset="0"/>
              </a:rPr>
              <a:pPr algn="r">
                <a:spcAft>
                  <a:spcPts val="600"/>
                </a:spcAft>
              </a:pPr>
              <a:t>7</a:t>
            </a:fld>
            <a:endParaRPr lang="it-IT" sz="1200" dirty="0">
              <a:solidFill>
                <a:schemeClr val="bg1"/>
              </a:solidFill>
              <a:latin typeface="Viga" panose="020B080003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23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399" y="373550"/>
            <a:ext cx="5005466" cy="1325563"/>
          </a:xfrm>
        </p:spPr>
        <p:txBody>
          <a:bodyPr rtlCol="0"/>
          <a:lstStyle/>
          <a:p>
            <a:pPr algn="ctr" rtl="0"/>
            <a:r>
              <a:rPr lang="it-IT" dirty="0">
                <a:solidFill>
                  <a:srgbClr val="FCCE4E"/>
                </a:solidFill>
                <a:latin typeface="Viga" panose="020B0800030000020004" pitchFamily="34" charset="0"/>
              </a:rPr>
              <a:t>Capitolati scartati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D1665A6-6CC9-4D70-9F45-26532D473A0C}"/>
              </a:ext>
            </a:extLst>
          </p:cNvPr>
          <p:cNvSpPr txBox="1"/>
          <p:nvPr/>
        </p:nvSpPr>
        <p:spPr>
          <a:xfrm>
            <a:off x="1983847" y="2098921"/>
            <a:ext cx="4208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DM Sans" pitchFamily="2" charset="0"/>
              </a:rPr>
              <a:t>Scarsa definizione degli obiettivi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4F531DE-19A9-4205-A1E7-F789D13C25C6}"/>
              </a:ext>
            </a:extLst>
          </p:cNvPr>
          <p:cNvSpPr txBox="1"/>
          <p:nvPr/>
        </p:nvSpPr>
        <p:spPr>
          <a:xfrm>
            <a:off x="7407386" y="2369753"/>
            <a:ext cx="3155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DM Sans" pitchFamily="2" charset="0"/>
              </a:rPr>
              <a:t>Basso livello d’interesse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BE04C50-1D31-45E4-8D6F-49BB3B0D8748}"/>
              </a:ext>
            </a:extLst>
          </p:cNvPr>
          <p:cNvSpPr txBox="1"/>
          <p:nvPr/>
        </p:nvSpPr>
        <p:spPr>
          <a:xfrm>
            <a:off x="1368803" y="4611740"/>
            <a:ext cx="2640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DM Sans" pitchFamily="2" charset="0"/>
              </a:rPr>
              <a:t>Rigidità progettuale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84B9E4A-23A9-440E-8E3B-E92FB2B2D2BD}"/>
              </a:ext>
            </a:extLst>
          </p:cNvPr>
          <p:cNvSpPr txBox="1"/>
          <p:nvPr/>
        </p:nvSpPr>
        <p:spPr>
          <a:xfrm>
            <a:off x="3698450" y="3564101"/>
            <a:ext cx="3052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DM Sans" pitchFamily="2" charset="0"/>
              </a:rPr>
              <a:t>Complessità eccessiva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C57ED2B-92F7-4C3E-A309-5A4C199E9AAC}"/>
              </a:ext>
            </a:extLst>
          </p:cNvPr>
          <p:cNvSpPr txBox="1"/>
          <p:nvPr/>
        </p:nvSpPr>
        <p:spPr>
          <a:xfrm>
            <a:off x="6636341" y="4590881"/>
            <a:ext cx="4642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DM Sans" pitchFamily="2" charset="0"/>
              </a:rPr>
              <a:t>Supporto offerto non soddisfacente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ADDD6F9-549D-4C3A-9BBB-F5D27990AE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19417" y="3002200"/>
            <a:ext cx="1440000" cy="1440000"/>
          </a:xfrm>
          <a:prstGeom prst="rect">
            <a:avLst/>
          </a:prstGeom>
          <a:effectLst>
            <a:outerShdw blurRad="50800" dist="38100" dir="8100000" algn="tr" rotWithShape="0">
              <a:schemeClr val="bg1">
                <a:alpha val="40000"/>
              </a:scheme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5D9B85F-3639-424E-8104-60F22B1C6C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255" r="7255"/>
          <a:stretch/>
        </p:blipFill>
        <p:spPr>
          <a:xfrm>
            <a:off x="4554071" y="4261070"/>
            <a:ext cx="1800000" cy="1800000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91DE90F-7536-48FB-AC1D-1F4DEE5FCF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371657" y="2554419"/>
            <a:ext cx="1800000" cy="1800000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0" name="Date Placeholder 5">
            <a:extLst>
              <a:ext uri="{FF2B5EF4-FFF2-40B4-BE49-F238E27FC236}">
                <a16:creationId xmlns:a16="http://schemas.microsoft.com/office/drawing/2014/main" id="{535B226C-E860-4CEA-9513-72C10FF2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it-IT" noProof="0" dirty="0">
                <a:solidFill>
                  <a:srgbClr val="7C7C7C"/>
                </a:solidFill>
                <a:latin typeface="Viga" panose="020B0800030000020004" pitchFamily="34" charset="0"/>
              </a:rPr>
              <a:t>A.A. 2021-2022</a:t>
            </a:r>
          </a:p>
        </p:txBody>
      </p:sp>
      <p:sp>
        <p:nvSpPr>
          <p:cNvPr id="21" name="Footer Placeholder 6">
            <a:extLst>
              <a:ext uri="{FF2B5EF4-FFF2-40B4-BE49-F238E27FC236}">
                <a16:creationId xmlns:a16="http://schemas.microsoft.com/office/drawing/2014/main" id="{FBDED8FC-3F40-43B2-B982-C15E49E5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it-IT" noProof="0" dirty="0">
                <a:solidFill>
                  <a:srgbClr val="7C7C7C"/>
                </a:solidFill>
                <a:latin typeface="Viga" panose="020B0800030000020004" pitchFamily="34" charset="0"/>
              </a:rPr>
              <a:t>Smart4Energy – SWE Project</a:t>
            </a:r>
          </a:p>
        </p:txBody>
      </p:sp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38C88B4A-2E62-470F-BA0F-3F98B808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noProof="0" smtClean="0">
                <a:solidFill>
                  <a:schemeClr val="bg1"/>
                </a:solidFill>
                <a:latin typeface="Viga" panose="020B0800030000020004" pitchFamily="34" charset="0"/>
              </a:rPr>
              <a:pPr rtl="0">
                <a:spcAft>
                  <a:spcPts val="600"/>
                </a:spcAft>
              </a:pPr>
              <a:t>8</a:t>
            </a:fld>
            <a:endParaRPr lang="it-IT" noProof="0" dirty="0">
              <a:solidFill>
                <a:schemeClr val="bg1"/>
              </a:solidFill>
              <a:latin typeface="Viga" panose="020B080003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4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459"/>
            <a:ext cx="10515600" cy="1325563"/>
          </a:xfrm>
        </p:spPr>
        <p:txBody>
          <a:bodyPr rtlCol="0"/>
          <a:lstStyle/>
          <a:p>
            <a:pPr rtl="0"/>
            <a:r>
              <a:rPr lang="it-IT" dirty="0">
                <a:solidFill>
                  <a:srgbClr val="FCCE4E"/>
                </a:solidFill>
                <a:latin typeface="Viga" panose="020B0800030000020004" pitchFamily="34" charset="0"/>
              </a:rPr>
              <a:t>Preventivo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E514C864-223A-417A-BB93-1FB27A221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77708"/>
              </p:ext>
            </p:extLst>
          </p:nvPr>
        </p:nvGraphicFramePr>
        <p:xfrm>
          <a:off x="3643451" y="1670022"/>
          <a:ext cx="4905098" cy="4480492"/>
        </p:xfrm>
        <a:graphic>
          <a:graphicData uri="http://schemas.openxmlformats.org/drawingml/2006/table">
            <a:tbl>
              <a:tblPr/>
              <a:tblGrid>
                <a:gridCol w="1843127">
                  <a:extLst>
                    <a:ext uri="{9D8B030D-6E8A-4147-A177-3AD203B41FA5}">
                      <a16:colId xmlns:a16="http://schemas.microsoft.com/office/drawing/2014/main" val="3707620006"/>
                    </a:ext>
                  </a:extLst>
                </a:gridCol>
                <a:gridCol w="1278298">
                  <a:extLst>
                    <a:ext uri="{9D8B030D-6E8A-4147-A177-3AD203B41FA5}">
                      <a16:colId xmlns:a16="http://schemas.microsoft.com/office/drawing/2014/main" val="1700666140"/>
                    </a:ext>
                  </a:extLst>
                </a:gridCol>
                <a:gridCol w="1783673">
                  <a:extLst>
                    <a:ext uri="{9D8B030D-6E8A-4147-A177-3AD203B41FA5}">
                      <a16:colId xmlns:a16="http://schemas.microsoft.com/office/drawing/2014/main" val="412427628"/>
                    </a:ext>
                  </a:extLst>
                </a:gridCol>
              </a:tblGrid>
              <a:tr h="37337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500" b="1" dirty="0">
                          <a:effectLst/>
                          <a:latin typeface="DM Sans" pitchFamily="2" charset="0"/>
                        </a:rPr>
                        <a:t>Ruolo</a:t>
                      </a:r>
                    </a:p>
                  </a:txBody>
                  <a:tcPr marL="27095" marR="27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E4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500" b="1" dirty="0">
                          <a:effectLst/>
                        </a:rPr>
                        <a:t>Ore</a:t>
                      </a:r>
                    </a:p>
                  </a:txBody>
                  <a:tcPr marL="27095" marR="27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E4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500" b="1" dirty="0">
                          <a:effectLst/>
                        </a:rPr>
                        <a:t>Costo</a:t>
                      </a:r>
                    </a:p>
                  </a:txBody>
                  <a:tcPr marL="27095" marR="27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E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474381"/>
                  </a:ext>
                </a:extLst>
              </a:tr>
              <a:tr h="74674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500" b="1" dirty="0">
                          <a:effectLst/>
                        </a:rPr>
                        <a:t>Responsabile</a:t>
                      </a:r>
                    </a:p>
                  </a:txBody>
                  <a:tcPr marL="27095" marR="27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500" dirty="0">
                          <a:effectLst/>
                        </a:rPr>
                        <a:t>70</a:t>
                      </a:r>
                    </a:p>
                  </a:txBody>
                  <a:tcPr marL="27095" marR="27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500" dirty="0">
                          <a:effectLst/>
                        </a:rPr>
                        <a:t>2.100,00 €</a:t>
                      </a:r>
                    </a:p>
                  </a:txBody>
                  <a:tcPr marL="27095" marR="27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34269"/>
                  </a:ext>
                </a:extLst>
              </a:tr>
              <a:tr h="74674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500" b="1" dirty="0">
                          <a:effectLst/>
                        </a:rPr>
                        <a:t>Amministratore</a:t>
                      </a:r>
                    </a:p>
                  </a:txBody>
                  <a:tcPr marL="27095" marR="27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8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500" dirty="0">
                          <a:effectLst/>
                        </a:rPr>
                        <a:t>63</a:t>
                      </a:r>
                    </a:p>
                  </a:txBody>
                  <a:tcPr marL="27095" marR="27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8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500" dirty="0">
                          <a:effectLst/>
                        </a:rPr>
                        <a:t>1.260,00 €</a:t>
                      </a:r>
                    </a:p>
                  </a:txBody>
                  <a:tcPr marL="27095" marR="27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109901"/>
                  </a:ext>
                </a:extLst>
              </a:tr>
              <a:tr h="37337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500" b="1" dirty="0">
                          <a:effectLst/>
                        </a:rPr>
                        <a:t>Analista</a:t>
                      </a:r>
                    </a:p>
                  </a:txBody>
                  <a:tcPr marL="27095" marR="27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500" dirty="0">
                          <a:effectLst/>
                        </a:rPr>
                        <a:t>56</a:t>
                      </a:r>
                    </a:p>
                  </a:txBody>
                  <a:tcPr marL="27095" marR="27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500" dirty="0">
                          <a:effectLst/>
                        </a:rPr>
                        <a:t>1.400,00 €</a:t>
                      </a:r>
                    </a:p>
                  </a:txBody>
                  <a:tcPr marL="27095" marR="27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477210"/>
                  </a:ext>
                </a:extLst>
              </a:tr>
              <a:tr h="37337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500" b="1" dirty="0">
                          <a:effectLst/>
                        </a:rPr>
                        <a:t>Progettista</a:t>
                      </a:r>
                    </a:p>
                  </a:txBody>
                  <a:tcPr marL="27095" marR="27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8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500" dirty="0">
                          <a:effectLst/>
                        </a:rPr>
                        <a:t>161</a:t>
                      </a:r>
                    </a:p>
                  </a:txBody>
                  <a:tcPr marL="27095" marR="27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8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500" dirty="0">
                          <a:effectLst/>
                        </a:rPr>
                        <a:t>4.025,00 €</a:t>
                      </a:r>
                    </a:p>
                  </a:txBody>
                  <a:tcPr marL="27095" marR="27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67994"/>
                  </a:ext>
                </a:extLst>
              </a:tr>
              <a:tr h="74674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500" b="1" dirty="0">
                          <a:effectLst/>
                        </a:rPr>
                        <a:t>Programmatore</a:t>
                      </a:r>
                    </a:p>
                  </a:txBody>
                  <a:tcPr marL="27095" marR="27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500" dirty="0">
                          <a:effectLst/>
                        </a:rPr>
                        <a:t>168</a:t>
                      </a:r>
                    </a:p>
                  </a:txBody>
                  <a:tcPr marL="27095" marR="27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500" dirty="0">
                          <a:effectLst/>
                        </a:rPr>
                        <a:t>2.520,00 €</a:t>
                      </a:r>
                    </a:p>
                  </a:txBody>
                  <a:tcPr marL="27095" marR="27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68502"/>
                  </a:ext>
                </a:extLst>
              </a:tr>
              <a:tr h="37337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500" b="1" dirty="0">
                          <a:effectLst/>
                        </a:rPr>
                        <a:t>Verificatore</a:t>
                      </a:r>
                    </a:p>
                  </a:txBody>
                  <a:tcPr marL="27095" marR="27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8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500" dirty="0">
                          <a:effectLst/>
                        </a:rPr>
                        <a:t>182</a:t>
                      </a:r>
                    </a:p>
                  </a:txBody>
                  <a:tcPr marL="27095" marR="27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8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500" dirty="0">
                          <a:effectLst/>
                        </a:rPr>
                        <a:t>2.730,00 €</a:t>
                      </a:r>
                    </a:p>
                  </a:txBody>
                  <a:tcPr marL="27095" marR="27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80588"/>
                  </a:ext>
                </a:extLst>
              </a:tr>
              <a:tr h="74674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500" b="1" dirty="0">
                          <a:effectLst/>
                        </a:rPr>
                        <a:t>Preventivo totale </a:t>
                      </a:r>
                    </a:p>
                  </a:txBody>
                  <a:tcPr marL="27095" marR="27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500" dirty="0">
                          <a:effectLst/>
                        </a:rPr>
                        <a:t>700</a:t>
                      </a:r>
                    </a:p>
                  </a:txBody>
                  <a:tcPr marL="27095" marR="27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500" dirty="0">
                          <a:effectLst/>
                        </a:rPr>
                        <a:t>14.035,00 €</a:t>
                      </a:r>
                    </a:p>
                  </a:txBody>
                  <a:tcPr marL="27095" marR="27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553090"/>
                  </a:ext>
                </a:extLst>
              </a:tr>
            </a:tbl>
          </a:graphicData>
        </a:graphic>
      </p:graphicFrame>
      <p:sp>
        <p:nvSpPr>
          <p:cNvPr id="20" name="Date Placeholder 5">
            <a:extLst>
              <a:ext uri="{FF2B5EF4-FFF2-40B4-BE49-F238E27FC236}">
                <a16:creationId xmlns:a16="http://schemas.microsoft.com/office/drawing/2014/main" id="{6D37F54C-5BBE-450E-BE07-C1F39FEC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it-IT" noProof="0" dirty="0">
                <a:solidFill>
                  <a:srgbClr val="7C7C7C"/>
                </a:solidFill>
                <a:latin typeface="Viga" panose="020B0800030000020004" pitchFamily="34" charset="0"/>
              </a:rPr>
              <a:t>A.A. 2021-2022</a:t>
            </a:r>
          </a:p>
        </p:txBody>
      </p:sp>
      <p:sp>
        <p:nvSpPr>
          <p:cNvPr id="21" name="Footer Placeholder 6">
            <a:extLst>
              <a:ext uri="{FF2B5EF4-FFF2-40B4-BE49-F238E27FC236}">
                <a16:creationId xmlns:a16="http://schemas.microsoft.com/office/drawing/2014/main" id="{933B3C45-8F24-472D-86A5-90425FBF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it-IT" noProof="0" dirty="0">
                <a:solidFill>
                  <a:srgbClr val="7C7C7C"/>
                </a:solidFill>
                <a:latin typeface="Viga" panose="020B0800030000020004" pitchFamily="34" charset="0"/>
              </a:rPr>
              <a:t>Smart4Energy – SWE Project</a:t>
            </a:r>
          </a:p>
        </p:txBody>
      </p:sp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AC34E7DF-3CB7-468C-98DB-07B20453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noProof="0" smtClean="0">
                <a:solidFill>
                  <a:schemeClr val="bg1"/>
                </a:solidFill>
                <a:latin typeface="Viga" panose="020B0800030000020004" pitchFamily="34" charset="0"/>
              </a:rPr>
              <a:pPr rtl="0">
                <a:spcAft>
                  <a:spcPts val="600"/>
                </a:spcAft>
              </a:pPr>
              <a:t>9</a:t>
            </a:fld>
            <a:endParaRPr lang="it-IT" noProof="0" dirty="0">
              <a:solidFill>
                <a:schemeClr val="bg1"/>
              </a:solidFill>
              <a:latin typeface="Viga" panose="020B080003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63_TF66722518_Win32" id="{551D01E1-5D4A-46B3-BFBE-E3523C7E14EA}" vid="{C253B725-998E-4A3D-BA47-1397118CE64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0A34E51D9B4F44B80BD56A34A9C2954" ma:contentTypeVersion="2" ma:contentTypeDescription="Creare un nuovo documento." ma:contentTypeScope="" ma:versionID="2da05e3c4a01204dade3ee44d20a8b36">
  <xsd:schema xmlns:xsd="http://www.w3.org/2001/XMLSchema" xmlns:xs="http://www.w3.org/2001/XMLSchema" xmlns:p="http://schemas.microsoft.com/office/2006/metadata/properties" xmlns:ns3="59c02e20-b735-43c3-a58f-66ed76ffac83" targetNamespace="http://schemas.microsoft.com/office/2006/metadata/properties" ma:root="true" ma:fieldsID="8a0704e7d272cf055a3f13594f578460" ns3:_="">
    <xsd:import namespace="59c02e20-b735-43c3-a58f-66ed76ffac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c02e20-b735-43c3-a58f-66ed76ffac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A2C22C-F6F8-408F-BDB2-6CC7CC03C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c02e20-b735-43c3-a58f-66ed76ffac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E6AE0A-D4B0-4A5B-9359-3C20E0AE6F61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www.w3.org/XML/1998/namespace"/>
    <ds:schemaRef ds:uri="59c02e20-b735-43c3-a58f-66ed76ffac83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vendita semplice</Template>
  <TotalTime>0</TotalTime>
  <Words>463</Words>
  <Application>Microsoft Office PowerPoint</Application>
  <PresentationFormat>Widescreen</PresentationFormat>
  <Paragraphs>148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2" baseType="lpstr">
      <vt:lpstr>Arial</vt:lpstr>
      <vt:lpstr>Bodoni MT</vt:lpstr>
      <vt:lpstr>Calibri</vt:lpstr>
      <vt:lpstr>DM Sans</vt:lpstr>
      <vt:lpstr>Helvetica Neue</vt:lpstr>
      <vt:lpstr>Source Sans Pro Light</vt:lpstr>
      <vt:lpstr>Times New Roman</vt:lpstr>
      <vt:lpstr>Viga</vt:lpstr>
      <vt:lpstr>Tema di Office</vt:lpstr>
      <vt:lpstr>Smart4Energy</vt:lpstr>
      <vt:lpstr>Il nostro team</vt:lpstr>
      <vt:lpstr>Il problema</vt:lpstr>
      <vt:lpstr>La soluzione</vt:lpstr>
      <vt:lpstr>Il nostro way of working</vt:lpstr>
      <vt:lpstr>Strumenti di collaborazione</vt:lpstr>
      <vt:lpstr>Perché Smart4Energy?</vt:lpstr>
      <vt:lpstr>Capitolati scartati</vt:lpstr>
      <vt:lpstr>Preventivo</vt:lpstr>
      <vt:lpstr>Preventivo – Ore produttive</vt:lpstr>
      <vt:lpstr>Preventivo – Costi</vt:lpstr>
      <vt:lpstr>Piano d'azione previsto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Smart4Energy</dc:title>
  <dc:creator>Polato Andrea</dc:creator>
  <cp:lastModifiedBy>Polato Andrea</cp:lastModifiedBy>
  <cp:revision>8</cp:revision>
  <dcterms:created xsi:type="dcterms:W3CDTF">2021-11-14T14:48:46Z</dcterms:created>
  <dcterms:modified xsi:type="dcterms:W3CDTF">2021-11-18T14:05:22Z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0x010100E0A34E51D9B4F44B80BD56A34A9C2954</vt:lpwstr>
  </property>
</Properties>
</file>