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108744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FD4"/>
          </a:solidFill>
        </a:fill>
      </a:tcStyle>
    </a:wholeTbl>
    <a:band2H>
      <a:tcTxStyle b="def" i="def"/>
      <a:tcStyle>
        <a:tcBdr/>
        <a:fill>
          <a:solidFill>
            <a:srgbClr val="E7E9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DEB"/>
          </a:solidFill>
        </a:fill>
      </a:tcStyle>
    </a:wholeTbl>
    <a:band2H>
      <a:tcTxStyle b="def" i="def"/>
      <a:tcStyle>
        <a:tcBdr/>
        <a:fill>
          <a:solidFill>
            <a:srgbClr val="F6F6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Delete pictures</a:t>
            </a:r>
          </a:p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Drag and Drop your images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Delete pictures</a:t>
            </a:r>
          </a:p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Drag and Drop your images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Delete pictures</a:t>
            </a:r>
          </a:p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Drag and Drop your images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Delete pictures</a:t>
            </a:r>
          </a:p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Drag and Drop your images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Delete pictures</a:t>
            </a:r>
          </a:p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Drag and Drop your images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Delete Picture</a:t>
            </a:r>
          </a:p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Drag and Drop your image</a:t>
            </a:r>
          </a:p>
          <a:p>
            <a:pPr marL="228600" indent="-228600" defTabSz="456696">
              <a:lnSpc>
                <a:spcPct val="100000"/>
              </a:lnSpc>
              <a:buSzPct val="100000"/>
              <a:buAutoNum type="arabicParenR" startAt="1"/>
              <a:defRPr sz="1200">
                <a:latin typeface="+mj-lt"/>
                <a:ea typeface="+mj-ea"/>
                <a:cs typeface="+mj-cs"/>
                <a:sym typeface="Helvetica"/>
              </a:defRPr>
            </a:pPr>
            <a:r>
              <a:t>Send to Back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829037" y="3689379"/>
            <a:ext cx="20729101" cy="40830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3658075" y="7772400"/>
            <a:ext cx="17071025" cy="5943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20000"/>
              </a:lnSpc>
            </a:lvl1pPr>
            <a:lvl2pPr>
              <a:lnSpc>
                <a:spcPct val="120000"/>
              </a:lnSpc>
            </a:lvl2pPr>
            <a:lvl3pPr>
              <a:lnSpc>
                <a:spcPct val="120000"/>
              </a:lnSpc>
            </a:lvl3pPr>
            <a:lvl4pPr>
              <a:lnSpc>
                <a:spcPct val="120000"/>
              </a:lnSpc>
            </a:lvl4pPr>
            <a:lvl5pPr>
              <a:lnSpc>
                <a:spcPct val="12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17475200" y="12560300"/>
            <a:ext cx="5689600" cy="304801"/>
          </a:xfrm>
          <a:prstGeom prst="rect">
            <a:avLst/>
          </a:prstGeom>
          <a:solidFill>
            <a:srgbClr val="EEECE1"/>
          </a:solidFill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7475200" y="12560300"/>
            <a:ext cx="5689600" cy="304801"/>
          </a:xfrm>
          <a:prstGeom prst="rect">
            <a:avLst/>
          </a:prstGeom>
          <a:solidFill>
            <a:srgbClr val="EEECE1"/>
          </a:solidFill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44" tIns="108744" rIns="108744" bIns="108744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44" tIns="108744" rIns="108744" bIns="10874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909784" y="589158"/>
            <a:ext cx="824810" cy="304801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EEECE1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5pPr>
      <a:lvl6pPr marL="5709084" marR="0" indent="-27186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6pPr>
      <a:lvl7pPr marL="6796530" marR="0" indent="-271860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7pPr>
      <a:lvl8pPr marL="7883979" marR="0" indent="-271861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8pPr>
      <a:lvl9pPr marL="8971422" marR="0" indent="-271861" algn="ctr" defTabSz="1087443" rtl="0" latinLnBrk="0">
        <a:lnSpc>
          <a:spcPct val="13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rgbClr val="1F497D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08744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2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code.jpg" descr="code.jpg"/>
          <p:cNvPicPr>
            <a:picLocks noChangeAspect="1"/>
          </p:cNvPicPr>
          <p:nvPr/>
        </p:nvPicPr>
        <p:blipFill>
          <a:blip r:embed="rId2">
            <a:extLst/>
          </a:blip>
          <a:srcRect l="0" t="6" r="0" b="6"/>
          <a:stretch>
            <a:fillRect/>
          </a:stretch>
        </p:blipFill>
        <p:spPr>
          <a:xfrm>
            <a:off x="0" y="-834521"/>
            <a:ext cx="25870959" cy="1455052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Rectangle"/>
          <p:cNvSpPr/>
          <p:nvPr/>
        </p:nvSpPr>
        <p:spPr>
          <a:xfrm>
            <a:off x="47916" y="-117265"/>
            <a:ext cx="24387176" cy="13702404"/>
          </a:xfrm>
          <a:prstGeom prst="rect">
            <a:avLst/>
          </a:prstGeom>
          <a:solidFill>
            <a:srgbClr val="0F253F">
              <a:alpha val="6945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The Carbonara Project"/>
          <p:cNvSpPr txBox="1"/>
          <p:nvPr/>
        </p:nvSpPr>
        <p:spPr>
          <a:xfrm>
            <a:off x="1448158" y="4199240"/>
            <a:ext cx="21586692" cy="2542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>
            <a:lvl1pPr algn="ctr">
              <a:defRPr sz="15100">
                <a:solidFill>
                  <a:schemeClr val="accent2">
                    <a:lumOff val="-7725"/>
                  </a:schemeClr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The Carbonara Project</a:t>
            </a:r>
          </a:p>
        </p:txBody>
      </p:sp>
      <p:sp>
        <p:nvSpPr>
          <p:cNvPr id="60" name="The front window of malware research"/>
          <p:cNvSpPr txBox="1"/>
          <p:nvPr/>
        </p:nvSpPr>
        <p:spPr>
          <a:xfrm>
            <a:off x="7246245" y="6879763"/>
            <a:ext cx="9891508" cy="785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7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The front window of malware research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4294967295"/>
          </p:nvPr>
        </p:nvSpPr>
        <p:spPr>
          <a:xfrm>
            <a:off x="22910809" y="358774"/>
            <a:ext cx="825502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pic>
        <p:nvPicPr>
          <p:cNvPr id="130" name="bob.png" descr="bo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21775" y="4586627"/>
            <a:ext cx="2340452" cy="2340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b uses Carbonara to analyse a certain function A"/>
          <p:cNvSpPr txBox="1"/>
          <p:nvPr/>
        </p:nvSpPr>
        <p:spPr>
          <a:xfrm>
            <a:off x="9767661" y="7458474"/>
            <a:ext cx="4848680" cy="16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Bob uses </a:t>
            </a:r>
            <a:r>
              <a:rPr>
                <a:solidFill>
                  <a:schemeClr val="accent2">
                    <a:lumOff val="-7725"/>
                  </a:schemeClr>
                </a:solidFill>
              </a:rPr>
              <a:t>Carbonara</a:t>
            </a:r>
            <a:r>
              <a:t> to analyse a certain function </a:t>
            </a:r>
            <a:r>
              <a:rPr>
                <a:solidFill>
                  <a:schemeClr val="accent2">
                    <a:lumOff val="-7725"/>
                  </a:schemeClr>
                </a:solidFill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/>
          <p:nvPr>
            <p:ph type="sldNum" sz="quarter" idx="4294967295"/>
          </p:nvPr>
        </p:nvSpPr>
        <p:spPr>
          <a:xfrm>
            <a:off x="22910809" y="358774"/>
            <a:ext cx="825502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pic>
        <p:nvPicPr>
          <p:cNvPr id="134" name="alice.png" descr="ali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003" y="4506757"/>
            <a:ext cx="2540002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Alice uses Carbonara to find out that her binary is made of functions A and B"/>
          <p:cNvSpPr txBox="1"/>
          <p:nvPr/>
        </p:nvSpPr>
        <p:spPr>
          <a:xfrm>
            <a:off x="9804664" y="7517602"/>
            <a:ext cx="4848681" cy="217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Alice uses </a:t>
            </a:r>
            <a:r>
              <a:rPr>
                <a:solidFill>
                  <a:schemeClr val="accent2"/>
                </a:solidFill>
              </a:rPr>
              <a:t>Carbonara</a:t>
            </a:r>
            <a:r>
              <a:t> to find out that her binary is made of functions </a:t>
            </a:r>
            <a:r>
              <a:rPr>
                <a:solidFill>
                  <a:schemeClr val="accent2"/>
                </a:solidFill>
              </a:rPr>
              <a:t>A </a:t>
            </a:r>
            <a:r>
              <a:t>and </a:t>
            </a:r>
            <a:r>
              <a:rPr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4294967295"/>
          </p:nvPr>
        </p:nvSpPr>
        <p:spPr>
          <a:xfrm>
            <a:off x="22910809" y="358774"/>
            <a:ext cx="825502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pic>
        <p:nvPicPr>
          <p:cNvPr id="138" name="alice.png" descr="ali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1975" y="4836333"/>
            <a:ext cx="2540002" cy="254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bob.png" descr="bo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04506" y="5291668"/>
            <a:ext cx="2340452" cy="234045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Alice reads Bob’s analysis of A.…"/>
          <p:cNvSpPr txBox="1"/>
          <p:nvPr/>
        </p:nvSpPr>
        <p:spPr>
          <a:xfrm>
            <a:off x="6707634" y="7847178"/>
            <a:ext cx="4848680" cy="217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Alice reads Bob’s analysis of</a:t>
            </a:r>
            <a:r>
              <a:rPr>
                <a:solidFill>
                  <a:schemeClr val="accent2"/>
                </a:solidFill>
              </a:rPr>
              <a:t> A</a:t>
            </a:r>
            <a:r>
              <a:t>.</a:t>
            </a:r>
          </a:p>
          <a:p>
            <a:pPr algn="ctr">
              <a:defRPr sz="3500">
                <a:latin typeface="Calibri"/>
                <a:ea typeface="Calibri"/>
                <a:cs typeface="Calibri"/>
                <a:sym typeface="Calibri"/>
              </a:defRPr>
            </a:pPr>
            <a:r>
              <a:t>She can concentrate only on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.</a:t>
            </a:r>
          </a:p>
        </p:txBody>
      </p:sp>
      <p:sp>
        <p:nvSpPr>
          <p:cNvPr id="141" name="Line"/>
          <p:cNvSpPr/>
          <p:nvPr/>
        </p:nvSpPr>
        <p:spPr>
          <a:xfrm>
            <a:off x="15474731" y="7917697"/>
            <a:ext cx="2" cy="75184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A"/>
          <p:cNvSpPr txBox="1"/>
          <p:nvPr/>
        </p:nvSpPr>
        <p:spPr>
          <a:xfrm>
            <a:off x="15240539" y="8773100"/>
            <a:ext cx="426253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3" name="Line"/>
          <p:cNvSpPr/>
          <p:nvPr/>
        </p:nvSpPr>
        <p:spPr>
          <a:xfrm flipH="1">
            <a:off x="11872086" y="9149020"/>
            <a:ext cx="2506642" cy="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"/>
          <p:cNvSpPr/>
          <p:nvPr/>
        </p:nvSpPr>
        <p:spPr>
          <a:xfrm>
            <a:off x="1058727" y="2603729"/>
            <a:ext cx="15029083" cy="850854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Slide Number"/>
          <p:cNvSpPr txBox="1"/>
          <p:nvPr>
            <p:ph type="sldNum" sz="quarter" idx="4294967295"/>
          </p:nvPr>
        </p:nvSpPr>
        <p:spPr>
          <a:xfrm>
            <a:off x="22909784" y="358059"/>
            <a:ext cx="824809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147" name="Machine Learning engine"/>
          <p:cNvSpPr txBox="1"/>
          <p:nvPr/>
        </p:nvSpPr>
        <p:spPr>
          <a:xfrm>
            <a:off x="1458498" y="825047"/>
            <a:ext cx="8182698" cy="103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 algn="ctr">
              <a:defRPr sz="5600">
                <a:solidFill>
                  <a:schemeClr val="accent2"/>
                </a:solidFill>
              </a:defRPr>
            </a:lvl1pPr>
          </a:lstStyle>
          <a:p>
            <a:pPr/>
            <a:r>
              <a:t>Machine Learning engine</a:t>
            </a:r>
          </a:p>
        </p:txBody>
      </p:sp>
      <p:sp>
        <p:nvSpPr>
          <p:cNvPr id="148" name="We built the server infrastructure…"/>
          <p:cNvSpPr txBox="1"/>
          <p:nvPr/>
        </p:nvSpPr>
        <p:spPr>
          <a:xfrm>
            <a:off x="2028559" y="4409637"/>
            <a:ext cx="7476602" cy="1630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/>
          <a:p>
            <a:pPr marL="320841" indent="-320841">
              <a:buSzPct val="100000"/>
              <a:buFont typeface="Helvetica"/>
              <a:buChar char="✓"/>
              <a:defRPr sz="3200">
                <a:solidFill>
                  <a:srgbClr val="FFFFFF"/>
                </a:solidFill>
              </a:defRPr>
            </a:pPr>
            <a:r>
              <a:t> We built the server infrastructure </a:t>
            </a:r>
          </a:p>
          <a:p>
            <a:pPr marL="320841" indent="-320841">
              <a:buSzPct val="100000"/>
              <a:buFont typeface="Helvetica"/>
              <a:buChar char="✓"/>
              <a:defRPr sz="3200">
                <a:solidFill>
                  <a:srgbClr val="FFFFFF"/>
                </a:solidFill>
              </a:defRPr>
            </a:pPr>
          </a:p>
          <a:p>
            <a:pPr marL="320841" indent="-320841">
              <a:buSzPct val="100000"/>
              <a:buFont typeface="Helvetica"/>
              <a:buChar char="✓"/>
              <a:defRPr sz="3200">
                <a:solidFill>
                  <a:srgbClr val="FFFFFF"/>
                </a:solidFill>
              </a:defRPr>
            </a:pPr>
            <a:r>
              <a:t> We’ve prototyped the model</a:t>
            </a:r>
          </a:p>
        </p:txBody>
      </p:sp>
      <p:sp>
        <p:nvSpPr>
          <p:cNvPr id="149" name="Our progress"/>
          <p:cNvSpPr txBox="1"/>
          <p:nvPr/>
        </p:nvSpPr>
        <p:spPr>
          <a:xfrm>
            <a:off x="1871124" y="2987220"/>
            <a:ext cx="318315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Our progress</a:t>
            </a:r>
          </a:p>
        </p:txBody>
      </p:sp>
      <p:sp>
        <p:nvSpPr>
          <p:cNvPr id="150" name="Finding good data for training is hard…"/>
          <p:cNvSpPr txBox="1"/>
          <p:nvPr/>
        </p:nvSpPr>
        <p:spPr>
          <a:xfrm>
            <a:off x="2028559" y="8344171"/>
            <a:ext cx="7476602" cy="211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/>
          <a:p>
            <a:pPr marL="320841" indent="-320841"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t>Finding good data for training is hard</a:t>
            </a:r>
          </a:p>
          <a:p>
            <a:pPr>
              <a:defRPr sz="3200">
                <a:solidFill>
                  <a:srgbClr val="FFFFFF"/>
                </a:solidFill>
              </a:defRPr>
            </a:pPr>
          </a:p>
          <a:p>
            <a:pPr marL="320841" indent="-320841"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t>Training a good model requires a lot of computing power</a:t>
            </a:r>
          </a:p>
        </p:txBody>
      </p:sp>
      <p:sp>
        <p:nvSpPr>
          <p:cNvPr id="151" name="What are the issues?"/>
          <p:cNvSpPr txBox="1"/>
          <p:nvPr/>
        </p:nvSpPr>
        <p:spPr>
          <a:xfrm>
            <a:off x="1780116" y="6942676"/>
            <a:ext cx="5090235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What are the issues?</a:t>
            </a:r>
          </a:p>
        </p:txBody>
      </p:sp>
      <p:pic>
        <p:nvPicPr>
          <p:cNvPr id="152" name="dl.png" descr="d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5708" y="8260177"/>
            <a:ext cx="5233962" cy="475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"/>
          <p:cNvSpPr/>
          <p:nvPr/>
        </p:nvSpPr>
        <p:spPr>
          <a:xfrm>
            <a:off x="1058727" y="2603729"/>
            <a:ext cx="15029083" cy="850854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lide Number"/>
          <p:cNvSpPr txBox="1"/>
          <p:nvPr>
            <p:ph type="sldNum" sz="quarter" idx="4294967295"/>
          </p:nvPr>
        </p:nvSpPr>
        <p:spPr>
          <a:xfrm>
            <a:off x="22909784" y="358059"/>
            <a:ext cx="824809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158" name="Guanciale (Analysis Engine)"/>
          <p:cNvSpPr txBox="1"/>
          <p:nvPr/>
        </p:nvSpPr>
        <p:spPr>
          <a:xfrm>
            <a:off x="1591711" y="794712"/>
            <a:ext cx="9129691" cy="103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 algn="ctr">
              <a:defRPr sz="5600">
                <a:solidFill>
                  <a:schemeClr val="accent2"/>
                </a:solidFill>
              </a:defRPr>
            </a:lvl1pPr>
          </a:lstStyle>
          <a:p>
            <a:pPr/>
            <a:r>
              <a:t>Guanciale (Analysis Engine)</a:t>
            </a:r>
          </a:p>
        </p:txBody>
      </p:sp>
      <p:sp>
        <p:nvSpPr>
          <p:cNvPr id="159" name="Retrieval data from various tools and disassemblers (radare2, IDA Pro)…"/>
          <p:cNvSpPr txBox="1"/>
          <p:nvPr/>
        </p:nvSpPr>
        <p:spPr>
          <a:xfrm>
            <a:off x="2028559" y="4409637"/>
            <a:ext cx="7476602" cy="211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/>
          <a:p>
            <a:pPr marL="320841" indent="-320841">
              <a:buSzPct val="100000"/>
              <a:buFont typeface="Helvetica"/>
              <a:buChar char="✓"/>
              <a:defRPr sz="3200">
                <a:solidFill>
                  <a:srgbClr val="FFFFFF"/>
                </a:solidFill>
              </a:defRPr>
            </a:pPr>
            <a:r>
              <a:t> Retrieval data from various tools and disassemblers (radare2, IDA Pro)</a:t>
            </a:r>
          </a:p>
          <a:p>
            <a:pPr marL="320841" indent="-320841">
              <a:buSzPct val="100000"/>
              <a:buFont typeface="Helvetica"/>
              <a:buChar char="✓"/>
              <a:defRPr sz="3200">
                <a:solidFill>
                  <a:srgbClr val="FFFFFF"/>
                </a:solidFill>
              </a:defRPr>
            </a:pPr>
          </a:p>
          <a:p>
            <a:pPr marL="320841" indent="-320841">
              <a:buSzPct val="100000"/>
              <a:buFont typeface="Helvetica"/>
              <a:buChar char="✓"/>
              <a:defRPr sz="3200">
                <a:solidFill>
                  <a:srgbClr val="FFFFFF"/>
                </a:solidFill>
              </a:defRPr>
            </a:pPr>
            <a:r>
              <a:t>Procedure abstraction and hashing</a:t>
            </a:r>
          </a:p>
        </p:txBody>
      </p:sp>
      <p:sp>
        <p:nvSpPr>
          <p:cNvPr id="160" name="Our progress"/>
          <p:cNvSpPr txBox="1"/>
          <p:nvPr/>
        </p:nvSpPr>
        <p:spPr>
          <a:xfrm>
            <a:off x="1871124" y="2987220"/>
            <a:ext cx="318315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Our progress</a:t>
            </a:r>
          </a:p>
        </p:txBody>
      </p:sp>
      <p:sp>
        <p:nvSpPr>
          <p:cNvPr id="161" name="Extract info from IDA Pro database…"/>
          <p:cNvSpPr txBox="1"/>
          <p:nvPr/>
        </p:nvSpPr>
        <p:spPr>
          <a:xfrm>
            <a:off x="2028559" y="8344171"/>
            <a:ext cx="7476602" cy="211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/>
          <a:p>
            <a:pPr marL="320841" indent="-320841"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t>Extract info from IDA Pro database</a:t>
            </a:r>
          </a:p>
          <a:p>
            <a:pPr>
              <a:defRPr sz="3200">
                <a:solidFill>
                  <a:srgbClr val="FFFFFF"/>
                </a:solidFill>
              </a:defRPr>
            </a:pPr>
          </a:p>
          <a:p>
            <a:pPr marL="320841" indent="-320841"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t>Testing the algorithm takes a lot of time</a:t>
            </a:r>
          </a:p>
        </p:txBody>
      </p:sp>
      <p:sp>
        <p:nvSpPr>
          <p:cNvPr id="162" name="What are the issues?"/>
          <p:cNvSpPr txBox="1"/>
          <p:nvPr/>
        </p:nvSpPr>
        <p:spPr>
          <a:xfrm>
            <a:off x="1780116" y="6942676"/>
            <a:ext cx="5090235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What are the issues?</a:t>
            </a:r>
          </a:p>
        </p:txBody>
      </p:sp>
      <p:pic>
        <p:nvPicPr>
          <p:cNvPr id="163" name="bac.png" descr="ba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96049" y="9708268"/>
            <a:ext cx="6754849" cy="3036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"/>
          <p:cNvSpPr/>
          <p:nvPr/>
        </p:nvSpPr>
        <p:spPr>
          <a:xfrm>
            <a:off x="1058727" y="2603729"/>
            <a:ext cx="15029083" cy="991278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Slide Number"/>
          <p:cNvSpPr txBox="1"/>
          <p:nvPr>
            <p:ph type="sldNum" sz="quarter" idx="4294967295"/>
          </p:nvPr>
        </p:nvSpPr>
        <p:spPr>
          <a:xfrm>
            <a:off x="22909784" y="358059"/>
            <a:ext cx="824809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169" name="Front-end"/>
          <p:cNvSpPr txBox="1"/>
          <p:nvPr/>
        </p:nvSpPr>
        <p:spPr>
          <a:xfrm>
            <a:off x="1877082" y="825047"/>
            <a:ext cx="3278961" cy="1033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 algn="ctr">
              <a:defRPr sz="5600">
                <a:solidFill>
                  <a:schemeClr val="accent2"/>
                </a:solidFill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170" name="Created Login/Register pages…"/>
          <p:cNvSpPr txBox="1"/>
          <p:nvPr/>
        </p:nvSpPr>
        <p:spPr>
          <a:xfrm>
            <a:off x="2028559" y="4409637"/>
            <a:ext cx="7476602" cy="850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/>
          <a:p>
            <a:pPr marL="160420" indent="-160420" defTabSz="457200">
              <a:lnSpc>
                <a:spcPts val="6000"/>
              </a:lnSpc>
              <a:buSzPct val="100000"/>
              <a:buFont typeface="Arial"/>
              <a:buChar char="✓"/>
              <a:tabLst>
                <a:tab pos="139700" algn="l"/>
                <a:tab pos="457200" algn="l"/>
              </a:tabLst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Created Login/Register pages</a:t>
            </a:r>
            <a:br>
              <a:rPr>
                <a:latin typeface="+mj-lt"/>
                <a:ea typeface="+mj-ea"/>
                <a:cs typeface="+mj-cs"/>
                <a:sym typeface="Helvetica"/>
              </a:rPr>
            </a:br>
          </a:p>
          <a:p>
            <a:pPr marL="160420" indent="-160420" defTabSz="457200">
              <a:lnSpc>
                <a:spcPts val="6000"/>
              </a:lnSpc>
              <a:buSzPct val="100000"/>
              <a:buFont typeface="Helvetica"/>
              <a:buChar char="✓"/>
              <a:tabLst>
                <a:tab pos="139700" algn="l"/>
                <a:tab pos="457200" algn="l"/>
              </a:tabLst>
              <a:defRPr sz="3200">
                <a:solidFill>
                  <a:srgbClr val="FFFFFF"/>
                </a:solidFill>
              </a:defRPr>
            </a:pPr>
            <a:r>
              <a:t>	Created Dashboard page for updates and searching</a:t>
            </a:r>
            <a:br/>
          </a:p>
          <a:p>
            <a:pPr marL="160420" indent="-160420" defTabSz="457200">
              <a:lnSpc>
                <a:spcPts val="6000"/>
              </a:lnSpc>
              <a:buSzPct val="100000"/>
              <a:buFont typeface="Helvetica"/>
              <a:buChar char="✓"/>
              <a:tabLst>
                <a:tab pos="139700" algn="l"/>
                <a:tab pos="457200" algn="l"/>
              </a:tabLst>
              <a:defRPr sz="3200">
                <a:solidFill>
                  <a:srgbClr val="FFFFFF"/>
                </a:solidFill>
              </a:defRPr>
            </a:pPr>
            <a:r>
              <a:t>	Created Profile page showing user activities</a:t>
            </a:r>
            <a:br/>
          </a:p>
          <a:p>
            <a:pPr marL="320841" indent="-320841" defTabSz="457200">
              <a:lnSpc>
                <a:spcPts val="6000"/>
              </a:lnSpc>
              <a:buSzPct val="100000"/>
              <a:buFont typeface="Helvetica"/>
              <a:buChar char="✓"/>
              <a:tabLst>
                <a:tab pos="139700" algn="l"/>
                <a:tab pos="457200" algn="l"/>
              </a:tabLst>
              <a:defRPr sz="3200">
                <a:solidFill>
                  <a:srgbClr val="FFFFFF"/>
                </a:solidFill>
              </a:defRPr>
            </a:pPr>
            <a:r>
              <a:t>	Created Upload, Binary and Procedure pages</a:t>
            </a:r>
            <a:br/>
          </a:p>
        </p:txBody>
      </p:sp>
      <p:sp>
        <p:nvSpPr>
          <p:cNvPr id="171" name="Our progress"/>
          <p:cNvSpPr txBox="1"/>
          <p:nvPr/>
        </p:nvSpPr>
        <p:spPr>
          <a:xfrm>
            <a:off x="1871124" y="2987220"/>
            <a:ext cx="318315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Our progress</a:t>
            </a:r>
          </a:p>
        </p:txBody>
      </p:sp>
      <p:pic>
        <p:nvPicPr>
          <p:cNvPr id="172" name="screen.jpg" descr="scree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61717" y="8725189"/>
            <a:ext cx="7680117" cy="4672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"/>
          <p:cNvSpPr/>
          <p:nvPr/>
        </p:nvSpPr>
        <p:spPr>
          <a:xfrm>
            <a:off x="1058727" y="2603729"/>
            <a:ext cx="15029083" cy="1043753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Slide Number"/>
          <p:cNvSpPr txBox="1"/>
          <p:nvPr>
            <p:ph type="sldNum" sz="quarter" idx="4294967295"/>
          </p:nvPr>
        </p:nvSpPr>
        <p:spPr>
          <a:xfrm>
            <a:off x="22909784" y="358059"/>
            <a:ext cx="824809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178" name="Back-end"/>
          <p:cNvSpPr txBox="1"/>
          <p:nvPr/>
        </p:nvSpPr>
        <p:spPr>
          <a:xfrm>
            <a:off x="1970150" y="781923"/>
            <a:ext cx="3092826" cy="1008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pPr/>
            <a:r>
              <a:t>Back-end</a:t>
            </a:r>
          </a:p>
        </p:txBody>
      </p:sp>
      <p:sp>
        <p:nvSpPr>
          <p:cNvPr id="179" name="User registration…"/>
          <p:cNvSpPr txBox="1"/>
          <p:nvPr/>
        </p:nvSpPr>
        <p:spPr>
          <a:xfrm>
            <a:off x="1512856" y="4261070"/>
            <a:ext cx="11929641" cy="469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/>
          <a:p>
            <a:pPr marL="320841" indent="-320841" defTabSz="457200">
              <a:lnSpc>
                <a:spcPts val="6000"/>
              </a:lnSpc>
              <a:buSzPct val="100000"/>
              <a:buFont typeface="Helvetica"/>
              <a:buChar char="✓"/>
              <a:tabLst>
                <a:tab pos="139700" algn="l"/>
                <a:tab pos="457200" algn="l"/>
              </a:tabLst>
              <a:defRPr sz="3200">
                <a:solidFill>
                  <a:srgbClr val="FFFFFF"/>
                </a:solidFill>
              </a:defRPr>
            </a:pPr>
            <a:r>
              <a:t>	User registration</a:t>
            </a:r>
            <a:br/>
          </a:p>
          <a:p>
            <a:pPr marL="320841" indent="-320841" defTabSz="457200">
              <a:lnSpc>
                <a:spcPts val="6000"/>
              </a:lnSpc>
              <a:buSzPct val="100000"/>
              <a:buFont typeface="Helvetica"/>
              <a:buChar char="✓"/>
              <a:tabLst>
                <a:tab pos="139700" algn="l"/>
                <a:tab pos="457200" algn="l"/>
              </a:tabLst>
              <a:defRPr sz="3200">
                <a:solidFill>
                  <a:srgbClr val="FFFFFF"/>
                </a:solidFill>
              </a:defRPr>
            </a:pPr>
            <a:r>
              <a:t>	Managing DB for procedures descriptions</a:t>
            </a:r>
            <a:br/>
          </a:p>
          <a:p>
            <a:pPr marL="320841" indent="-320841" defTabSz="457200">
              <a:lnSpc>
                <a:spcPts val="6000"/>
              </a:lnSpc>
              <a:buSzPct val="100000"/>
              <a:buFont typeface="Helvetica"/>
              <a:buChar char="✓"/>
              <a:tabLst>
                <a:tab pos="139700" algn="l"/>
                <a:tab pos="457200" algn="l"/>
              </a:tabLst>
              <a:defRPr sz="3200">
                <a:solidFill>
                  <a:srgbClr val="FFFFFF"/>
                </a:solidFill>
              </a:defRPr>
            </a:pPr>
            <a:r>
              <a:t>	Save report from analysis server</a:t>
            </a:r>
            <a:br/>
          </a:p>
        </p:txBody>
      </p:sp>
      <p:sp>
        <p:nvSpPr>
          <p:cNvPr id="180" name="Our progress"/>
          <p:cNvSpPr txBox="1"/>
          <p:nvPr/>
        </p:nvSpPr>
        <p:spPr>
          <a:xfrm>
            <a:off x="1871124" y="2987220"/>
            <a:ext cx="3183151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Our progress</a:t>
            </a:r>
          </a:p>
        </p:txBody>
      </p:sp>
      <p:sp>
        <p:nvSpPr>
          <p:cNvPr id="181" name="Choose the right way to represents procedures and link them to programs.…"/>
          <p:cNvSpPr txBox="1"/>
          <p:nvPr/>
        </p:nvSpPr>
        <p:spPr>
          <a:xfrm>
            <a:off x="1537533" y="9669018"/>
            <a:ext cx="7476602" cy="2595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/>
          <a:p>
            <a:pPr marL="320841" indent="-320841"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t>Choose the right way to represents procedures and link them to programs.</a:t>
            </a:r>
          </a:p>
          <a:p>
            <a:pPr marL="320841" indent="-320841">
              <a:buSzPct val="100000"/>
              <a:buChar char="•"/>
              <a:defRPr sz="3200">
                <a:solidFill>
                  <a:srgbClr val="FFFFFF"/>
                </a:solidFill>
              </a:defRPr>
            </a:pPr>
          </a:p>
          <a:p>
            <a:pPr marL="320841" indent="-320841">
              <a:buSzPct val="100000"/>
              <a:buChar char="•"/>
              <a:defRPr sz="3200">
                <a:solidFill>
                  <a:srgbClr val="FFFFFF"/>
                </a:solidFill>
              </a:defRPr>
            </a:pPr>
            <a:r>
              <a:t>Optimise singular procedures to work in disk.</a:t>
            </a:r>
          </a:p>
        </p:txBody>
      </p:sp>
      <p:sp>
        <p:nvSpPr>
          <p:cNvPr id="182" name="What are the issues?"/>
          <p:cNvSpPr txBox="1"/>
          <p:nvPr/>
        </p:nvSpPr>
        <p:spPr>
          <a:xfrm>
            <a:off x="1660881" y="8509634"/>
            <a:ext cx="5090235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What are the issues?</a:t>
            </a:r>
          </a:p>
        </p:txBody>
      </p:sp>
      <p:pic>
        <p:nvPicPr>
          <p:cNvPr id="183" name="datacenter.png" descr="datacen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35420" y="7842763"/>
            <a:ext cx="7772402" cy="5130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admap"/>
          <p:cNvSpPr txBox="1"/>
          <p:nvPr/>
        </p:nvSpPr>
        <p:spPr>
          <a:xfrm>
            <a:off x="1376116" y="1007841"/>
            <a:ext cx="21586692" cy="12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>
            <a:lvl1pPr algn="ctr">
              <a:defRPr sz="6400">
                <a:solidFill>
                  <a:schemeClr val="accent2"/>
                </a:solidFill>
              </a:defRPr>
            </a:lvl1pPr>
          </a:lstStyle>
          <a:p>
            <a:pPr/>
            <a:r>
              <a:t>Roadmap</a:t>
            </a:r>
          </a:p>
        </p:txBody>
      </p:sp>
      <p:sp>
        <p:nvSpPr>
          <p:cNvPr id="188" name="What’s ahead?"/>
          <p:cNvSpPr txBox="1"/>
          <p:nvPr/>
        </p:nvSpPr>
        <p:spPr>
          <a:xfrm>
            <a:off x="1376116" y="2331042"/>
            <a:ext cx="21586692" cy="802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/>
          <a:p>
            <a:pPr algn="ctr">
              <a:defRPr sz="3700">
                <a:solidFill>
                  <a:srgbClr val="808080"/>
                </a:solidFill>
              </a:defRPr>
            </a:pPr>
            <a:r>
              <a:t>What’s </a:t>
            </a:r>
            <a:r>
              <a:rPr>
                <a:solidFill>
                  <a:schemeClr val="accent2">
                    <a:lumOff val="-7725"/>
                  </a:schemeClr>
                </a:solidFill>
              </a:rPr>
              <a:t>ahead</a:t>
            </a:r>
            <a:r>
              <a:t>?</a:t>
            </a:r>
          </a:p>
        </p:txBody>
      </p:sp>
      <p:sp>
        <p:nvSpPr>
          <p:cNvPr id="189" name="Group"/>
          <p:cNvSpPr/>
          <p:nvPr/>
        </p:nvSpPr>
        <p:spPr>
          <a:xfrm>
            <a:off x="19652887" y="6003492"/>
            <a:ext cx="1692821" cy="1692601"/>
          </a:xfrm>
          <a:prstGeom prst="ellipse">
            <a:avLst/>
          </a:prstGeom>
          <a:ln w="3175">
            <a:solidFill>
              <a:schemeClr val="accent2"/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Comments, discussions, ratings, reputation."/>
          <p:cNvSpPr txBox="1"/>
          <p:nvPr/>
        </p:nvSpPr>
        <p:spPr>
          <a:xfrm>
            <a:off x="978862" y="8653133"/>
            <a:ext cx="5975531" cy="104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>
            <a:lvl1pPr algn="ctr">
              <a:defRPr sz="2800">
                <a:solidFill>
                  <a:srgbClr val="A6A6A6"/>
                </a:solidFill>
              </a:defRPr>
            </a:lvl1pPr>
          </a:lstStyle>
          <a:p>
            <a:pPr/>
            <a:r>
              <a:t>Comments, discussions, ratings, reputation.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22910809" y="358774"/>
            <a:ext cx="825502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192" name="Make it social"/>
          <p:cNvSpPr txBox="1"/>
          <p:nvPr/>
        </p:nvSpPr>
        <p:spPr>
          <a:xfrm>
            <a:off x="2445594" y="7777301"/>
            <a:ext cx="3042064" cy="74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>
              <a:defRPr sz="3700">
                <a:solidFill>
                  <a:schemeClr val="accent2">
                    <a:lumOff val="-7725"/>
                  </a:schemeClr>
                </a:solidFill>
              </a:defRPr>
            </a:lvl1pPr>
          </a:lstStyle>
          <a:p>
            <a:pPr/>
            <a:r>
              <a:t>Make it social</a:t>
            </a:r>
          </a:p>
        </p:txBody>
      </p:sp>
      <p:sp>
        <p:nvSpPr>
          <p:cNvPr id="193" name="Add more meaningful information on binaries, link data together to create an ecosystem."/>
          <p:cNvSpPr txBox="1"/>
          <p:nvPr/>
        </p:nvSpPr>
        <p:spPr>
          <a:xfrm>
            <a:off x="9181697" y="8988497"/>
            <a:ext cx="5975529" cy="147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>
            <a:lvl1pPr algn="ctr">
              <a:defRPr sz="2800">
                <a:solidFill>
                  <a:srgbClr val="A6A6A6"/>
                </a:solidFill>
              </a:defRPr>
            </a:lvl1pPr>
          </a:lstStyle>
          <a:p>
            <a:pPr/>
            <a:r>
              <a:t>Add more meaningful information on binaries, link data together to create an ecosystem.</a:t>
            </a:r>
          </a:p>
        </p:txBody>
      </p:sp>
      <p:sp>
        <p:nvSpPr>
          <p:cNvPr id="194" name="Add data and interaction…"/>
          <p:cNvSpPr txBox="1"/>
          <p:nvPr/>
        </p:nvSpPr>
        <p:spPr>
          <a:xfrm>
            <a:off x="9393948" y="7676305"/>
            <a:ext cx="5551026" cy="130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/>
          <a:p>
            <a:pPr algn="ctr">
              <a:defRPr sz="3700">
                <a:solidFill>
                  <a:schemeClr val="accent2">
                    <a:lumOff val="-7725"/>
                  </a:schemeClr>
                </a:solidFill>
              </a:defRPr>
            </a:pPr>
            <a:r>
              <a:t>Add data and interaction </a:t>
            </a:r>
          </a:p>
          <a:p>
            <a:pPr algn="ctr">
              <a:defRPr sz="3700">
                <a:solidFill>
                  <a:schemeClr val="accent2">
                    <a:lumOff val="-7725"/>
                  </a:schemeClr>
                </a:solidFill>
              </a:defRPr>
            </a:pPr>
            <a:r>
              <a:t>between components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3247218" y="5876491"/>
            <a:ext cx="1692821" cy="1692603"/>
            <a:chOff x="0" y="-1"/>
            <a:chExt cx="1692820" cy="1692602"/>
          </a:xfrm>
        </p:grpSpPr>
        <p:sp>
          <p:nvSpPr>
            <p:cNvPr id="195" name="Circle"/>
            <p:cNvSpPr/>
            <p:nvPr/>
          </p:nvSpPr>
          <p:spPr>
            <a:xfrm>
              <a:off x="-1" y="-2"/>
              <a:ext cx="1692822" cy="1692604"/>
            </a:xfrm>
            <a:prstGeom prst="ellipse">
              <a:avLst/>
            </a:prstGeom>
            <a:noFill/>
            <a:ln w="3175" cap="flat">
              <a:solidFill>
                <a:schemeClr val="accent2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Man Walking"/>
            <p:cNvSpPr/>
            <p:nvPr/>
          </p:nvSpPr>
          <p:spPr>
            <a:xfrm>
              <a:off x="426843" y="422432"/>
              <a:ext cx="381807" cy="84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577" fill="norm" stroke="1" extrusionOk="0">
                  <a:moveTo>
                    <a:pt x="9311" y="0"/>
                  </a:moveTo>
                  <a:cubicBezTo>
                    <a:pt x="9114" y="1"/>
                    <a:pt x="8985" y="9"/>
                    <a:pt x="8973" y="10"/>
                  </a:cubicBezTo>
                  <a:cubicBezTo>
                    <a:pt x="7445" y="183"/>
                    <a:pt x="6460" y="741"/>
                    <a:pt x="6483" y="1401"/>
                  </a:cubicBezTo>
                  <a:cubicBezTo>
                    <a:pt x="6495" y="1769"/>
                    <a:pt x="6599" y="1889"/>
                    <a:pt x="6858" y="2154"/>
                  </a:cubicBezTo>
                  <a:cubicBezTo>
                    <a:pt x="7022" y="2322"/>
                    <a:pt x="7458" y="2603"/>
                    <a:pt x="7493" y="2652"/>
                  </a:cubicBezTo>
                  <a:cubicBezTo>
                    <a:pt x="7599" y="2798"/>
                    <a:pt x="7669" y="2821"/>
                    <a:pt x="7445" y="2983"/>
                  </a:cubicBezTo>
                  <a:cubicBezTo>
                    <a:pt x="7422" y="2999"/>
                    <a:pt x="7001" y="3037"/>
                    <a:pt x="7001" y="3048"/>
                  </a:cubicBezTo>
                  <a:lnTo>
                    <a:pt x="6766" y="3232"/>
                  </a:lnTo>
                  <a:cubicBezTo>
                    <a:pt x="4463" y="3887"/>
                    <a:pt x="4709" y="3850"/>
                    <a:pt x="4016" y="4797"/>
                  </a:cubicBezTo>
                  <a:cubicBezTo>
                    <a:pt x="3745" y="5171"/>
                    <a:pt x="2912" y="6761"/>
                    <a:pt x="2653" y="6821"/>
                  </a:cubicBezTo>
                  <a:cubicBezTo>
                    <a:pt x="2418" y="6870"/>
                    <a:pt x="2371" y="6957"/>
                    <a:pt x="2359" y="7033"/>
                  </a:cubicBezTo>
                  <a:cubicBezTo>
                    <a:pt x="2324" y="7303"/>
                    <a:pt x="2193" y="7440"/>
                    <a:pt x="2264" y="7640"/>
                  </a:cubicBezTo>
                  <a:cubicBezTo>
                    <a:pt x="2287" y="7721"/>
                    <a:pt x="2334" y="7759"/>
                    <a:pt x="2451" y="7780"/>
                  </a:cubicBezTo>
                  <a:cubicBezTo>
                    <a:pt x="2204" y="8885"/>
                    <a:pt x="2428" y="9838"/>
                    <a:pt x="2323" y="10407"/>
                  </a:cubicBezTo>
                  <a:cubicBezTo>
                    <a:pt x="2311" y="10472"/>
                    <a:pt x="2254" y="10537"/>
                    <a:pt x="2172" y="10591"/>
                  </a:cubicBezTo>
                  <a:cubicBezTo>
                    <a:pt x="1761" y="10840"/>
                    <a:pt x="1618" y="11051"/>
                    <a:pt x="1559" y="11484"/>
                  </a:cubicBezTo>
                  <a:cubicBezTo>
                    <a:pt x="1524" y="11734"/>
                    <a:pt x="1853" y="11734"/>
                    <a:pt x="1794" y="11864"/>
                  </a:cubicBezTo>
                  <a:cubicBezTo>
                    <a:pt x="1735" y="11993"/>
                    <a:pt x="1875" y="12063"/>
                    <a:pt x="1981" y="12144"/>
                  </a:cubicBezTo>
                  <a:cubicBezTo>
                    <a:pt x="2016" y="12177"/>
                    <a:pt x="2066" y="12188"/>
                    <a:pt x="2113" y="12193"/>
                  </a:cubicBezTo>
                  <a:cubicBezTo>
                    <a:pt x="2207" y="12204"/>
                    <a:pt x="2312" y="12225"/>
                    <a:pt x="2370" y="12258"/>
                  </a:cubicBezTo>
                  <a:cubicBezTo>
                    <a:pt x="2441" y="12296"/>
                    <a:pt x="2535" y="12333"/>
                    <a:pt x="2664" y="12344"/>
                  </a:cubicBezTo>
                  <a:cubicBezTo>
                    <a:pt x="2911" y="12371"/>
                    <a:pt x="3123" y="12019"/>
                    <a:pt x="3123" y="12019"/>
                  </a:cubicBezTo>
                  <a:cubicBezTo>
                    <a:pt x="3170" y="12165"/>
                    <a:pt x="3698" y="12215"/>
                    <a:pt x="3663" y="12090"/>
                  </a:cubicBezTo>
                  <a:cubicBezTo>
                    <a:pt x="3569" y="11830"/>
                    <a:pt x="3908" y="11684"/>
                    <a:pt x="4038" y="11224"/>
                  </a:cubicBezTo>
                  <a:cubicBezTo>
                    <a:pt x="4108" y="10980"/>
                    <a:pt x="3981" y="10764"/>
                    <a:pt x="3828" y="10596"/>
                  </a:cubicBezTo>
                  <a:cubicBezTo>
                    <a:pt x="3958" y="9990"/>
                    <a:pt x="4627" y="8326"/>
                    <a:pt x="4827" y="8012"/>
                  </a:cubicBezTo>
                  <a:cubicBezTo>
                    <a:pt x="4992" y="8001"/>
                    <a:pt x="4969" y="7915"/>
                    <a:pt x="5051" y="7764"/>
                  </a:cubicBezTo>
                  <a:cubicBezTo>
                    <a:pt x="5086" y="7693"/>
                    <a:pt x="5238" y="8680"/>
                    <a:pt x="5308" y="9671"/>
                  </a:cubicBezTo>
                  <a:cubicBezTo>
                    <a:pt x="5344" y="10147"/>
                    <a:pt x="4428" y="10775"/>
                    <a:pt x="5521" y="11652"/>
                  </a:cubicBezTo>
                  <a:cubicBezTo>
                    <a:pt x="5651" y="11755"/>
                    <a:pt x="5695" y="11868"/>
                    <a:pt x="5672" y="11982"/>
                  </a:cubicBezTo>
                  <a:cubicBezTo>
                    <a:pt x="5284" y="13693"/>
                    <a:pt x="5131" y="15063"/>
                    <a:pt x="4967" y="15551"/>
                  </a:cubicBezTo>
                  <a:cubicBezTo>
                    <a:pt x="4920" y="15686"/>
                    <a:pt x="4743" y="16071"/>
                    <a:pt x="4614" y="16195"/>
                  </a:cubicBezTo>
                  <a:cubicBezTo>
                    <a:pt x="4285" y="16417"/>
                    <a:pt x="3876" y="16752"/>
                    <a:pt x="3876" y="16757"/>
                  </a:cubicBezTo>
                  <a:cubicBezTo>
                    <a:pt x="2971" y="17504"/>
                    <a:pt x="2266" y="18382"/>
                    <a:pt x="1761" y="18972"/>
                  </a:cubicBezTo>
                  <a:lnTo>
                    <a:pt x="1148" y="19573"/>
                  </a:lnTo>
                  <a:cubicBezTo>
                    <a:pt x="1136" y="19584"/>
                    <a:pt x="1137" y="19596"/>
                    <a:pt x="1126" y="19607"/>
                  </a:cubicBezTo>
                  <a:cubicBezTo>
                    <a:pt x="1067" y="19655"/>
                    <a:pt x="1090" y="19692"/>
                    <a:pt x="1019" y="19789"/>
                  </a:cubicBezTo>
                  <a:cubicBezTo>
                    <a:pt x="949" y="19887"/>
                    <a:pt x="-369" y="20554"/>
                    <a:pt x="101" y="20744"/>
                  </a:cubicBezTo>
                  <a:cubicBezTo>
                    <a:pt x="1076" y="21134"/>
                    <a:pt x="1137" y="20993"/>
                    <a:pt x="1948" y="21285"/>
                  </a:cubicBezTo>
                  <a:cubicBezTo>
                    <a:pt x="2618" y="21529"/>
                    <a:pt x="3157" y="21523"/>
                    <a:pt x="3733" y="21544"/>
                  </a:cubicBezTo>
                  <a:lnTo>
                    <a:pt x="6201" y="21539"/>
                  </a:lnTo>
                  <a:cubicBezTo>
                    <a:pt x="6424" y="21539"/>
                    <a:pt x="6495" y="21458"/>
                    <a:pt x="6483" y="21355"/>
                  </a:cubicBezTo>
                  <a:cubicBezTo>
                    <a:pt x="6483" y="21257"/>
                    <a:pt x="6273" y="21138"/>
                    <a:pt x="6109" y="21106"/>
                  </a:cubicBezTo>
                  <a:cubicBezTo>
                    <a:pt x="5886" y="21068"/>
                    <a:pt x="5778" y="21068"/>
                    <a:pt x="5543" y="21057"/>
                  </a:cubicBezTo>
                  <a:cubicBezTo>
                    <a:pt x="5214" y="21046"/>
                    <a:pt x="4909" y="20970"/>
                    <a:pt x="4721" y="20845"/>
                  </a:cubicBezTo>
                  <a:cubicBezTo>
                    <a:pt x="4415" y="20656"/>
                    <a:pt x="3991" y="20375"/>
                    <a:pt x="3792" y="20240"/>
                  </a:cubicBezTo>
                  <a:cubicBezTo>
                    <a:pt x="4015" y="20245"/>
                    <a:pt x="4214" y="20239"/>
                    <a:pt x="4214" y="20223"/>
                  </a:cubicBezTo>
                  <a:cubicBezTo>
                    <a:pt x="4226" y="20174"/>
                    <a:pt x="4437" y="19968"/>
                    <a:pt x="5095" y="19329"/>
                  </a:cubicBezTo>
                  <a:cubicBezTo>
                    <a:pt x="5225" y="19199"/>
                    <a:pt x="5366" y="19076"/>
                    <a:pt x="5496" y="18962"/>
                  </a:cubicBezTo>
                  <a:cubicBezTo>
                    <a:pt x="6024" y="18556"/>
                    <a:pt x="6624" y="18084"/>
                    <a:pt x="6895" y="17835"/>
                  </a:cubicBezTo>
                  <a:cubicBezTo>
                    <a:pt x="7506" y="17288"/>
                    <a:pt x="8174" y="16817"/>
                    <a:pt x="8444" y="16346"/>
                  </a:cubicBezTo>
                  <a:cubicBezTo>
                    <a:pt x="8750" y="15810"/>
                    <a:pt x="9539" y="14532"/>
                    <a:pt x="9539" y="14532"/>
                  </a:cubicBezTo>
                  <a:cubicBezTo>
                    <a:pt x="9503" y="14581"/>
                    <a:pt x="10091" y="14960"/>
                    <a:pt x="10479" y="15317"/>
                  </a:cubicBezTo>
                  <a:cubicBezTo>
                    <a:pt x="10620" y="15442"/>
                    <a:pt x="10891" y="15945"/>
                    <a:pt x="10938" y="16080"/>
                  </a:cubicBezTo>
                  <a:cubicBezTo>
                    <a:pt x="11079" y="16432"/>
                    <a:pt x="11360" y="17137"/>
                    <a:pt x="11536" y="17375"/>
                  </a:cubicBezTo>
                  <a:cubicBezTo>
                    <a:pt x="11948" y="17949"/>
                    <a:pt x="12675" y="18865"/>
                    <a:pt x="13310" y="19531"/>
                  </a:cubicBezTo>
                  <a:lnTo>
                    <a:pt x="14052" y="20424"/>
                  </a:lnTo>
                  <a:cubicBezTo>
                    <a:pt x="14111" y="20489"/>
                    <a:pt x="14238" y="20532"/>
                    <a:pt x="14379" y="20532"/>
                  </a:cubicBezTo>
                  <a:cubicBezTo>
                    <a:pt x="14379" y="20868"/>
                    <a:pt x="14426" y="21598"/>
                    <a:pt x="14896" y="21576"/>
                  </a:cubicBezTo>
                  <a:cubicBezTo>
                    <a:pt x="16694" y="21495"/>
                    <a:pt x="15061" y="21469"/>
                    <a:pt x="17305" y="21485"/>
                  </a:cubicBezTo>
                  <a:cubicBezTo>
                    <a:pt x="18528" y="21490"/>
                    <a:pt x="19810" y="21236"/>
                    <a:pt x="20574" y="20911"/>
                  </a:cubicBezTo>
                  <a:cubicBezTo>
                    <a:pt x="20785" y="20819"/>
                    <a:pt x="20914" y="20764"/>
                    <a:pt x="21055" y="20678"/>
                  </a:cubicBezTo>
                  <a:cubicBezTo>
                    <a:pt x="21231" y="20548"/>
                    <a:pt x="20726" y="20369"/>
                    <a:pt x="20104" y="20439"/>
                  </a:cubicBezTo>
                  <a:cubicBezTo>
                    <a:pt x="19058" y="20558"/>
                    <a:pt x="18398" y="20472"/>
                    <a:pt x="18080" y="20407"/>
                  </a:cubicBezTo>
                  <a:cubicBezTo>
                    <a:pt x="17963" y="20380"/>
                    <a:pt x="17858" y="20342"/>
                    <a:pt x="17775" y="20299"/>
                  </a:cubicBezTo>
                  <a:cubicBezTo>
                    <a:pt x="17611" y="20207"/>
                    <a:pt x="17376" y="20110"/>
                    <a:pt x="17247" y="20050"/>
                  </a:cubicBezTo>
                  <a:cubicBezTo>
                    <a:pt x="17399" y="20023"/>
                    <a:pt x="17516" y="19996"/>
                    <a:pt x="17493" y="19974"/>
                  </a:cubicBezTo>
                  <a:cubicBezTo>
                    <a:pt x="17446" y="19931"/>
                    <a:pt x="17083" y="19477"/>
                    <a:pt x="16589" y="18822"/>
                  </a:cubicBezTo>
                  <a:cubicBezTo>
                    <a:pt x="16354" y="18480"/>
                    <a:pt x="16131" y="18155"/>
                    <a:pt x="16002" y="17960"/>
                  </a:cubicBezTo>
                  <a:cubicBezTo>
                    <a:pt x="15120" y="16634"/>
                    <a:pt x="14861" y="15788"/>
                    <a:pt x="14720" y="15133"/>
                  </a:cubicBezTo>
                  <a:cubicBezTo>
                    <a:pt x="14603" y="14575"/>
                    <a:pt x="14133" y="14358"/>
                    <a:pt x="13721" y="13617"/>
                  </a:cubicBezTo>
                  <a:lnTo>
                    <a:pt x="12076" y="11224"/>
                  </a:lnTo>
                  <a:cubicBezTo>
                    <a:pt x="11970" y="11013"/>
                    <a:pt x="12194" y="10904"/>
                    <a:pt x="12194" y="10693"/>
                  </a:cubicBezTo>
                  <a:cubicBezTo>
                    <a:pt x="12182" y="10211"/>
                    <a:pt x="12077" y="9323"/>
                    <a:pt x="12300" y="8852"/>
                  </a:cubicBezTo>
                  <a:cubicBezTo>
                    <a:pt x="13464" y="9268"/>
                    <a:pt x="15720" y="9556"/>
                    <a:pt x="15825" y="9632"/>
                  </a:cubicBezTo>
                  <a:cubicBezTo>
                    <a:pt x="16119" y="9827"/>
                    <a:pt x="16543" y="9973"/>
                    <a:pt x="17048" y="10055"/>
                  </a:cubicBezTo>
                  <a:cubicBezTo>
                    <a:pt x="17272" y="10087"/>
                    <a:pt x="17377" y="10158"/>
                    <a:pt x="17471" y="10212"/>
                  </a:cubicBezTo>
                  <a:lnTo>
                    <a:pt x="17647" y="10298"/>
                  </a:lnTo>
                  <a:cubicBezTo>
                    <a:pt x="17776" y="10331"/>
                    <a:pt x="18023" y="10346"/>
                    <a:pt x="18411" y="10205"/>
                  </a:cubicBezTo>
                  <a:lnTo>
                    <a:pt x="18716" y="10082"/>
                  </a:lnTo>
                  <a:cubicBezTo>
                    <a:pt x="18810" y="10038"/>
                    <a:pt x="18929" y="9935"/>
                    <a:pt x="18859" y="9875"/>
                  </a:cubicBezTo>
                  <a:lnTo>
                    <a:pt x="18940" y="9757"/>
                  </a:lnTo>
                  <a:cubicBezTo>
                    <a:pt x="19022" y="9703"/>
                    <a:pt x="19012" y="9626"/>
                    <a:pt x="18918" y="9577"/>
                  </a:cubicBezTo>
                  <a:cubicBezTo>
                    <a:pt x="18682" y="9448"/>
                    <a:pt x="18398" y="9340"/>
                    <a:pt x="18139" y="9242"/>
                  </a:cubicBezTo>
                  <a:cubicBezTo>
                    <a:pt x="18021" y="9199"/>
                    <a:pt x="17858" y="9171"/>
                    <a:pt x="17706" y="9176"/>
                  </a:cubicBezTo>
                  <a:lnTo>
                    <a:pt x="17401" y="9139"/>
                  </a:lnTo>
                  <a:cubicBezTo>
                    <a:pt x="17307" y="9128"/>
                    <a:pt x="17202" y="9123"/>
                    <a:pt x="17096" y="9117"/>
                  </a:cubicBezTo>
                  <a:cubicBezTo>
                    <a:pt x="16802" y="9112"/>
                    <a:pt x="16014" y="9031"/>
                    <a:pt x="14992" y="8381"/>
                  </a:cubicBezTo>
                  <a:cubicBezTo>
                    <a:pt x="14522" y="8083"/>
                    <a:pt x="13840" y="7818"/>
                    <a:pt x="13299" y="7596"/>
                  </a:cubicBezTo>
                  <a:cubicBezTo>
                    <a:pt x="13323" y="7536"/>
                    <a:pt x="13336" y="7439"/>
                    <a:pt x="13218" y="7352"/>
                  </a:cubicBezTo>
                  <a:cubicBezTo>
                    <a:pt x="13077" y="7244"/>
                    <a:pt x="12816" y="7211"/>
                    <a:pt x="12557" y="7060"/>
                  </a:cubicBezTo>
                  <a:cubicBezTo>
                    <a:pt x="12263" y="6253"/>
                    <a:pt x="12454" y="6193"/>
                    <a:pt x="12348" y="5711"/>
                  </a:cubicBezTo>
                  <a:cubicBezTo>
                    <a:pt x="12148" y="4774"/>
                    <a:pt x="11476" y="4428"/>
                    <a:pt x="11030" y="4059"/>
                  </a:cubicBezTo>
                  <a:cubicBezTo>
                    <a:pt x="11030" y="4059"/>
                    <a:pt x="11149" y="3973"/>
                    <a:pt x="11055" y="3924"/>
                  </a:cubicBezTo>
                  <a:cubicBezTo>
                    <a:pt x="10985" y="3892"/>
                    <a:pt x="10314" y="3648"/>
                    <a:pt x="10302" y="3648"/>
                  </a:cubicBezTo>
                  <a:cubicBezTo>
                    <a:pt x="10091" y="3589"/>
                    <a:pt x="10479" y="3437"/>
                    <a:pt x="10596" y="3318"/>
                  </a:cubicBezTo>
                  <a:cubicBezTo>
                    <a:pt x="10737" y="3183"/>
                    <a:pt x="10865" y="3150"/>
                    <a:pt x="11500" y="3166"/>
                  </a:cubicBezTo>
                  <a:cubicBezTo>
                    <a:pt x="11887" y="3171"/>
                    <a:pt x="12064" y="3096"/>
                    <a:pt x="12028" y="2939"/>
                  </a:cubicBezTo>
                  <a:cubicBezTo>
                    <a:pt x="11993" y="2733"/>
                    <a:pt x="12360" y="2765"/>
                    <a:pt x="12219" y="2597"/>
                  </a:cubicBezTo>
                  <a:cubicBezTo>
                    <a:pt x="12208" y="2581"/>
                    <a:pt x="12299" y="2534"/>
                    <a:pt x="12311" y="2523"/>
                  </a:cubicBezTo>
                  <a:cubicBezTo>
                    <a:pt x="12417" y="2458"/>
                    <a:pt x="12228" y="2382"/>
                    <a:pt x="12322" y="2262"/>
                  </a:cubicBezTo>
                  <a:cubicBezTo>
                    <a:pt x="12381" y="2192"/>
                    <a:pt x="12676" y="2187"/>
                    <a:pt x="12653" y="2041"/>
                  </a:cubicBezTo>
                  <a:cubicBezTo>
                    <a:pt x="12617" y="1851"/>
                    <a:pt x="11899" y="1787"/>
                    <a:pt x="12087" y="1548"/>
                  </a:cubicBezTo>
                  <a:cubicBezTo>
                    <a:pt x="12334" y="1245"/>
                    <a:pt x="11984" y="909"/>
                    <a:pt x="11984" y="909"/>
                  </a:cubicBezTo>
                  <a:cubicBezTo>
                    <a:pt x="12231" y="817"/>
                    <a:pt x="12193" y="763"/>
                    <a:pt x="11793" y="498"/>
                  </a:cubicBezTo>
                  <a:cubicBezTo>
                    <a:pt x="11124" y="55"/>
                    <a:pt x="9901" y="-2"/>
                    <a:pt x="9311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" name="Worker"/>
            <p:cNvSpPr/>
            <p:nvPr/>
          </p:nvSpPr>
          <p:spPr>
            <a:xfrm>
              <a:off x="900165" y="396491"/>
              <a:ext cx="402072" cy="899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85" fill="norm" stroke="1" extrusionOk="0">
                  <a:moveTo>
                    <a:pt x="10436" y="4"/>
                  </a:moveTo>
                  <a:cubicBezTo>
                    <a:pt x="10085" y="16"/>
                    <a:pt x="9889" y="53"/>
                    <a:pt x="9889" y="53"/>
                  </a:cubicBezTo>
                  <a:lnTo>
                    <a:pt x="9678" y="218"/>
                  </a:lnTo>
                  <a:cubicBezTo>
                    <a:pt x="9678" y="218"/>
                    <a:pt x="9474" y="209"/>
                    <a:pt x="9301" y="233"/>
                  </a:cubicBezTo>
                  <a:cubicBezTo>
                    <a:pt x="9122" y="277"/>
                    <a:pt x="8309" y="685"/>
                    <a:pt x="8076" y="979"/>
                  </a:cubicBezTo>
                  <a:cubicBezTo>
                    <a:pt x="7823" y="1007"/>
                    <a:pt x="6971" y="1066"/>
                    <a:pt x="6791" y="1100"/>
                  </a:cubicBezTo>
                  <a:cubicBezTo>
                    <a:pt x="6610" y="1134"/>
                    <a:pt x="6609" y="1188"/>
                    <a:pt x="6746" y="1207"/>
                  </a:cubicBezTo>
                  <a:cubicBezTo>
                    <a:pt x="6844" y="1222"/>
                    <a:pt x="7313" y="1289"/>
                    <a:pt x="7959" y="1382"/>
                  </a:cubicBezTo>
                  <a:lnTo>
                    <a:pt x="7767" y="1865"/>
                  </a:lnTo>
                  <a:cubicBezTo>
                    <a:pt x="7767" y="1865"/>
                    <a:pt x="7274" y="2061"/>
                    <a:pt x="7047" y="2209"/>
                  </a:cubicBezTo>
                  <a:cubicBezTo>
                    <a:pt x="6820" y="2357"/>
                    <a:pt x="7571" y="2389"/>
                    <a:pt x="7571" y="2389"/>
                  </a:cubicBezTo>
                  <a:cubicBezTo>
                    <a:pt x="7571" y="2389"/>
                    <a:pt x="7240" y="2949"/>
                    <a:pt x="7718" y="3113"/>
                  </a:cubicBezTo>
                  <a:cubicBezTo>
                    <a:pt x="7919" y="3182"/>
                    <a:pt x="8266" y="3252"/>
                    <a:pt x="8600" y="3308"/>
                  </a:cubicBezTo>
                  <a:cubicBezTo>
                    <a:pt x="8783" y="3339"/>
                    <a:pt x="8856" y="3435"/>
                    <a:pt x="8758" y="3510"/>
                  </a:cubicBezTo>
                  <a:cubicBezTo>
                    <a:pt x="8553" y="3667"/>
                    <a:pt x="8182" y="3908"/>
                    <a:pt x="7669" y="4063"/>
                  </a:cubicBezTo>
                  <a:cubicBezTo>
                    <a:pt x="6853" y="4309"/>
                    <a:pt x="6107" y="5696"/>
                    <a:pt x="6033" y="6631"/>
                  </a:cubicBezTo>
                  <a:cubicBezTo>
                    <a:pt x="5967" y="7473"/>
                    <a:pt x="5032" y="9443"/>
                    <a:pt x="5882" y="10219"/>
                  </a:cubicBezTo>
                  <a:cubicBezTo>
                    <a:pt x="5882" y="10220"/>
                    <a:pt x="5882" y="10221"/>
                    <a:pt x="5882" y="10221"/>
                  </a:cubicBezTo>
                  <a:cubicBezTo>
                    <a:pt x="5206" y="11118"/>
                    <a:pt x="5700" y="12224"/>
                    <a:pt x="4763" y="13705"/>
                  </a:cubicBezTo>
                  <a:cubicBezTo>
                    <a:pt x="3635" y="15488"/>
                    <a:pt x="3815" y="18602"/>
                    <a:pt x="3350" y="18952"/>
                  </a:cubicBezTo>
                  <a:cubicBezTo>
                    <a:pt x="3166" y="19090"/>
                    <a:pt x="3338" y="19405"/>
                    <a:pt x="3338" y="19406"/>
                  </a:cubicBezTo>
                  <a:cubicBezTo>
                    <a:pt x="3338" y="19406"/>
                    <a:pt x="2630" y="19652"/>
                    <a:pt x="1601" y="19882"/>
                  </a:cubicBezTo>
                  <a:cubicBezTo>
                    <a:pt x="1600" y="19882"/>
                    <a:pt x="1597" y="19882"/>
                    <a:pt x="1597" y="19882"/>
                  </a:cubicBezTo>
                  <a:cubicBezTo>
                    <a:pt x="72" y="19841"/>
                    <a:pt x="-64" y="20307"/>
                    <a:pt x="18" y="20574"/>
                  </a:cubicBezTo>
                  <a:cubicBezTo>
                    <a:pt x="45" y="20664"/>
                    <a:pt x="208" y="20734"/>
                    <a:pt x="410" y="20742"/>
                  </a:cubicBezTo>
                  <a:cubicBezTo>
                    <a:pt x="2675" y="20839"/>
                    <a:pt x="3840" y="20592"/>
                    <a:pt x="4277" y="20465"/>
                  </a:cubicBezTo>
                  <a:cubicBezTo>
                    <a:pt x="4365" y="20439"/>
                    <a:pt x="4481" y="20465"/>
                    <a:pt x="4484" y="20512"/>
                  </a:cubicBezTo>
                  <a:cubicBezTo>
                    <a:pt x="4487" y="20554"/>
                    <a:pt x="4555" y="20589"/>
                    <a:pt x="4650" y="20588"/>
                  </a:cubicBezTo>
                  <a:cubicBezTo>
                    <a:pt x="5743" y="20569"/>
                    <a:pt x="6438" y="20521"/>
                    <a:pt x="6851" y="20480"/>
                  </a:cubicBezTo>
                  <a:cubicBezTo>
                    <a:pt x="7147" y="20450"/>
                    <a:pt x="7356" y="20331"/>
                    <a:pt x="7352" y="20196"/>
                  </a:cubicBezTo>
                  <a:lnTo>
                    <a:pt x="7345" y="19841"/>
                  </a:lnTo>
                  <a:cubicBezTo>
                    <a:pt x="7343" y="19783"/>
                    <a:pt x="7386" y="19727"/>
                    <a:pt x="7466" y="19680"/>
                  </a:cubicBezTo>
                  <a:cubicBezTo>
                    <a:pt x="8228" y="19232"/>
                    <a:pt x="7792" y="18275"/>
                    <a:pt x="8072" y="16954"/>
                  </a:cubicBezTo>
                  <a:cubicBezTo>
                    <a:pt x="8367" y="15566"/>
                    <a:pt x="8491" y="15553"/>
                    <a:pt x="9569" y="13337"/>
                  </a:cubicBezTo>
                  <a:cubicBezTo>
                    <a:pt x="9572" y="13337"/>
                    <a:pt x="9573" y="13337"/>
                    <a:pt x="9576" y="13337"/>
                  </a:cubicBezTo>
                  <a:cubicBezTo>
                    <a:pt x="11042" y="14533"/>
                    <a:pt x="10439" y="15298"/>
                    <a:pt x="10635" y="15845"/>
                  </a:cubicBezTo>
                  <a:cubicBezTo>
                    <a:pt x="10832" y="16392"/>
                    <a:pt x="11667" y="17106"/>
                    <a:pt x="11679" y="18966"/>
                  </a:cubicBezTo>
                  <a:cubicBezTo>
                    <a:pt x="11703" y="20495"/>
                    <a:pt x="11734" y="19812"/>
                    <a:pt x="12136" y="20330"/>
                  </a:cubicBezTo>
                  <a:cubicBezTo>
                    <a:pt x="12009" y="20446"/>
                    <a:pt x="11785" y="20561"/>
                    <a:pt x="11385" y="20672"/>
                  </a:cubicBezTo>
                  <a:cubicBezTo>
                    <a:pt x="10645" y="20876"/>
                    <a:pt x="10718" y="21130"/>
                    <a:pt x="10782" y="21288"/>
                  </a:cubicBezTo>
                  <a:cubicBezTo>
                    <a:pt x="10806" y="21346"/>
                    <a:pt x="10901" y="21392"/>
                    <a:pt x="11027" y="21408"/>
                  </a:cubicBezTo>
                  <a:cubicBezTo>
                    <a:pt x="12523" y="21592"/>
                    <a:pt x="13470" y="21410"/>
                    <a:pt x="14009" y="21253"/>
                  </a:cubicBezTo>
                  <a:cubicBezTo>
                    <a:pt x="14573" y="21089"/>
                    <a:pt x="14672" y="20619"/>
                    <a:pt x="14966" y="20477"/>
                  </a:cubicBezTo>
                  <a:cubicBezTo>
                    <a:pt x="15133" y="20396"/>
                    <a:pt x="15144" y="20200"/>
                    <a:pt x="15121" y="20045"/>
                  </a:cubicBezTo>
                  <a:cubicBezTo>
                    <a:pt x="15123" y="20044"/>
                    <a:pt x="15126" y="20043"/>
                    <a:pt x="15128" y="20043"/>
                  </a:cubicBezTo>
                  <a:cubicBezTo>
                    <a:pt x="15724" y="19650"/>
                    <a:pt x="15042" y="19524"/>
                    <a:pt x="15125" y="17446"/>
                  </a:cubicBezTo>
                  <a:cubicBezTo>
                    <a:pt x="15378" y="14690"/>
                    <a:pt x="14302" y="14379"/>
                    <a:pt x="14650" y="12819"/>
                  </a:cubicBezTo>
                  <a:cubicBezTo>
                    <a:pt x="14665" y="12752"/>
                    <a:pt x="14678" y="12685"/>
                    <a:pt x="14691" y="12621"/>
                  </a:cubicBezTo>
                  <a:cubicBezTo>
                    <a:pt x="14706" y="12548"/>
                    <a:pt x="14840" y="12494"/>
                    <a:pt x="15004" y="12492"/>
                  </a:cubicBezTo>
                  <a:cubicBezTo>
                    <a:pt x="15480" y="12485"/>
                    <a:pt x="15951" y="12451"/>
                    <a:pt x="16312" y="12371"/>
                  </a:cubicBezTo>
                  <a:cubicBezTo>
                    <a:pt x="16446" y="12341"/>
                    <a:pt x="16603" y="12381"/>
                    <a:pt x="16621" y="12448"/>
                  </a:cubicBezTo>
                  <a:cubicBezTo>
                    <a:pt x="16705" y="12755"/>
                    <a:pt x="16875" y="13159"/>
                    <a:pt x="16960" y="13451"/>
                  </a:cubicBezTo>
                  <a:cubicBezTo>
                    <a:pt x="17063" y="13804"/>
                    <a:pt x="17104" y="14178"/>
                    <a:pt x="17118" y="14334"/>
                  </a:cubicBezTo>
                  <a:cubicBezTo>
                    <a:pt x="17122" y="14374"/>
                    <a:pt x="17206" y="14404"/>
                    <a:pt x="17296" y="14399"/>
                  </a:cubicBezTo>
                  <a:lnTo>
                    <a:pt x="17537" y="14386"/>
                  </a:lnTo>
                  <a:lnTo>
                    <a:pt x="18132" y="14350"/>
                  </a:lnTo>
                  <a:cubicBezTo>
                    <a:pt x="18222" y="14345"/>
                    <a:pt x="18284" y="14308"/>
                    <a:pt x="18264" y="14268"/>
                  </a:cubicBezTo>
                  <a:cubicBezTo>
                    <a:pt x="18189" y="14116"/>
                    <a:pt x="18016" y="13748"/>
                    <a:pt x="17914" y="13396"/>
                  </a:cubicBezTo>
                  <a:cubicBezTo>
                    <a:pt x="17788" y="12962"/>
                    <a:pt x="17697" y="12269"/>
                    <a:pt x="17507" y="12040"/>
                  </a:cubicBezTo>
                  <a:cubicBezTo>
                    <a:pt x="17483" y="12011"/>
                    <a:pt x="17412" y="11995"/>
                    <a:pt x="17345" y="11999"/>
                  </a:cubicBezTo>
                  <a:lnTo>
                    <a:pt x="17337" y="11999"/>
                  </a:lnTo>
                  <a:lnTo>
                    <a:pt x="17205" y="11542"/>
                  </a:lnTo>
                  <a:cubicBezTo>
                    <a:pt x="17206" y="11541"/>
                    <a:pt x="17208" y="11541"/>
                    <a:pt x="17209" y="11540"/>
                  </a:cubicBezTo>
                  <a:cubicBezTo>
                    <a:pt x="17339" y="11529"/>
                    <a:pt x="17462" y="11514"/>
                    <a:pt x="17559" y="11497"/>
                  </a:cubicBezTo>
                  <a:cubicBezTo>
                    <a:pt x="17560" y="11496"/>
                    <a:pt x="17559" y="11495"/>
                    <a:pt x="17559" y="11495"/>
                  </a:cubicBezTo>
                  <a:cubicBezTo>
                    <a:pt x="17537" y="11368"/>
                    <a:pt x="17478" y="11143"/>
                    <a:pt x="17477" y="11139"/>
                  </a:cubicBezTo>
                  <a:cubicBezTo>
                    <a:pt x="17472" y="11138"/>
                    <a:pt x="17367" y="11117"/>
                    <a:pt x="17167" y="11102"/>
                  </a:cubicBezTo>
                  <a:cubicBezTo>
                    <a:pt x="17166" y="11101"/>
                    <a:pt x="17165" y="11101"/>
                    <a:pt x="17164" y="11100"/>
                  </a:cubicBezTo>
                  <a:cubicBezTo>
                    <a:pt x="17188" y="11034"/>
                    <a:pt x="17275" y="10886"/>
                    <a:pt x="17582" y="10868"/>
                  </a:cubicBezTo>
                  <a:cubicBezTo>
                    <a:pt x="17962" y="10846"/>
                    <a:pt x="18337" y="11016"/>
                    <a:pt x="18732" y="11129"/>
                  </a:cubicBezTo>
                  <a:cubicBezTo>
                    <a:pt x="18775" y="11141"/>
                    <a:pt x="18824" y="11121"/>
                    <a:pt x="18803" y="11100"/>
                  </a:cubicBezTo>
                  <a:cubicBezTo>
                    <a:pt x="18518" y="10819"/>
                    <a:pt x="18079" y="10648"/>
                    <a:pt x="17601" y="10550"/>
                  </a:cubicBezTo>
                  <a:cubicBezTo>
                    <a:pt x="17600" y="10550"/>
                    <a:pt x="17598" y="10549"/>
                    <a:pt x="17597" y="10549"/>
                  </a:cubicBezTo>
                  <a:cubicBezTo>
                    <a:pt x="17662" y="10303"/>
                    <a:pt x="17463" y="9517"/>
                    <a:pt x="18102" y="9308"/>
                  </a:cubicBezTo>
                  <a:cubicBezTo>
                    <a:pt x="18838" y="9068"/>
                    <a:pt x="21536" y="7448"/>
                    <a:pt x="21536" y="7251"/>
                  </a:cubicBezTo>
                  <a:cubicBezTo>
                    <a:pt x="21536" y="7054"/>
                    <a:pt x="20228" y="6631"/>
                    <a:pt x="20228" y="6631"/>
                  </a:cubicBezTo>
                  <a:cubicBezTo>
                    <a:pt x="20293" y="6574"/>
                    <a:pt x="20325" y="6523"/>
                    <a:pt x="20311" y="6485"/>
                  </a:cubicBezTo>
                  <a:cubicBezTo>
                    <a:pt x="20213" y="6223"/>
                    <a:pt x="19625" y="5918"/>
                    <a:pt x="19184" y="5939"/>
                  </a:cubicBezTo>
                  <a:cubicBezTo>
                    <a:pt x="19183" y="5938"/>
                    <a:pt x="19181" y="5939"/>
                    <a:pt x="19180" y="5939"/>
                  </a:cubicBezTo>
                  <a:cubicBezTo>
                    <a:pt x="18796" y="5597"/>
                    <a:pt x="15641" y="4020"/>
                    <a:pt x="14182" y="3607"/>
                  </a:cubicBezTo>
                  <a:cubicBezTo>
                    <a:pt x="14142" y="3594"/>
                    <a:pt x="14101" y="3582"/>
                    <a:pt x="14058" y="3574"/>
                  </a:cubicBezTo>
                  <a:cubicBezTo>
                    <a:pt x="13623" y="3489"/>
                    <a:pt x="13316" y="3433"/>
                    <a:pt x="13051" y="3397"/>
                  </a:cubicBezTo>
                  <a:cubicBezTo>
                    <a:pt x="12796" y="3363"/>
                    <a:pt x="12582" y="3286"/>
                    <a:pt x="12460" y="3181"/>
                  </a:cubicBezTo>
                  <a:cubicBezTo>
                    <a:pt x="12455" y="3177"/>
                    <a:pt x="12449" y="3173"/>
                    <a:pt x="12445" y="3169"/>
                  </a:cubicBezTo>
                  <a:cubicBezTo>
                    <a:pt x="12302" y="3044"/>
                    <a:pt x="12308" y="2897"/>
                    <a:pt x="12452" y="2772"/>
                  </a:cubicBezTo>
                  <a:cubicBezTo>
                    <a:pt x="12689" y="2568"/>
                    <a:pt x="12916" y="2300"/>
                    <a:pt x="13055" y="2118"/>
                  </a:cubicBezTo>
                  <a:cubicBezTo>
                    <a:pt x="13338" y="2159"/>
                    <a:pt x="13521" y="2185"/>
                    <a:pt x="13557" y="2191"/>
                  </a:cubicBezTo>
                  <a:cubicBezTo>
                    <a:pt x="13852" y="2237"/>
                    <a:pt x="13801" y="2072"/>
                    <a:pt x="13632" y="1918"/>
                  </a:cubicBezTo>
                  <a:cubicBezTo>
                    <a:pt x="14291" y="1088"/>
                    <a:pt x="13129" y="295"/>
                    <a:pt x="11902" y="102"/>
                  </a:cubicBezTo>
                  <a:cubicBezTo>
                    <a:pt x="11288" y="5"/>
                    <a:pt x="10786" y="-8"/>
                    <a:pt x="10436" y="4"/>
                  </a:cubicBezTo>
                  <a:close/>
                  <a:moveTo>
                    <a:pt x="15976" y="6797"/>
                  </a:moveTo>
                  <a:cubicBezTo>
                    <a:pt x="16041" y="6794"/>
                    <a:pt x="16113" y="6797"/>
                    <a:pt x="16180" y="6809"/>
                  </a:cubicBezTo>
                  <a:cubicBezTo>
                    <a:pt x="16553" y="6879"/>
                    <a:pt x="16802" y="7031"/>
                    <a:pt x="16772" y="7075"/>
                  </a:cubicBezTo>
                  <a:cubicBezTo>
                    <a:pt x="16656" y="7240"/>
                    <a:pt x="17223" y="7430"/>
                    <a:pt x="17755" y="7512"/>
                  </a:cubicBezTo>
                  <a:cubicBezTo>
                    <a:pt x="17914" y="7536"/>
                    <a:pt x="18003" y="7610"/>
                    <a:pt x="17951" y="7681"/>
                  </a:cubicBezTo>
                  <a:cubicBezTo>
                    <a:pt x="17630" y="8127"/>
                    <a:pt x="17149" y="8671"/>
                    <a:pt x="17017" y="8819"/>
                  </a:cubicBezTo>
                  <a:cubicBezTo>
                    <a:pt x="16984" y="8843"/>
                    <a:pt x="16952" y="8866"/>
                    <a:pt x="16919" y="8890"/>
                  </a:cubicBezTo>
                  <a:lnTo>
                    <a:pt x="15686" y="9497"/>
                  </a:lnTo>
                  <a:cubicBezTo>
                    <a:pt x="15650" y="9514"/>
                    <a:pt x="15601" y="9525"/>
                    <a:pt x="15547" y="9527"/>
                  </a:cubicBezTo>
                  <a:cubicBezTo>
                    <a:pt x="15313" y="9533"/>
                    <a:pt x="15075" y="9544"/>
                    <a:pt x="14864" y="9554"/>
                  </a:cubicBezTo>
                  <a:cubicBezTo>
                    <a:pt x="14714" y="9561"/>
                    <a:pt x="14596" y="9497"/>
                    <a:pt x="14642" y="9433"/>
                  </a:cubicBezTo>
                  <a:cubicBezTo>
                    <a:pt x="15028" y="8890"/>
                    <a:pt x="15783" y="7709"/>
                    <a:pt x="15641" y="6982"/>
                  </a:cubicBezTo>
                  <a:cubicBezTo>
                    <a:pt x="15622" y="6885"/>
                    <a:pt x="15782" y="6809"/>
                    <a:pt x="15976" y="6797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99" name="Design"/>
          <p:cNvSpPr txBox="1"/>
          <p:nvPr/>
        </p:nvSpPr>
        <p:spPr>
          <a:xfrm>
            <a:off x="19670149" y="7955705"/>
            <a:ext cx="1658291" cy="74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 algn="ctr">
              <a:defRPr sz="3700">
                <a:solidFill>
                  <a:schemeClr val="accent2">
                    <a:lumOff val="-7725"/>
                  </a:schemeClr>
                </a:solidFill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200" name="Graphic enhancements through better design and meaningful animations."/>
          <p:cNvSpPr txBox="1"/>
          <p:nvPr/>
        </p:nvSpPr>
        <p:spPr>
          <a:xfrm>
            <a:off x="17436746" y="8653133"/>
            <a:ext cx="5975529" cy="147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>
            <a:lvl1pPr algn="ctr">
              <a:defRPr sz="2800">
                <a:solidFill>
                  <a:srgbClr val="A6A6A6"/>
                </a:solidFill>
              </a:defRPr>
            </a:lvl1pPr>
          </a:lstStyle>
          <a:p>
            <a:pPr/>
            <a:r>
              <a:t>Graphic enhancements through better design and meaningful animations.</a:t>
            </a:r>
          </a:p>
        </p:txBody>
      </p:sp>
      <p:grpSp>
        <p:nvGrpSpPr>
          <p:cNvPr id="203" name="Group"/>
          <p:cNvGrpSpPr/>
          <p:nvPr/>
        </p:nvGrpSpPr>
        <p:grpSpPr>
          <a:xfrm>
            <a:off x="11450052" y="5878164"/>
            <a:ext cx="1692822" cy="1692604"/>
            <a:chOff x="0" y="-1"/>
            <a:chExt cx="1692820" cy="1692602"/>
          </a:xfrm>
        </p:grpSpPr>
        <p:sp>
          <p:nvSpPr>
            <p:cNvPr id="201" name="Circle"/>
            <p:cNvSpPr/>
            <p:nvPr/>
          </p:nvSpPr>
          <p:spPr>
            <a:xfrm>
              <a:off x="-1" y="-2"/>
              <a:ext cx="1692822" cy="1692604"/>
            </a:xfrm>
            <a:prstGeom prst="ellipse">
              <a:avLst/>
            </a:prstGeom>
            <a:noFill/>
            <a:ln w="3175" cap="flat">
              <a:solidFill>
                <a:schemeClr val="accent2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Organization"/>
            <p:cNvSpPr/>
            <p:nvPr/>
          </p:nvSpPr>
          <p:spPr>
            <a:xfrm>
              <a:off x="379610" y="445137"/>
              <a:ext cx="933600" cy="802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74" y="0"/>
                  </a:moveTo>
                  <a:cubicBezTo>
                    <a:pt x="7706" y="0"/>
                    <a:pt x="7487" y="255"/>
                    <a:pt x="7487" y="566"/>
                  </a:cubicBezTo>
                  <a:lnTo>
                    <a:pt x="7487" y="3615"/>
                  </a:lnTo>
                  <a:cubicBezTo>
                    <a:pt x="7487" y="3926"/>
                    <a:pt x="7706" y="4181"/>
                    <a:pt x="7974" y="4181"/>
                  </a:cubicBezTo>
                  <a:lnTo>
                    <a:pt x="10530" y="4181"/>
                  </a:lnTo>
                  <a:lnTo>
                    <a:pt x="10530" y="7322"/>
                  </a:lnTo>
                  <a:lnTo>
                    <a:pt x="3210" y="7322"/>
                  </a:lnTo>
                  <a:cubicBezTo>
                    <a:pt x="3102" y="7322"/>
                    <a:pt x="3015" y="7425"/>
                    <a:pt x="3015" y="7550"/>
                  </a:cubicBezTo>
                  <a:lnTo>
                    <a:pt x="3015" y="10705"/>
                  </a:lnTo>
                  <a:lnTo>
                    <a:pt x="974" y="10705"/>
                  </a:lnTo>
                  <a:cubicBezTo>
                    <a:pt x="706" y="10705"/>
                    <a:pt x="487" y="10959"/>
                    <a:pt x="487" y="11271"/>
                  </a:cubicBezTo>
                  <a:lnTo>
                    <a:pt x="487" y="13737"/>
                  </a:lnTo>
                  <a:cubicBezTo>
                    <a:pt x="487" y="14049"/>
                    <a:pt x="706" y="14304"/>
                    <a:pt x="974" y="14304"/>
                  </a:cubicBezTo>
                  <a:lnTo>
                    <a:pt x="3015" y="14304"/>
                  </a:lnTo>
                  <a:lnTo>
                    <a:pt x="3015" y="17244"/>
                  </a:lnTo>
                  <a:lnTo>
                    <a:pt x="1350" y="17244"/>
                  </a:lnTo>
                  <a:cubicBezTo>
                    <a:pt x="1243" y="17244"/>
                    <a:pt x="1156" y="17345"/>
                    <a:pt x="1156" y="17470"/>
                  </a:cubicBezTo>
                  <a:lnTo>
                    <a:pt x="1156" y="19454"/>
                  </a:lnTo>
                  <a:lnTo>
                    <a:pt x="274" y="19454"/>
                  </a:lnTo>
                  <a:cubicBezTo>
                    <a:pt x="124" y="19454"/>
                    <a:pt x="0" y="19598"/>
                    <a:pt x="0" y="19773"/>
                  </a:cubicBezTo>
                  <a:lnTo>
                    <a:pt x="0" y="21281"/>
                  </a:lnTo>
                  <a:cubicBezTo>
                    <a:pt x="0" y="21456"/>
                    <a:pt x="124" y="21600"/>
                    <a:pt x="274" y="21600"/>
                  </a:cubicBezTo>
                  <a:lnTo>
                    <a:pt x="2579" y="21600"/>
                  </a:lnTo>
                  <a:cubicBezTo>
                    <a:pt x="2729" y="21600"/>
                    <a:pt x="2853" y="21456"/>
                    <a:pt x="2853" y="21281"/>
                  </a:cubicBezTo>
                  <a:lnTo>
                    <a:pt x="2853" y="19773"/>
                  </a:lnTo>
                  <a:cubicBezTo>
                    <a:pt x="2853" y="19599"/>
                    <a:pt x="2729" y="19454"/>
                    <a:pt x="2579" y="19454"/>
                  </a:cubicBezTo>
                  <a:lnTo>
                    <a:pt x="1697" y="19454"/>
                  </a:lnTo>
                  <a:lnTo>
                    <a:pt x="1697" y="18111"/>
                  </a:lnTo>
                  <a:cubicBezTo>
                    <a:pt x="1697" y="17987"/>
                    <a:pt x="1784" y="17885"/>
                    <a:pt x="1891" y="17885"/>
                  </a:cubicBezTo>
                  <a:lnTo>
                    <a:pt x="4629" y="17885"/>
                  </a:lnTo>
                  <a:cubicBezTo>
                    <a:pt x="4736" y="17885"/>
                    <a:pt x="4824" y="17987"/>
                    <a:pt x="4824" y="18111"/>
                  </a:cubicBezTo>
                  <a:lnTo>
                    <a:pt x="4824" y="19454"/>
                  </a:lnTo>
                  <a:lnTo>
                    <a:pt x="3941" y="19454"/>
                  </a:lnTo>
                  <a:cubicBezTo>
                    <a:pt x="3791" y="19454"/>
                    <a:pt x="3668" y="19598"/>
                    <a:pt x="3668" y="19773"/>
                  </a:cubicBezTo>
                  <a:lnTo>
                    <a:pt x="3668" y="21281"/>
                  </a:lnTo>
                  <a:cubicBezTo>
                    <a:pt x="3668" y="21456"/>
                    <a:pt x="3791" y="21600"/>
                    <a:pt x="3941" y="21600"/>
                  </a:cubicBezTo>
                  <a:lnTo>
                    <a:pt x="6247" y="21600"/>
                  </a:lnTo>
                  <a:cubicBezTo>
                    <a:pt x="6397" y="21600"/>
                    <a:pt x="6519" y="21456"/>
                    <a:pt x="6519" y="21281"/>
                  </a:cubicBezTo>
                  <a:lnTo>
                    <a:pt x="6519" y="19773"/>
                  </a:lnTo>
                  <a:cubicBezTo>
                    <a:pt x="6519" y="19599"/>
                    <a:pt x="6397" y="19454"/>
                    <a:pt x="6247" y="19454"/>
                  </a:cubicBezTo>
                  <a:lnTo>
                    <a:pt x="5365" y="19454"/>
                  </a:lnTo>
                  <a:lnTo>
                    <a:pt x="5365" y="17470"/>
                  </a:lnTo>
                  <a:cubicBezTo>
                    <a:pt x="5365" y="17345"/>
                    <a:pt x="5277" y="17244"/>
                    <a:pt x="5170" y="17244"/>
                  </a:cubicBezTo>
                  <a:lnTo>
                    <a:pt x="3556" y="17244"/>
                  </a:lnTo>
                  <a:lnTo>
                    <a:pt x="3556" y="14304"/>
                  </a:lnTo>
                  <a:lnTo>
                    <a:pt x="5549" y="14304"/>
                  </a:lnTo>
                  <a:cubicBezTo>
                    <a:pt x="5816" y="14304"/>
                    <a:pt x="6035" y="14049"/>
                    <a:pt x="6035" y="13737"/>
                  </a:cubicBezTo>
                  <a:lnTo>
                    <a:pt x="6035" y="11271"/>
                  </a:lnTo>
                  <a:cubicBezTo>
                    <a:pt x="6035" y="10960"/>
                    <a:pt x="5816" y="10705"/>
                    <a:pt x="5549" y="10705"/>
                  </a:cubicBezTo>
                  <a:lnTo>
                    <a:pt x="3556" y="10705"/>
                  </a:lnTo>
                  <a:lnTo>
                    <a:pt x="3556" y="8179"/>
                  </a:lnTo>
                  <a:cubicBezTo>
                    <a:pt x="3556" y="8055"/>
                    <a:pt x="3643" y="7951"/>
                    <a:pt x="3750" y="7951"/>
                  </a:cubicBezTo>
                  <a:lnTo>
                    <a:pt x="10530" y="7951"/>
                  </a:lnTo>
                  <a:lnTo>
                    <a:pt x="10530" y="10705"/>
                  </a:lnTo>
                  <a:lnTo>
                    <a:pt x="8513" y="10705"/>
                  </a:lnTo>
                  <a:cubicBezTo>
                    <a:pt x="8246" y="10705"/>
                    <a:pt x="8026" y="10960"/>
                    <a:pt x="8026" y="11271"/>
                  </a:cubicBezTo>
                  <a:lnTo>
                    <a:pt x="8026" y="13737"/>
                  </a:lnTo>
                  <a:cubicBezTo>
                    <a:pt x="8026" y="14049"/>
                    <a:pt x="8246" y="14304"/>
                    <a:pt x="8513" y="14304"/>
                  </a:cubicBezTo>
                  <a:lnTo>
                    <a:pt x="10530" y="14304"/>
                  </a:lnTo>
                  <a:lnTo>
                    <a:pt x="10530" y="17244"/>
                  </a:lnTo>
                  <a:lnTo>
                    <a:pt x="8890" y="17244"/>
                  </a:lnTo>
                  <a:cubicBezTo>
                    <a:pt x="8783" y="17244"/>
                    <a:pt x="8696" y="17345"/>
                    <a:pt x="8696" y="17470"/>
                  </a:cubicBezTo>
                  <a:lnTo>
                    <a:pt x="8696" y="19454"/>
                  </a:lnTo>
                  <a:lnTo>
                    <a:pt x="7790" y="19454"/>
                  </a:lnTo>
                  <a:cubicBezTo>
                    <a:pt x="7640" y="19454"/>
                    <a:pt x="7516" y="19598"/>
                    <a:pt x="7516" y="19773"/>
                  </a:cubicBezTo>
                  <a:lnTo>
                    <a:pt x="7516" y="21281"/>
                  </a:lnTo>
                  <a:cubicBezTo>
                    <a:pt x="7516" y="21456"/>
                    <a:pt x="7640" y="21600"/>
                    <a:pt x="7790" y="21600"/>
                  </a:cubicBezTo>
                  <a:lnTo>
                    <a:pt x="10095" y="21600"/>
                  </a:lnTo>
                  <a:cubicBezTo>
                    <a:pt x="10245" y="21600"/>
                    <a:pt x="10367" y="21456"/>
                    <a:pt x="10367" y="21281"/>
                  </a:cubicBezTo>
                  <a:lnTo>
                    <a:pt x="10367" y="19773"/>
                  </a:lnTo>
                  <a:cubicBezTo>
                    <a:pt x="10367" y="19599"/>
                    <a:pt x="10245" y="19454"/>
                    <a:pt x="10095" y="19454"/>
                  </a:cubicBezTo>
                  <a:lnTo>
                    <a:pt x="9237" y="19454"/>
                  </a:lnTo>
                  <a:lnTo>
                    <a:pt x="9237" y="18111"/>
                  </a:lnTo>
                  <a:cubicBezTo>
                    <a:pt x="9237" y="17987"/>
                    <a:pt x="9324" y="17885"/>
                    <a:pt x="9431" y="17885"/>
                  </a:cubicBezTo>
                  <a:lnTo>
                    <a:pt x="12169" y="17885"/>
                  </a:lnTo>
                  <a:cubicBezTo>
                    <a:pt x="12276" y="17885"/>
                    <a:pt x="12363" y="17987"/>
                    <a:pt x="12363" y="18111"/>
                  </a:cubicBezTo>
                  <a:lnTo>
                    <a:pt x="12363" y="19454"/>
                  </a:lnTo>
                  <a:lnTo>
                    <a:pt x="11505" y="19454"/>
                  </a:lnTo>
                  <a:cubicBezTo>
                    <a:pt x="11355" y="19454"/>
                    <a:pt x="11233" y="19599"/>
                    <a:pt x="11233" y="19773"/>
                  </a:cubicBezTo>
                  <a:lnTo>
                    <a:pt x="11233" y="21281"/>
                  </a:lnTo>
                  <a:cubicBezTo>
                    <a:pt x="11233" y="21456"/>
                    <a:pt x="11355" y="21600"/>
                    <a:pt x="11505" y="21600"/>
                  </a:cubicBezTo>
                  <a:lnTo>
                    <a:pt x="13810" y="21600"/>
                  </a:lnTo>
                  <a:cubicBezTo>
                    <a:pt x="13960" y="21600"/>
                    <a:pt x="14084" y="21456"/>
                    <a:pt x="14084" y="21281"/>
                  </a:cubicBezTo>
                  <a:lnTo>
                    <a:pt x="14084" y="19773"/>
                  </a:lnTo>
                  <a:cubicBezTo>
                    <a:pt x="14084" y="19599"/>
                    <a:pt x="13960" y="19454"/>
                    <a:pt x="13810" y="19454"/>
                  </a:cubicBezTo>
                  <a:lnTo>
                    <a:pt x="12904" y="19454"/>
                  </a:lnTo>
                  <a:lnTo>
                    <a:pt x="12904" y="17470"/>
                  </a:lnTo>
                  <a:cubicBezTo>
                    <a:pt x="12904" y="17345"/>
                    <a:pt x="12817" y="17244"/>
                    <a:pt x="12710" y="17244"/>
                  </a:cubicBezTo>
                  <a:lnTo>
                    <a:pt x="11070" y="17244"/>
                  </a:lnTo>
                  <a:lnTo>
                    <a:pt x="11070" y="14304"/>
                  </a:lnTo>
                  <a:lnTo>
                    <a:pt x="13087" y="14304"/>
                  </a:lnTo>
                  <a:cubicBezTo>
                    <a:pt x="13354" y="14304"/>
                    <a:pt x="13574" y="14049"/>
                    <a:pt x="13574" y="13737"/>
                  </a:cubicBezTo>
                  <a:lnTo>
                    <a:pt x="13574" y="11271"/>
                  </a:lnTo>
                  <a:cubicBezTo>
                    <a:pt x="13574" y="10959"/>
                    <a:pt x="13354" y="10705"/>
                    <a:pt x="13087" y="10705"/>
                  </a:cubicBezTo>
                  <a:lnTo>
                    <a:pt x="11070" y="10705"/>
                  </a:lnTo>
                  <a:lnTo>
                    <a:pt x="11070" y="7951"/>
                  </a:lnTo>
                  <a:lnTo>
                    <a:pt x="17850" y="7951"/>
                  </a:lnTo>
                  <a:cubicBezTo>
                    <a:pt x="17957" y="7951"/>
                    <a:pt x="18044" y="8055"/>
                    <a:pt x="18044" y="8179"/>
                  </a:cubicBezTo>
                  <a:lnTo>
                    <a:pt x="18044" y="10705"/>
                  </a:lnTo>
                  <a:lnTo>
                    <a:pt x="16051" y="10705"/>
                  </a:lnTo>
                  <a:cubicBezTo>
                    <a:pt x="15784" y="10705"/>
                    <a:pt x="15565" y="10960"/>
                    <a:pt x="15565" y="11271"/>
                  </a:cubicBezTo>
                  <a:lnTo>
                    <a:pt x="15565" y="13737"/>
                  </a:lnTo>
                  <a:cubicBezTo>
                    <a:pt x="15565" y="14049"/>
                    <a:pt x="15784" y="14304"/>
                    <a:pt x="16051" y="14304"/>
                  </a:cubicBezTo>
                  <a:lnTo>
                    <a:pt x="18044" y="14304"/>
                  </a:lnTo>
                  <a:lnTo>
                    <a:pt x="18044" y="17244"/>
                  </a:lnTo>
                  <a:lnTo>
                    <a:pt x="16430" y="17244"/>
                  </a:lnTo>
                  <a:cubicBezTo>
                    <a:pt x="16323" y="17244"/>
                    <a:pt x="16235" y="17345"/>
                    <a:pt x="16235" y="17470"/>
                  </a:cubicBezTo>
                  <a:lnTo>
                    <a:pt x="16235" y="19454"/>
                  </a:lnTo>
                  <a:lnTo>
                    <a:pt x="15353" y="19454"/>
                  </a:lnTo>
                  <a:cubicBezTo>
                    <a:pt x="15203" y="19454"/>
                    <a:pt x="15079" y="19599"/>
                    <a:pt x="15079" y="19773"/>
                  </a:cubicBezTo>
                  <a:lnTo>
                    <a:pt x="15079" y="21281"/>
                  </a:lnTo>
                  <a:cubicBezTo>
                    <a:pt x="15079" y="21456"/>
                    <a:pt x="15203" y="21600"/>
                    <a:pt x="15353" y="21600"/>
                  </a:cubicBezTo>
                  <a:lnTo>
                    <a:pt x="17659" y="21600"/>
                  </a:lnTo>
                  <a:cubicBezTo>
                    <a:pt x="17809" y="21600"/>
                    <a:pt x="17931" y="21456"/>
                    <a:pt x="17931" y="21281"/>
                  </a:cubicBezTo>
                  <a:lnTo>
                    <a:pt x="17931" y="19773"/>
                  </a:lnTo>
                  <a:cubicBezTo>
                    <a:pt x="17931" y="19599"/>
                    <a:pt x="17809" y="19454"/>
                    <a:pt x="17659" y="19454"/>
                  </a:cubicBezTo>
                  <a:lnTo>
                    <a:pt x="16776" y="19454"/>
                  </a:lnTo>
                  <a:lnTo>
                    <a:pt x="16776" y="18111"/>
                  </a:lnTo>
                  <a:cubicBezTo>
                    <a:pt x="16776" y="17987"/>
                    <a:pt x="16864" y="17885"/>
                    <a:pt x="16971" y="17885"/>
                  </a:cubicBezTo>
                  <a:lnTo>
                    <a:pt x="19709" y="17885"/>
                  </a:lnTo>
                  <a:cubicBezTo>
                    <a:pt x="19816" y="17885"/>
                    <a:pt x="19903" y="17987"/>
                    <a:pt x="19903" y="18111"/>
                  </a:cubicBezTo>
                  <a:lnTo>
                    <a:pt x="19903" y="19454"/>
                  </a:lnTo>
                  <a:lnTo>
                    <a:pt x="19021" y="19454"/>
                  </a:lnTo>
                  <a:cubicBezTo>
                    <a:pt x="18871" y="19454"/>
                    <a:pt x="18747" y="19599"/>
                    <a:pt x="18747" y="19773"/>
                  </a:cubicBezTo>
                  <a:lnTo>
                    <a:pt x="18747" y="21281"/>
                  </a:lnTo>
                  <a:cubicBezTo>
                    <a:pt x="18747" y="21456"/>
                    <a:pt x="18871" y="21600"/>
                    <a:pt x="19021" y="21600"/>
                  </a:cubicBezTo>
                  <a:lnTo>
                    <a:pt x="21326" y="21600"/>
                  </a:lnTo>
                  <a:cubicBezTo>
                    <a:pt x="21476" y="21600"/>
                    <a:pt x="21600" y="21456"/>
                    <a:pt x="21600" y="21281"/>
                  </a:cubicBezTo>
                  <a:lnTo>
                    <a:pt x="21600" y="19773"/>
                  </a:lnTo>
                  <a:cubicBezTo>
                    <a:pt x="21600" y="19599"/>
                    <a:pt x="21476" y="19454"/>
                    <a:pt x="21326" y="19454"/>
                  </a:cubicBezTo>
                  <a:lnTo>
                    <a:pt x="20444" y="19454"/>
                  </a:lnTo>
                  <a:lnTo>
                    <a:pt x="20444" y="17470"/>
                  </a:lnTo>
                  <a:cubicBezTo>
                    <a:pt x="20444" y="17345"/>
                    <a:pt x="20357" y="17244"/>
                    <a:pt x="20250" y="17244"/>
                  </a:cubicBezTo>
                  <a:lnTo>
                    <a:pt x="18585" y="17244"/>
                  </a:lnTo>
                  <a:lnTo>
                    <a:pt x="18585" y="14304"/>
                  </a:lnTo>
                  <a:lnTo>
                    <a:pt x="20626" y="14304"/>
                  </a:lnTo>
                  <a:cubicBezTo>
                    <a:pt x="20894" y="14304"/>
                    <a:pt x="21113" y="14049"/>
                    <a:pt x="21113" y="13737"/>
                  </a:cubicBezTo>
                  <a:lnTo>
                    <a:pt x="21113" y="11271"/>
                  </a:lnTo>
                  <a:cubicBezTo>
                    <a:pt x="21113" y="10959"/>
                    <a:pt x="20894" y="10705"/>
                    <a:pt x="20626" y="10705"/>
                  </a:cubicBezTo>
                  <a:lnTo>
                    <a:pt x="18585" y="10705"/>
                  </a:lnTo>
                  <a:lnTo>
                    <a:pt x="18585" y="7550"/>
                  </a:lnTo>
                  <a:cubicBezTo>
                    <a:pt x="18585" y="7425"/>
                    <a:pt x="18498" y="7322"/>
                    <a:pt x="18390" y="7322"/>
                  </a:cubicBezTo>
                  <a:lnTo>
                    <a:pt x="11070" y="7322"/>
                  </a:lnTo>
                  <a:lnTo>
                    <a:pt x="11070" y="4181"/>
                  </a:lnTo>
                  <a:lnTo>
                    <a:pt x="13626" y="4181"/>
                  </a:lnTo>
                  <a:cubicBezTo>
                    <a:pt x="13894" y="4181"/>
                    <a:pt x="14113" y="3926"/>
                    <a:pt x="14113" y="3615"/>
                  </a:cubicBezTo>
                  <a:lnTo>
                    <a:pt x="14113" y="566"/>
                  </a:lnTo>
                  <a:cubicBezTo>
                    <a:pt x="14113" y="255"/>
                    <a:pt x="13894" y="0"/>
                    <a:pt x="13626" y="0"/>
                  </a:cubicBezTo>
                  <a:lnTo>
                    <a:pt x="7974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04" name="Easel"/>
          <p:cNvSpPr/>
          <p:nvPr/>
        </p:nvSpPr>
        <p:spPr>
          <a:xfrm>
            <a:off x="20196827" y="6229493"/>
            <a:ext cx="604940" cy="1257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25" y="0"/>
                </a:moveTo>
                <a:lnTo>
                  <a:pt x="9825" y="4165"/>
                </a:lnTo>
                <a:lnTo>
                  <a:pt x="5779" y="4165"/>
                </a:lnTo>
                <a:lnTo>
                  <a:pt x="5779" y="5312"/>
                </a:lnTo>
                <a:lnTo>
                  <a:pt x="6943" y="5312"/>
                </a:lnTo>
                <a:lnTo>
                  <a:pt x="4492" y="12196"/>
                </a:lnTo>
                <a:lnTo>
                  <a:pt x="0" y="12196"/>
                </a:lnTo>
                <a:lnTo>
                  <a:pt x="0" y="12769"/>
                </a:lnTo>
                <a:lnTo>
                  <a:pt x="3096" y="12769"/>
                </a:lnTo>
                <a:lnTo>
                  <a:pt x="3096" y="13345"/>
                </a:lnTo>
                <a:lnTo>
                  <a:pt x="4082" y="13345"/>
                </a:lnTo>
                <a:lnTo>
                  <a:pt x="1143" y="21600"/>
                </a:lnTo>
                <a:lnTo>
                  <a:pt x="3124" y="21600"/>
                </a:lnTo>
                <a:lnTo>
                  <a:pt x="6070" y="13345"/>
                </a:lnTo>
                <a:lnTo>
                  <a:pt x="9825" y="13345"/>
                </a:lnTo>
                <a:lnTo>
                  <a:pt x="9825" y="17170"/>
                </a:lnTo>
                <a:lnTo>
                  <a:pt x="11775" y="17170"/>
                </a:lnTo>
                <a:lnTo>
                  <a:pt x="11775" y="13345"/>
                </a:lnTo>
                <a:lnTo>
                  <a:pt x="15530" y="13345"/>
                </a:lnTo>
                <a:lnTo>
                  <a:pt x="18476" y="21600"/>
                </a:lnTo>
                <a:lnTo>
                  <a:pt x="20457" y="21600"/>
                </a:lnTo>
                <a:lnTo>
                  <a:pt x="17518" y="13345"/>
                </a:lnTo>
                <a:lnTo>
                  <a:pt x="18504" y="13345"/>
                </a:lnTo>
                <a:lnTo>
                  <a:pt x="18504" y="12769"/>
                </a:lnTo>
                <a:lnTo>
                  <a:pt x="21600" y="12769"/>
                </a:lnTo>
                <a:lnTo>
                  <a:pt x="21600" y="12196"/>
                </a:lnTo>
                <a:lnTo>
                  <a:pt x="17108" y="12196"/>
                </a:lnTo>
                <a:lnTo>
                  <a:pt x="14657" y="5312"/>
                </a:lnTo>
                <a:lnTo>
                  <a:pt x="15821" y="5312"/>
                </a:lnTo>
                <a:lnTo>
                  <a:pt x="15821" y="4165"/>
                </a:lnTo>
                <a:lnTo>
                  <a:pt x="11775" y="4165"/>
                </a:lnTo>
                <a:lnTo>
                  <a:pt x="11775" y="0"/>
                </a:lnTo>
                <a:lnTo>
                  <a:pt x="9825" y="0"/>
                </a:lnTo>
                <a:close/>
                <a:moveTo>
                  <a:pt x="8931" y="5312"/>
                </a:moveTo>
                <a:lnTo>
                  <a:pt x="9825" y="5312"/>
                </a:lnTo>
                <a:lnTo>
                  <a:pt x="9825" y="12196"/>
                </a:lnTo>
                <a:lnTo>
                  <a:pt x="6476" y="12196"/>
                </a:lnTo>
                <a:lnTo>
                  <a:pt x="8931" y="5312"/>
                </a:lnTo>
                <a:close/>
                <a:moveTo>
                  <a:pt x="11775" y="5312"/>
                </a:moveTo>
                <a:lnTo>
                  <a:pt x="12669" y="5312"/>
                </a:lnTo>
                <a:lnTo>
                  <a:pt x="15124" y="12196"/>
                </a:lnTo>
                <a:lnTo>
                  <a:pt x="11775" y="12196"/>
                </a:lnTo>
                <a:lnTo>
                  <a:pt x="11775" y="5312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code.jpg" descr="cod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3742" y="-795304"/>
            <a:ext cx="25824579" cy="14526327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ectangle"/>
          <p:cNvSpPr/>
          <p:nvPr/>
        </p:nvSpPr>
        <p:spPr>
          <a:xfrm>
            <a:off x="7266" y="106063"/>
            <a:ext cx="24366204" cy="13603176"/>
          </a:xfrm>
          <a:prstGeom prst="rect">
            <a:avLst/>
          </a:prstGeom>
          <a:solidFill>
            <a:srgbClr val="0F253F">
              <a:alpha val="5791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2" name="photo5816690620499078131.jpg"/>
          <p:cNvGrpSpPr/>
          <p:nvPr/>
        </p:nvGrpSpPr>
        <p:grpSpPr>
          <a:xfrm>
            <a:off x="5591315" y="656044"/>
            <a:ext cx="13201370" cy="10040726"/>
            <a:chOff x="-1" y="0"/>
            <a:chExt cx="13201369" cy="10040725"/>
          </a:xfrm>
        </p:grpSpPr>
        <p:pic>
          <p:nvPicPr>
            <p:cNvPr id="210" name="photo5816690620499078131.jpg" descr="photo5816690620499078131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3200" y="203200"/>
              <a:ext cx="12794967" cy="9596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hoto5816690620499078131.jpg" descr="photo5816690620499078131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2" y="0"/>
              <a:ext cx="13201370" cy="100407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3" name="Where everything started."/>
          <p:cNvSpPr txBox="1"/>
          <p:nvPr/>
        </p:nvSpPr>
        <p:spPr>
          <a:xfrm>
            <a:off x="9089449" y="11335762"/>
            <a:ext cx="6548545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Where everything started.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rbonara is a malware analysis/reverse engineering platform and community."/>
          <p:cNvSpPr txBox="1"/>
          <p:nvPr/>
        </p:nvSpPr>
        <p:spPr>
          <a:xfrm>
            <a:off x="2644374" y="6482079"/>
            <a:ext cx="19095247" cy="88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lnSpc>
                <a:spcPts val="6600"/>
              </a:lnSpc>
              <a:defRPr>
                <a:solidFill>
                  <a:schemeClr val="accent2">
                    <a:lumOff val="-7725"/>
                  </a:schemeClr>
                </a:solidFill>
              </a:defRPr>
            </a:lvl1pPr>
          </a:lstStyle>
          <a:p>
            <a:pPr/>
            <a:r>
              <a:t>Carbonara is a malware analysis/reverse engineering platform and community.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4294967295"/>
          </p:nvPr>
        </p:nvSpPr>
        <p:spPr>
          <a:xfrm>
            <a:off x="22909784" y="358059"/>
            <a:ext cx="824809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65" name="Oval"/>
          <p:cNvSpPr/>
          <p:nvPr/>
        </p:nvSpPr>
        <p:spPr>
          <a:xfrm>
            <a:off x="3293059" y="4017688"/>
            <a:ext cx="1847897" cy="1847653"/>
          </a:xfrm>
          <a:prstGeom prst="ellipse">
            <a:avLst/>
          </a:prstGeom>
          <a:ln w="3175">
            <a:solidFill>
              <a:srgbClr val="1F497D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" name="Binary analysis"/>
          <p:cNvSpPr txBox="1"/>
          <p:nvPr/>
        </p:nvSpPr>
        <p:spPr>
          <a:xfrm>
            <a:off x="2436808" y="6115694"/>
            <a:ext cx="3355713" cy="74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>
              <a:defRPr sz="3700">
                <a:solidFill>
                  <a:schemeClr val="accent2">
                    <a:lumOff val="-7725"/>
                  </a:schemeClr>
                </a:solidFill>
              </a:defRPr>
            </a:lvl1pPr>
          </a:lstStyle>
          <a:p>
            <a:pPr/>
            <a:r>
              <a:t>Binary analysis</a:t>
            </a:r>
          </a:p>
        </p:txBody>
      </p:sp>
      <p:sp>
        <p:nvSpPr>
          <p:cNvPr id="67" name="Perform advanced static analysis directly from your browser."/>
          <p:cNvSpPr txBox="1"/>
          <p:nvPr/>
        </p:nvSpPr>
        <p:spPr>
          <a:xfrm>
            <a:off x="967327" y="7112237"/>
            <a:ext cx="6499357" cy="107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>
            <a:lvl1pPr algn="ctr">
              <a:lnSpc>
                <a:spcPct val="120000"/>
              </a:lnSpc>
              <a:defRPr sz="2700">
                <a:solidFill>
                  <a:srgbClr val="808080"/>
                </a:solidFill>
              </a:defRPr>
            </a:lvl1pPr>
          </a:lstStyle>
          <a:p>
            <a:pPr/>
            <a:r>
              <a:t>Perform advanced static analysis directly from your browser.</a:t>
            </a:r>
          </a:p>
        </p:txBody>
      </p:sp>
      <p:sp>
        <p:nvSpPr>
          <p:cNvPr id="68" name="Main features"/>
          <p:cNvSpPr txBox="1"/>
          <p:nvPr/>
        </p:nvSpPr>
        <p:spPr>
          <a:xfrm>
            <a:off x="1398654" y="874156"/>
            <a:ext cx="21586692" cy="129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>
            <a:lvl1pPr algn="ctr">
              <a:defRPr sz="6900">
                <a:solidFill>
                  <a:schemeClr val="accent2"/>
                </a:solidFill>
              </a:defRPr>
            </a:lvl1pPr>
          </a:lstStyle>
          <a:p>
            <a:pPr/>
            <a:r>
              <a:t>Main features</a:t>
            </a:r>
          </a:p>
        </p:txBody>
      </p:sp>
      <p:sp>
        <p:nvSpPr>
          <p:cNvPr id="69" name="What is Carbonara about?"/>
          <p:cNvSpPr txBox="1"/>
          <p:nvPr/>
        </p:nvSpPr>
        <p:spPr>
          <a:xfrm>
            <a:off x="1398654" y="2307208"/>
            <a:ext cx="21586692" cy="802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/>
          <a:p>
            <a:pPr algn="ctr">
              <a:defRPr sz="3700">
                <a:solidFill>
                  <a:srgbClr val="808080"/>
                </a:solidFill>
              </a:defRPr>
            </a:pPr>
            <a:r>
              <a:t>What is </a:t>
            </a:r>
            <a:r>
              <a:rPr>
                <a:solidFill>
                  <a:schemeClr val="accent2"/>
                </a:solidFill>
              </a:rPr>
              <a:t>Carbonara</a:t>
            </a:r>
            <a:r>
              <a:t> about?</a:t>
            </a:r>
          </a:p>
        </p:txBody>
      </p:sp>
      <p:sp>
        <p:nvSpPr>
          <p:cNvPr id="70" name="Notebook"/>
          <p:cNvSpPr/>
          <p:nvPr/>
        </p:nvSpPr>
        <p:spPr>
          <a:xfrm>
            <a:off x="3643000" y="4619976"/>
            <a:ext cx="1148012" cy="64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" name="Oval"/>
          <p:cNvSpPr/>
          <p:nvPr/>
        </p:nvSpPr>
        <p:spPr>
          <a:xfrm>
            <a:off x="11316423" y="3950932"/>
            <a:ext cx="1847898" cy="1847653"/>
          </a:xfrm>
          <a:prstGeom prst="ellipse">
            <a:avLst/>
          </a:prstGeom>
          <a:ln w="3175">
            <a:solidFill>
              <a:srgbClr val="1F497D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Procedure matching"/>
          <p:cNvSpPr txBox="1"/>
          <p:nvPr/>
        </p:nvSpPr>
        <p:spPr>
          <a:xfrm>
            <a:off x="10039956" y="6055023"/>
            <a:ext cx="4400827" cy="74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>
              <a:defRPr sz="3700">
                <a:solidFill>
                  <a:schemeClr val="accent2">
                    <a:lumOff val="-7725"/>
                  </a:schemeClr>
                </a:solidFill>
              </a:defRPr>
            </a:lvl1pPr>
          </a:lstStyle>
          <a:p>
            <a:pPr/>
            <a:r>
              <a:t>Procedure matching</a:t>
            </a:r>
          </a:p>
        </p:txBody>
      </p:sp>
      <p:sp>
        <p:nvSpPr>
          <p:cNvPr id="73" name="Find common patterns across binaries and speedup your work"/>
          <p:cNvSpPr txBox="1"/>
          <p:nvPr/>
        </p:nvSpPr>
        <p:spPr>
          <a:xfrm>
            <a:off x="8499730" y="7051564"/>
            <a:ext cx="7513820" cy="107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>
            <a:lvl1pPr algn="ctr">
              <a:lnSpc>
                <a:spcPct val="120000"/>
              </a:lnSpc>
              <a:defRPr sz="2700">
                <a:solidFill>
                  <a:srgbClr val="808080"/>
                </a:solidFill>
              </a:defRPr>
            </a:lvl1pPr>
          </a:lstStyle>
          <a:p>
            <a:pPr/>
            <a:r>
              <a:t>Find common patterns across binaries and speedup your work</a:t>
            </a:r>
          </a:p>
        </p:txBody>
      </p:sp>
      <p:sp>
        <p:nvSpPr>
          <p:cNvPr id="74" name="Scales"/>
          <p:cNvSpPr/>
          <p:nvPr/>
        </p:nvSpPr>
        <p:spPr>
          <a:xfrm>
            <a:off x="11700502" y="4402921"/>
            <a:ext cx="1079741" cy="943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" name="Oval"/>
          <p:cNvSpPr/>
          <p:nvPr/>
        </p:nvSpPr>
        <p:spPr>
          <a:xfrm>
            <a:off x="19057638" y="3890262"/>
            <a:ext cx="1847897" cy="1847653"/>
          </a:xfrm>
          <a:prstGeom prst="ellipse">
            <a:avLst/>
          </a:prstGeom>
          <a:ln w="3175">
            <a:solidFill>
              <a:srgbClr val="1F497D"/>
            </a:solidFill>
            <a:bevel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Machine Learning"/>
          <p:cNvSpPr txBox="1"/>
          <p:nvPr/>
        </p:nvSpPr>
        <p:spPr>
          <a:xfrm>
            <a:off x="18016007" y="5994353"/>
            <a:ext cx="3931156" cy="741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44" tIns="91444" rIns="91444" bIns="91444">
            <a:spAutoFit/>
          </a:bodyPr>
          <a:lstStyle>
            <a:lvl1pPr>
              <a:defRPr sz="3700">
                <a:solidFill>
                  <a:schemeClr val="accent2">
                    <a:lumOff val="-7725"/>
                  </a:schemeClr>
                </a:solidFill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77" name="Run your binaries against our machine learning engine to discover if it’s malicious."/>
          <p:cNvSpPr txBox="1"/>
          <p:nvPr/>
        </p:nvSpPr>
        <p:spPr>
          <a:xfrm>
            <a:off x="17046596" y="6990894"/>
            <a:ext cx="6370077" cy="156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44" tIns="91444" rIns="91444" bIns="91444">
            <a:spAutoFit/>
          </a:bodyPr>
          <a:lstStyle>
            <a:lvl1pPr algn="ctr">
              <a:lnSpc>
                <a:spcPct val="120000"/>
              </a:lnSpc>
              <a:defRPr sz="2700">
                <a:solidFill>
                  <a:srgbClr val="808080"/>
                </a:solidFill>
              </a:defRPr>
            </a:lvl1pPr>
          </a:lstStyle>
          <a:p>
            <a:pPr/>
            <a:r>
              <a:t>Run your binaries against our machine learning engine to discover if it’s malicious.</a:t>
            </a:r>
          </a:p>
        </p:txBody>
      </p:sp>
      <p:sp>
        <p:nvSpPr>
          <p:cNvPr id="78" name="Brain"/>
          <p:cNvSpPr/>
          <p:nvPr/>
        </p:nvSpPr>
        <p:spPr>
          <a:xfrm>
            <a:off x="19350840" y="4342248"/>
            <a:ext cx="1261885" cy="944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8" h="21353" fill="norm" stroke="1" extrusionOk="0">
                <a:moveTo>
                  <a:pt x="7849" y="0"/>
                </a:moveTo>
                <a:cubicBezTo>
                  <a:pt x="6588" y="6"/>
                  <a:pt x="5225" y="689"/>
                  <a:pt x="4557" y="2140"/>
                </a:cubicBezTo>
                <a:cubicBezTo>
                  <a:pt x="2599" y="1020"/>
                  <a:pt x="-24" y="5596"/>
                  <a:pt x="711" y="7397"/>
                </a:cubicBezTo>
                <a:cubicBezTo>
                  <a:pt x="-688" y="9636"/>
                  <a:pt x="116" y="13872"/>
                  <a:pt x="1923" y="14061"/>
                </a:cubicBezTo>
                <a:cubicBezTo>
                  <a:pt x="1923" y="16787"/>
                  <a:pt x="2890" y="18203"/>
                  <a:pt x="5652" y="18009"/>
                </a:cubicBezTo>
                <a:cubicBezTo>
                  <a:pt x="5058" y="18885"/>
                  <a:pt x="3979" y="20442"/>
                  <a:pt x="3979" y="20442"/>
                </a:cubicBezTo>
                <a:lnTo>
                  <a:pt x="5611" y="21353"/>
                </a:lnTo>
                <a:lnTo>
                  <a:pt x="8716" y="17668"/>
                </a:lnTo>
                <a:cubicBezTo>
                  <a:pt x="8716" y="17668"/>
                  <a:pt x="10238" y="18641"/>
                  <a:pt x="12318" y="17960"/>
                </a:cubicBezTo>
                <a:cubicBezTo>
                  <a:pt x="13886" y="17446"/>
                  <a:pt x="14413" y="16378"/>
                  <a:pt x="14315" y="14805"/>
                </a:cubicBezTo>
                <a:cubicBezTo>
                  <a:pt x="16693" y="15486"/>
                  <a:pt x="19417" y="16159"/>
                  <a:pt x="20347" y="12752"/>
                </a:cubicBezTo>
                <a:cubicBezTo>
                  <a:pt x="20912" y="10684"/>
                  <a:pt x="19660" y="7640"/>
                  <a:pt x="18716" y="7640"/>
                </a:cubicBezTo>
                <a:cubicBezTo>
                  <a:pt x="19416" y="6130"/>
                  <a:pt x="17143" y="3112"/>
                  <a:pt x="15639" y="3647"/>
                </a:cubicBezTo>
                <a:cubicBezTo>
                  <a:pt x="15534" y="1422"/>
                  <a:pt x="11423" y="-247"/>
                  <a:pt x="10234" y="1165"/>
                </a:cubicBezTo>
                <a:cubicBezTo>
                  <a:pt x="9750" y="398"/>
                  <a:pt x="8830" y="-5"/>
                  <a:pt x="7849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" name="Results are shared on the community"/>
          <p:cNvSpPr txBox="1"/>
          <p:nvPr/>
        </p:nvSpPr>
        <p:spPr>
          <a:xfrm>
            <a:off x="7428093" y="10596050"/>
            <a:ext cx="9657097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chemeClr val="accent2">
                    <a:lumOff val="-772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Results are shared on the community</a:t>
            </a:r>
          </a:p>
        </p:txBody>
      </p:sp>
      <p:sp>
        <p:nvSpPr>
          <p:cNvPr id="80" name="Line"/>
          <p:cNvSpPr/>
          <p:nvPr/>
        </p:nvSpPr>
        <p:spPr>
          <a:xfrm>
            <a:off x="4049878" y="9392629"/>
            <a:ext cx="16284246" cy="2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4294967295"/>
          </p:nvPr>
        </p:nvSpPr>
        <p:spPr>
          <a:xfrm>
            <a:off x="22909784" y="589157"/>
            <a:ext cx="824809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3" name="tree.gif" descr="tree.gif"/>
          <p:cNvPicPr>
            <a:picLocks noChangeAspect="1"/>
          </p:cNvPicPr>
          <p:nvPr/>
        </p:nvPicPr>
        <p:blipFill>
          <a:blip r:embed="rId2">
            <a:extLst/>
          </a:blip>
          <a:srcRect l="45300" t="0" r="0" b="32563"/>
          <a:stretch>
            <a:fillRect/>
          </a:stretch>
        </p:blipFill>
        <p:spPr>
          <a:xfrm>
            <a:off x="1731330" y="4407177"/>
            <a:ext cx="7341697" cy="917489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tree.gif" descr="tree.gif"/>
          <p:cNvPicPr>
            <a:picLocks noChangeAspect="1"/>
          </p:cNvPicPr>
          <p:nvPr/>
        </p:nvPicPr>
        <p:blipFill>
          <a:blip r:embed="rId2">
            <a:extLst/>
          </a:blip>
          <a:srcRect l="0" t="40486" r="50781" b="11183"/>
          <a:stretch>
            <a:fillRect/>
          </a:stretch>
        </p:blipFill>
        <p:spPr>
          <a:xfrm>
            <a:off x="12087483" y="1370257"/>
            <a:ext cx="12445312" cy="12387387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Malwares reuse components"/>
          <p:cNvSpPr txBox="1"/>
          <p:nvPr/>
        </p:nvSpPr>
        <p:spPr>
          <a:xfrm>
            <a:off x="1859570" y="1537389"/>
            <a:ext cx="6966653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>
                    <a:lumOff val="-772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Malwares reuse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4294967295"/>
          </p:nvPr>
        </p:nvSpPr>
        <p:spPr>
          <a:xfrm>
            <a:off x="22910809" y="358774"/>
            <a:ext cx="825502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88" name="Rectangle"/>
          <p:cNvSpPr/>
          <p:nvPr/>
        </p:nvSpPr>
        <p:spPr>
          <a:xfrm>
            <a:off x="2754769" y="2937953"/>
            <a:ext cx="18874462" cy="484635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Procedure matching"/>
          <p:cNvSpPr txBox="1"/>
          <p:nvPr/>
        </p:nvSpPr>
        <p:spPr>
          <a:xfrm>
            <a:off x="1398654" y="953163"/>
            <a:ext cx="21586692" cy="134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>
            <a:lvl1pPr algn="ctr">
              <a:defRPr sz="6400">
                <a:solidFill>
                  <a:schemeClr val="accent2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Procedure matching</a:t>
            </a:r>
          </a:p>
        </p:txBody>
      </p:sp>
      <p:sp>
        <p:nvSpPr>
          <p:cNvPr id="90" name="• Read the disassembled code of each procedure and match it with…"/>
          <p:cNvSpPr txBox="1"/>
          <p:nvPr/>
        </p:nvSpPr>
        <p:spPr>
          <a:xfrm>
            <a:off x="3593065" y="3389883"/>
            <a:ext cx="15815205" cy="4783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57200" indent="-457200" defTabSz="457200">
              <a:lnSpc>
                <a:spcPts val="7500"/>
              </a:lnSpc>
              <a:tabLst>
                <a:tab pos="139700" algn="l"/>
                <a:tab pos="457200" algn="l"/>
              </a:tabLst>
              <a:defRPr sz="4100">
                <a:solidFill>
                  <a:srgbClr val="FFFFFF"/>
                </a:solidFill>
              </a:defRPr>
            </a:pPr>
            <a:r>
              <a:t>	•	Read the disassembled code of each procedure and match it with</a:t>
            </a:r>
          </a:p>
          <a:p>
            <a:pPr marL="457200" indent="-457200" defTabSz="457200">
              <a:lnSpc>
                <a:spcPts val="7500"/>
              </a:lnSpc>
              <a:tabLst>
                <a:tab pos="139700" algn="l"/>
                <a:tab pos="457200" algn="l"/>
              </a:tabLst>
              <a:defRPr sz="4100">
                <a:solidFill>
                  <a:srgbClr val="FFFFFF"/>
                </a:solidFill>
              </a:defRPr>
            </a:pPr>
            <a:r>
              <a:t> others.</a:t>
            </a:r>
            <a:br/>
          </a:p>
          <a:p>
            <a:pPr marL="457200" indent="-457200" defTabSz="457200">
              <a:lnSpc>
                <a:spcPts val="7500"/>
              </a:lnSpc>
              <a:tabLst>
                <a:tab pos="139700" algn="l"/>
                <a:tab pos="457200" algn="l"/>
              </a:tabLst>
              <a:defRPr sz="4100">
                <a:solidFill>
                  <a:srgbClr val="FFFFFF"/>
                </a:solidFill>
              </a:defRPr>
            </a:pPr>
            <a:r>
              <a:t>	•	Given a procedure, get a list of similar procedures.</a:t>
            </a:r>
            <a:br/>
          </a:p>
        </p:txBody>
      </p:sp>
      <p:pic>
        <p:nvPicPr>
          <p:cNvPr id="91" name="matching.png" descr="match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9358" y="8878141"/>
            <a:ext cx="3765286" cy="3765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/>
          <p:nvPr>
            <p:ph type="sldNum" sz="quarter" idx="4294967295"/>
          </p:nvPr>
        </p:nvSpPr>
        <p:spPr>
          <a:xfrm>
            <a:off x="22910809" y="358774"/>
            <a:ext cx="825502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94" name="Rectangle"/>
          <p:cNvSpPr/>
          <p:nvPr/>
        </p:nvSpPr>
        <p:spPr>
          <a:xfrm>
            <a:off x="2754769" y="2937953"/>
            <a:ext cx="18874462" cy="419023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Binary analysis"/>
          <p:cNvSpPr txBox="1"/>
          <p:nvPr/>
        </p:nvSpPr>
        <p:spPr>
          <a:xfrm>
            <a:off x="1400412" y="953163"/>
            <a:ext cx="21586692" cy="134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>
            <a:lvl1pPr algn="ctr">
              <a:defRPr sz="6400">
                <a:solidFill>
                  <a:schemeClr val="accent2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Binary analysis</a:t>
            </a:r>
          </a:p>
        </p:txBody>
      </p:sp>
      <p:sp>
        <p:nvSpPr>
          <p:cNvPr id="96" name="• Upload a raw binary and get useful information about it (assembly,…"/>
          <p:cNvSpPr txBox="1"/>
          <p:nvPr/>
        </p:nvSpPr>
        <p:spPr>
          <a:xfrm>
            <a:off x="3557794" y="3971976"/>
            <a:ext cx="16094369" cy="3830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457200" indent="-457200" defTabSz="457200">
              <a:lnSpc>
                <a:spcPts val="7500"/>
              </a:lnSpc>
              <a:tabLst>
                <a:tab pos="139700" algn="l"/>
                <a:tab pos="457200" algn="l"/>
              </a:tabLst>
              <a:defRPr sz="4100">
                <a:solidFill>
                  <a:srgbClr val="FFFFFF"/>
                </a:solidFill>
              </a:defRPr>
            </a:pPr>
            <a:r>
              <a:t>	•	Upload a raw binary and get useful information about it (assembly, </a:t>
            </a:r>
          </a:p>
          <a:p>
            <a:pPr lvl="2" indent="457200" defTabSz="457200">
              <a:lnSpc>
                <a:spcPts val="7500"/>
              </a:lnSpc>
              <a:tabLst>
                <a:tab pos="139700" algn="l"/>
                <a:tab pos="457200" algn="l"/>
              </a:tabLst>
              <a:defRPr sz="4100">
                <a:solidFill>
                  <a:srgbClr val="FFFFFF"/>
                </a:solidFill>
              </a:defRPr>
            </a:pPr>
            <a:r>
              <a:t>sections, strings etc.)</a:t>
            </a:r>
            <a:br/>
          </a:p>
          <a:p>
            <a:pPr marL="457200" indent="-457200" defTabSz="457200">
              <a:lnSpc>
                <a:spcPts val="7500"/>
              </a:lnSpc>
              <a:tabLst>
                <a:tab pos="139700" algn="l"/>
                <a:tab pos="457200" algn="l"/>
              </a:tabLst>
              <a:defRPr sz="4100">
                <a:solidFill>
                  <a:srgbClr val="FFFFFF"/>
                </a:solidFill>
              </a:defRPr>
            </a:pPr>
            <a:r>
              <a:t>	•	Retrieve all the procedures that compose the uploaded program.</a:t>
            </a:r>
          </a:p>
        </p:txBody>
      </p:sp>
      <p:pic>
        <p:nvPicPr>
          <p:cNvPr id="97" name="assembly.png" descr="assemb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5639" y="8745721"/>
            <a:ext cx="5298812" cy="4190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raph view.png" descr="graph 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82802" y="7426128"/>
            <a:ext cx="5026686" cy="4190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4294967295"/>
          </p:nvPr>
        </p:nvSpPr>
        <p:spPr>
          <a:xfrm>
            <a:off x="22910809" y="358774"/>
            <a:ext cx="825502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101" name="Rectangle"/>
          <p:cNvSpPr/>
          <p:nvPr/>
        </p:nvSpPr>
        <p:spPr>
          <a:xfrm>
            <a:off x="2754769" y="2937954"/>
            <a:ext cx="18874462" cy="428040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Machine Learning"/>
          <p:cNvSpPr txBox="1"/>
          <p:nvPr/>
        </p:nvSpPr>
        <p:spPr>
          <a:xfrm>
            <a:off x="1400412" y="953163"/>
            <a:ext cx="21586692" cy="134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>
            <a:lvl1pPr algn="ctr">
              <a:defRPr sz="6400">
                <a:solidFill>
                  <a:schemeClr val="accent2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103" name="Is it malicious?"/>
          <p:cNvSpPr txBox="1"/>
          <p:nvPr/>
        </p:nvSpPr>
        <p:spPr>
          <a:xfrm>
            <a:off x="10261389" y="4621010"/>
            <a:ext cx="3658390" cy="97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marL="457200" indent="-457200" defTabSz="457200">
              <a:lnSpc>
                <a:spcPts val="7500"/>
              </a:lnSpc>
              <a:tabLst>
                <a:tab pos="139700" algn="l"/>
                <a:tab pos="457200" algn="l"/>
              </a:tabLst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	Is it malicious?</a:t>
            </a:r>
          </a:p>
        </p:txBody>
      </p:sp>
      <p:pic>
        <p:nvPicPr>
          <p:cNvPr id="104" name="nn.png" descr="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827" y="8301545"/>
            <a:ext cx="5597660" cy="4797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neural.png" descr="neur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7643" y="8695869"/>
            <a:ext cx="4237008" cy="4009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4294967295"/>
          </p:nvPr>
        </p:nvSpPr>
        <p:spPr>
          <a:xfrm>
            <a:off x="22910809" y="358774"/>
            <a:ext cx="825502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  <p:sp>
        <p:nvSpPr>
          <p:cNvPr id="108" name="The Infrastructure"/>
          <p:cNvSpPr txBox="1"/>
          <p:nvPr/>
        </p:nvSpPr>
        <p:spPr>
          <a:xfrm>
            <a:off x="1398654" y="953163"/>
            <a:ext cx="21586692" cy="134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26" tIns="121926" rIns="121926" bIns="121926">
            <a:spAutoFit/>
          </a:bodyPr>
          <a:lstStyle>
            <a:lvl1pPr algn="ctr">
              <a:defRPr sz="6400">
                <a:solidFill>
                  <a:schemeClr val="accent2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The Infrastructure</a:t>
            </a:r>
          </a:p>
        </p:txBody>
      </p:sp>
      <p:pic>
        <p:nvPicPr>
          <p:cNvPr id="109" name="dl.png" descr="d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1424" y="4887459"/>
            <a:ext cx="3544760" cy="321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screen.jpg" descr="scree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5495" y="9876121"/>
            <a:ext cx="4026650" cy="2449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datacenter.png" descr="datacent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52841" y="5096416"/>
            <a:ext cx="4243468" cy="2801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uan.png" descr="gua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98297" y="3123825"/>
            <a:ext cx="2987408" cy="244967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Analysis server"/>
          <p:cNvSpPr txBox="1"/>
          <p:nvPr/>
        </p:nvSpPr>
        <p:spPr>
          <a:xfrm>
            <a:off x="10881030" y="5814698"/>
            <a:ext cx="2621939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chemeClr val="accent2">
                    <a:lumOff val="-772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Analysis server</a:t>
            </a:r>
          </a:p>
        </p:txBody>
      </p:sp>
      <p:sp>
        <p:nvSpPr>
          <p:cNvPr id="114" name="Machine Learning engine"/>
          <p:cNvSpPr txBox="1"/>
          <p:nvPr/>
        </p:nvSpPr>
        <p:spPr>
          <a:xfrm>
            <a:off x="16588793" y="8307868"/>
            <a:ext cx="4322672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chemeClr val="accent2">
                    <a:lumOff val="-772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Machine Learning engine</a:t>
            </a:r>
          </a:p>
        </p:txBody>
      </p:sp>
      <p:sp>
        <p:nvSpPr>
          <p:cNvPr id="115" name="Back-end"/>
          <p:cNvSpPr txBox="1"/>
          <p:nvPr/>
        </p:nvSpPr>
        <p:spPr>
          <a:xfrm>
            <a:off x="5040133" y="8034849"/>
            <a:ext cx="1668881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chemeClr val="accent2">
                    <a:lumOff val="-772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Back-end</a:t>
            </a:r>
          </a:p>
        </p:txBody>
      </p:sp>
      <p:sp>
        <p:nvSpPr>
          <p:cNvPr id="116" name="Front-end"/>
          <p:cNvSpPr txBox="1"/>
          <p:nvPr/>
        </p:nvSpPr>
        <p:spPr>
          <a:xfrm>
            <a:off x="10636801" y="12287478"/>
            <a:ext cx="1784037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chemeClr val="accent2">
                    <a:lumOff val="-772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117" name="CLI"/>
          <p:cNvSpPr txBox="1"/>
          <p:nvPr/>
        </p:nvSpPr>
        <p:spPr>
          <a:xfrm>
            <a:off x="6021371" y="12317814"/>
            <a:ext cx="630991" cy="53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chemeClr val="accent2">
                    <a:lumOff val="-772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CLI</a:t>
            </a:r>
          </a:p>
        </p:txBody>
      </p:sp>
      <p:sp>
        <p:nvSpPr>
          <p:cNvPr id="118" name="Line"/>
          <p:cNvSpPr/>
          <p:nvPr/>
        </p:nvSpPr>
        <p:spPr>
          <a:xfrm>
            <a:off x="14676541" y="5033338"/>
            <a:ext cx="2106598" cy="52581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Line"/>
          <p:cNvSpPr/>
          <p:nvPr/>
        </p:nvSpPr>
        <p:spPr>
          <a:xfrm flipH="1" flipV="1">
            <a:off x="14690019" y="4867088"/>
            <a:ext cx="2073552" cy="506734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Line"/>
          <p:cNvSpPr/>
          <p:nvPr/>
        </p:nvSpPr>
        <p:spPr>
          <a:xfrm flipV="1">
            <a:off x="7753242" y="5043347"/>
            <a:ext cx="1705706" cy="52590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 flipH="1">
            <a:off x="7746423" y="4882000"/>
            <a:ext cx="1711947" cy="51455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 flipV="1">
            <a:off x="6336865" y="8718787"/>
            <a:ext cx="2" cy="1225985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Line"/>
          <p:cNvSpPr/>
          <p:nvPr/>
        </p:nvSpPr>
        <p:spPr>
          <a:xfrm>
            <a:off x="7540187" y="7995946"/>
            <a:ext cx="2136416" cy="184355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4" name="terminal.png" descr="terminal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56241" y="10080070"/>
            <a:ext cx="2161251" cy="216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4294967295"/>
          </p:nvPr>
        </p:nvSpPr>
        <p:spPr>
          <a:xfrm>
            <a:off x="22909784" y="589157"/>
            <a:ext cx="824809" cy="30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A simple use case."/>
          <p:cNvSpPr txBox="1"/>
          <p:nvPr/>
        </p:nvSpPr>
        <p:spPr>
          <a:xfrm>
            <a:off x="8433737" y="6278879"/>
            <a:ext cx="7385431" cy="1132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7000">
                <a:solidFill>
                  <a:schemeClr val="accent2">
                    <a:lumOff val="-772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 simple use case.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1BAAAA"/>
      </a:accent2>
      <a:accent3>
        <a:srgbClr val="3A5270"/>
      </a:accent3>
      <a:accent4>
        <a:srgbClr val="1D8EEA"/>
      </a:accent4>
      <a:accent5>
        <a:srgbClr val="5F5F80"/>
      </a:accent5>
      <a:accent6>
        <a:srgbClr val="CCCDC8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1BAAAA"/>
      </a:accent2>
      <a:accent3>
        <a:srgbClr val="3A5270"/>
      </a:accent3>
      <a:accent4>
        <a:srgbClr val="1D8EEA"/>
      </a:accent4>
      <a:accent5>
        <a:srgbClr val="5F5F80"/>
      </a:accent5>
      <a:accent6>
        <a:srgbClr val="CCCDC8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08744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