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openxmlformats.org/officeDocument/2006/relationships/image" Target="../media/image6.png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359866"/>
          <c:y val="0.0420164"/>
          <c:w val="0.959013"/>
          <c:h val="0.826119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Two</c:v>
                </c:pt>
              </c:strCache>
            </c:strRef>
          </c:tx>
          <c:spPr>
            <a:gradFill flip="none" rotWithShape="1">
              <a:gsLst>
                <a:gs pos="0">
                  <a:srgbClr val="088282"/>
                </a:gs>
                <a:gs pos="100000">
                  <a:srgbClr val="5F327B"/>
                </a:gs>
              </a:gsLst>
              <a:lin ang="5756784" scaled="0"/>
            </a:gra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Helvetica Light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Sheet1!$A$2:$A$15</c:f>
              <c:strCache>
                <c:ptCount val="1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</c:strCache>
            </c:strRef>
          </c:cat>
          <c:val>
            <c:numRef>
              <c:f>Sheet1!$B$2:$B$15</c:f>
              <c:numCache>
                <c:ptCount val="14"/>
                <c:pt idx="0">
                  <c:v>1.000000</c:v>
                </c:pt>
                <c:pt idx="1">
                  <c:v>4.000000</c:v>
                </c:pt>
                <c:pt idx="2">
                  <c:v>25.000000</c:v>
                </c:pt>
                <c:pt idx="3">
                  <c:v>81.000000</c:v>
                </c:pt>
                <c:pt idx="4">
                  <c:v>160.000000</c:v>
                </c:pt>
                <c:pt idx="5">
                  <c:v>290.000000</c:v>
                </c:pt>
                <c:pt idx="6">
                  <c:v>385.000000</c:v>
                </c:pt>
                <c:pt idx="7">
                  <c:v>460.000000</c:v>
                </c:pt>
                <c:pt idx="8">
                  <c:v>530.000000</c:v>
                </c:pt>
                <c:pt idx="9">
                  <c:v>570.000000</c:v>
                </c:pt>
                <c:pt idx="10">
                  <c:v>590.000000</c:v>
                </c:pt>
                <c:pt idx="11">
                  <c:v>600.000000</c:v>
                </c:pt>
                <c:pt idx="12">
                  <c:v>610.000000</c:v>
                </c:pt>
                <c:pt idx="13">
                  <c:v>600.000000</c:v>
                </c:pt>
              </c:numCache>
            </c:numRef>
          </c:val>
        </c:ser>
        <c:axId val="2094734552"/>
        <c:axId val="2094734553"/>
      </c:area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1900" u="none">
                    <a:solidFill>
                      <a:srgbClr val="FFFFFF"/>
                    </a:solidFill>
                    <a:latin typeface="Calibri"/>
                  </a:defRPr>
                </a:pPr>
                <a:r>
                  <a:rPr b="0" i="0" strike="noStrike" sz="1900" u="none">
                    <a:solidFill>
                      <a:srgbClr val="FFFFFF"/>
                    </a:solidFill>
                    <a:latin typeface="Calibri"/>
                  </a:rPr>
                  <a:t>Time from attack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DCDDDF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600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i="0" strike="noStrike" sz="2000" u="none">
                    <a:solidFill>
                      <a:srgbClr val="FFFFFF"/>
                    </a:solidFill>
                    <a:latin typeface="Calibri"/>
                  </a:defRPr>
                </a:pPr>
                <a:r>
                  <a:rPr b="0" i="0" strike="noStrike" sz="2000" u="none">
                    <a:solidFill>
                      <a:srgbClr val="FFFFFF"/>
                    </a:solidFill>
                    <a:latin typeface="Calibri"/>
                  </a:rPr>
                  <a:t>Cost ($)</a:t>
                </a:r>
              </a:p>
            </c:rich>
          </c:tx>
          <c:layout/>
          <c:overlay val="1"/>
        </c:title>
        <c:numFmt formatCode="0&quot;%&quot;" sourceLinked="0"/>
        <c:majorTickMark val="none"/>
        <c:minorTickMark val="none"/>
        <c:tickLblPos val="none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midCat"/>
        <c:majorUnit val="150"/>
        <c:minorUnit val="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88257"/>
          <c:y val="0.0610483"/>
          <c:w val="0.906174"/>
          <c:h val="0.842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Regione 1</c:v>
                </c:pt>
              </c:strCache>
            </c:strRef>
          </c:tx>
          <c:spPr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c:spPr>
          <c:invertIfNegative val="0"/>
          <c:pictureOptions>
            <c:pictureFormat val="stretch"/>
          </c:pictureOptions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Helvetica Light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80.000000</c:v>
                </c:pt>
                <c:pt idx="1">
                  <c:v>90.000000</c:v>
                </c:pt>
                <c:pt idx="2">
                  <c:v>105.000000</c:v>
                </c:pt>
                <c:pt idx="3">
                  <c:v>115.000000</c:v>
                </c:pt>
                <c:pt idx="4">
                  <c:v>125.000000</c:v>
                </c:pt>
                <c:pt idx="5">
                  <c:v>145.000000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i="0" strike="noStrike" sz="3200" u="none">
                    <a:solidFill>
                      <a:srgbClr val="FFFFFF"/>
                    </a:solidFill>
                    <a:latin typeface="Helvetica Light"/>
                  </a:defRPr>
                </a:pPr>
                <a:r>
                  <a:rPr b="0" i="0" strike="noStrike" sz="3200" u="none">
                    <a:solidFill>
                      <a:srgbClr val="FFFFFF"/>
                    </a:solidFill>
                    <a:latin typeface="Helvetica Light"/>
                  </a:rPr>
                  <a:t>USD (Billion)</a:t>
                </a:r>
              </a:p>
            </c:rich>
          </c:tx>
          <c:layout/>
          <c:overlay val="1"/>
        </c:title>
        <c:numFmt formatCode="0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9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2"/>
        <c:crosses val="autoZero"/>
        <c:crossBetween val="between"/>
        <c:majorUnit val="37.5"/>
        <c:minorUnit val="18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235149"/>
          <c:y val="0.005"/>
          <c:w val="0.951465"/>
          <c:h val="0.8914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35383F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35383F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rgbClr val="1992AA"/>
                  </a:gs>
                  <a:gs pos="100000">
                    <a:srgbClr val="6D5DA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1" i="0" strike="noStrike" sz="2000" u="none">
                      <a:solidFill>
                        <a:srgbClr val="F8FAFB"/>
                      </a:solidFill>
                      <a:latin typeface="Helvetic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1" i="0" strike="noStrike" sz="2000" u="none">
                      <a:solidFill>
                        <a:srgbClr val="F8FAFB"/>
                      </a:solidFill>
                      <a:latin typeface="Helvetic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1" i="0" strike="noStrike" sz="2000" u="none">
                    <a:solidFill>
                      <a:srgbClr val="F8FAFB"/>
                    </a:solidFill>
                    <a:latin typeface="Helvetic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No</c:v>
                </c:pt>
                <c:pt idx="1">
                  <c:v>Definitely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20.000000</c:v>
                </c:pt>
                <c:pt idx="1">
                  <c:v>80.000000</c:v>
                </c:pt>
              </c:numCache>
            </c:numRef>
          </c:val>
        </c:ser>
        <c:firstSliceAng val="9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50833"/>
          <c:w val="1"/>
          <c:h val="0.049167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000" u="none">
              <a:solidFill>
                <a:srgbClr val="DCDDDF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235149"/>
          <c:y val="0.005"/>
          <c:w val="0.951465"/>
          <c:h val="0.8914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35383F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35383F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rgbClr val="1992AA"/>
                  </a:gs>
                  <a:gs pos="100000">
                    <a:srgbClr val="6D5DA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1" i="0" strike="noStrike" sz="2000" u="none">
                      <a:solidFill>
                        <a:srgbClr val="F8FAFB"/>
                      </a:solidFill>
                      <a:latin typeface="Helvetic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1" i="0" strike="noStrike" sz="2000" u="none">
                      <a:solidFill>
                        <a:srgbClr val="F8FAFB"/>
                      </a:solidFill>
                      <a:latin typeface="Helvetica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1" i="0" strike="noStrike" sz="2000" u="none">
                    <a:solidFill>
                      <a:srgbClr val="F8FAFB"/>
                    </a:solidFill>
                    <a:latin typeface="Helvetic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No</c:v>
                </c:pt>
                <c:pt idx="1">
                  <c:v>Would benefit from sharing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12.500000</c:v>
                </c:pt>
                <c:pt idx="1">
                  <c:v>87.500000</c:v>
                </c:pt>
              </c:numCache>
            </c:numRef>
          </c:val>
        </c:ser>
        <c:firstSliceAng val="28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50833"/>
          <c:w val="1"/>
          <c:h val="0.049167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000" u="none">
              <a:solidFill>
                <a:srgbClr val="DCDDDF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6" name="Shape 6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arbonara-project.github.io" TargetMode="Externa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arbonara-project.github.io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Gradi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4 Team Work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00A19C"/>
              </a:gs>
              <a:gs pos="100000">
                <a:srgbClr val="557BA1"/>
              </a:gs>
            </a:gsLst>
            <a:lin ang="12574034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5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136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7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8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9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0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1" name="Immagine"/>
          <p:cNvSpPr/>
          <p:nvPr>
            <p:ph type="pic" sz="quarter" idx="13"/>
          </p:nvPr>
        </p:nvSpPr>
        <p:spPr>
          <a:xfrm>
            <a:off x="2022342" y="5727898"/>
            <a:ext cx="2958837" cy="29588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Immagine"/>
          <p:cNvSpPr/>
          <p:nvPr>
            <p:ph type="pic" sz="quarter" idx="14"/>
          </p:nvPr>
        </p:nvSpPr>
        <p:spPr>
          <a:xfrm>
            <a:off x="7884217" y="5727898"/>
            <a:ext cx="2958837" cy="29588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Immagine"/>
          <p:cNvSpPr/>
          <p:nvPr>
            <p:ph type="pic" sz="quarter" idx="15"/>
          </p:nvPr>
        </p:nvSpPr>
        <p:spPr>
          <a:xfrm>
            <a:off x="19607969" y="5727898"/>
            <a:ext cx="2958836" cy="29588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Immagine"/>
          <p:cNvSpPr/>
          <p:nvPr>
            <p:ph type="pic" sz="quarter" idx="16"/>
          </p:nvPr>
        </p:nvSpPr>
        <p:spPr>
          <a:xfrm>
            <a:off x="13746094" y="5727898"/>
            <a:ext cx="2958837" cy="29588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5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232327"/>
              </a:gs>
              <a:gs pos="100000">
                <a:srgbClr val="2F3139"/>
              </a:gs>
            </a:gsLst>
            <a:lin ang="19443400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3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154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5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6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7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8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5 Team Work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232327"/>
              </a:gs>
              <a:gs pos="100000">
                <a:srgbClr val="2F3139"/>
              </a:gs>
            </a:gsLst>
            <a:lin ang="19443400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7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168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9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0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1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2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3" name="Immagine"/>
          <p:cNvSpPr/>
          <p:nvPr>
            <p:ph type="pic" sz="quarter" idx="13"/>
          </p:nvPr>
        </p:nvSpPr>
        <p:spPr>
          <a:xfrm>
            <a:off x="2022342" y="5727898"/>
            <a:ext cx="2958837" cy="29588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4" name="Immagine"/>
          <p:cNvSpPr/>
          <p:nvPr>
            <p:ph type="pic" sz="quarter" idx="14"/>
          </p:nvPr>
        </p:nvSpPr>
        <p:spPr>
          <a:xfrm>
            <a:off x="7884217" y="5727898"/>
            <a:ext cx="2958837" cy="29588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5" name="Immagine"/>
          <p:cNvSpPr/>
          <p:nvPr>
            <p:ph type="pic" sz="quarter" idx="15"/>
          </p:nvPr>
        </p:nvSpPr>
        <p:spPr>
          <a:xfrm>
            <a:off x="19607969" y="5727898"/>
            <a:ext cx="2958836" cy="29588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6" name="Immagine"/>
          <p:cNvSpPr/>
          <p:nvPr>
            <p:ph type="pic" sz="quarter" idx="16"/>
          </p:nvPr>
        </p:nvSpPr>
        <p:spPr>
          <a:xfrm>
            <a:off x="13746094" y="5727898"/>
            <a:ext cx="2958837" cy="29588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5 Portfolio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232327"/>
              </a:gs>
              <a:gs pos="100000">
                <a:srgbClr val="2F3139"/>
              </a:gs>
            </a:gsLst>
            <a:lin ang="19443400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5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186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7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8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9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0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1" name="Immagine"/>
          <p:cNvSpPr/>
          <p:nvPr>
            <p:ph type="pic" sz="quarter" idx="13"/>
          </p:nvPr>
        </p:nvSpPr>
        <p:spPr>
          <a:xfrm>
            <a:off x="5631317" y="5726567"/>
            <a:ext cx="2419500" cy="2419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2" name="Immagine"/>
          <p:cNvSpPr/>
          <p:nvPr>
            <p:ph type="pic" sz="quarter" idx="14"/>
          </p:nvPr>
        </p:nvSpPr>
        <p:spPr>
          <a:xfrm>
            <a:off x="5631317" y="8418965"/>
            <a:ext cx="2419500" cy="2419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3" name="Immagine"/>
          <p:cNvSpPr/>
          <p:nvPr>
            <p:ph type="pic" sz="quarter" idx="15"/>
          </p:nvPr>
        </p:nvSpPr>
        <p:spPr>
          <a:xfrm>
            <a:off x="8306782" y="5726567"/>
            <a:ext cx="2419501" cy="2419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Immagine"/>
          <p:cNvSpPr/>
          <p:nvPr>
            <p:ph type="pic" sz="quarter" idx="16"/>
          </p:nvPr>
        </p:nvSpPr>
        <p:spPr>
          <a:xfrm>
            <a:off x="8306782" y="8418965"/>
            <a:ext cx="2419501" cy="2419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5" name="Immagine"/>
          <p:cNvSpPr/>
          <p:nvPr>
            <p:ph type="pic" sz="quarter" idx="17"/>
          </p:nvPr>
        </p:nvSpPr>
        <p:spPr>
          <a:xfrm>
            <a:off x="10982249" y="5726567"/>
            <a:ext cx="2419501" cy="2419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6" name="Immagine"/>
          <p:cNvSpPr/>
          <p:nvPr>
            <p:ph type="pic" sz="quarter" idx="18"/>
          </p:nvPr>
        </p:nvSpPr>
        <p:spPr>
          <a:xfrm>
            <a:off x="10982249" y="8418965"/>
            <a:ext cx="2419501" cy="2419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7" name="Immagine"/>
          <p:cNvSpPr/>
          <p:nvPr>
            <p:ph type="pic" sz="quarter" idx="19"/>
          </p:nvPr>
        </p:nvSpPr>
        <p:spPr>
          <a:xfrm>
            <a:off x="13657716" y="5726567"/>
            <a:ext cx="2419501" cy="2419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8" name="Immagine"/>
          <p:cNvSpPr/>
          <p:nvPr>
            <p:ph type="pic" sz="quarter" idx="20"/>
          </p:nvPr>
        </p:nvSpPr>
        <p:spPr>
          <a:xfrm>
            <a:off x="13657716" y="8418965"/>
            <a:ext cx="2419501" cy="2419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9" name="Immagine"/>
          <p:cNvSpPr/>
          <p:nvPr>
            <p:ph type="pic" sz="quarter" idx="21"/>
          </p:nvPr>
        </p:nvSpPr>
        <p:spPr>
          <a:xfrm>
            <a:off x="16333184" y="5726567"/>
            <a:ext cx="2419501" cy="2419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0" name="Immagine"/>
          <p:cNvSpPr/>
          <p:nvPr>
            <p:ph type="pic" sz="quarter" idx="22"/>
          </p:nvPr>
        </p:nvSpPr>
        <p:spPr>
          <a:xfrm>
            <a:off x="16333184" y="8418965"/>
            <a:ext cx="2419501" cy="2419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6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AB1942"/>
              </a:gs>
              <a:gs pos="100000">
                <a:srgbClr val="FF7202"/>
              </a:gs>
            </a:gsLst>
            <a:lin ang="18028116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9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210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1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2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3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4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6 Mock Up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AB1942"/>
              </a:gs>
              <a:gs pos="100000">
                <a:srgbClr val="FF7202"/>
              </a:gs>
            </a:gsLst>
            <a:lin ang="18028116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3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224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5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6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7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8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9" name="Immagine"/>
          <p:cNvSpPr/>
          <p:nvPr>
            <p:ph type="pic" sz="quarter" idx="13"/>
          </p:nvPr>
        </p:nvSpPr>
        <p:spPr>
          <a:xfrm>
            <a:off x="13594114" y="5458304"/>
            <a:ext cx="8154164" cy="51700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5 images 2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232327"/>
              </a:gs>
              <a:gs pos="100000">
                <a:srgbClr val="2F3139"/>
              </a:gs>
            </a:gsLst>
            <a:lin ang="19443400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8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239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0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1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2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3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4" name="Immagine"/>
          <p:cNvSpPr/>
          <p:nvPr>
            <p:ph type="pic" sz="quarter" idx="13"/>
          </p:nvPr>
        </p:nvSpPr>
        <p:spPr>
          <a:xfrm>
            <a:off x="13448106" y="3182739"/>
            <a:ext cx="1674186" cy="16741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5" name="Immagine"/>
          <p:cNvSpPr/>
          <p:nvPr>
            <p:ph type="pic" sz="quarter" idx="14"/>
          </p:nvPr>
        </p:nvSpPr>
        <p:spPr>
          <a:xfrm>
            <a:off x="13448106" y="6032439"/>
            <a:ext cx="1674186" cy="16741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6" name="Immagine"/>
          <p:cNvSpPr/>
          <p:nvPr>
            <p:ph type="pic" sz="quarter" idx="15"/>
          </p:nvPr>
        </p:nvSpPr>
        <p:spPr>
          <a:xfrm>
            <a:off x="13448106" y="8882140"/>
            <a:ext cx="1674186" cy="16741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5 Mock Up 2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232327"/>
              </a:gs>
              <a:gs pos="100000">
                <a:srgbClr val="2F3139"/>
              </a:gs>
            </a:gsLst>
            <a:lin ang="19443400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5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256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257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8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9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0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1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2" name="Immagine"/>
          <p:cNvSpPr/>
          <p:nvPr>
            <p:ph type="pic" sz="quarter" idx="13"/>
          </p:nvPr>
        </p:nvSpPr>
        <p:spPr>
          <a:xfrm>
            <a:off x="8439987" y="6453716"/>
            <a:ext cx="7656426" cy="48927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5 Mock Up 1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232327"/>
              </a:gs>
              <a:gs pos="100000">
                <a:srgbClr val="2F3139"/>
              </a:gs>
            </a:gsLst>
            <a:lin ang="19443400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1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272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273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4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5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6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7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8" name="Immagine"/>
          <p:cNvSpPr/>
          <p:nvPr>
            <p:ph type="pic" sz="quarter" idx="13"/>
          </p:nvPr>
        </p:nvSpPr>
        <p:spPr>
          <a:xfrm>
            <a:off x="12718656" y="3102272"/>
            <a:ext cx="9718042" cy="58060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5 Portfolio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232327"/>
              </a:gs>
              <a:gs pos="100000">
                <a:srgbClr val="2F3139"/>
              </a:gs>
            </a:gsLst>
            <a:lin ang="19443400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7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288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289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0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1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2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3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4" name="Immagine"/>
          <p:cNvSpPr/>
          <p:nvPr>
            <p:ph type="pic" sz="quarter" idx="13"/>
          </p:nvPr>
        </p:nvSpPr>
        <p:spPr>
          <a:xfrm>
            <a:off x="759353" y="7511057"/>
            <a:ext cx="4572003" cy="4572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Immagine"/>
          <p:cNvSpPr/>
          <p:nvPr>
            <p:ph type="pic" sz="quarter" idx="14"/>
          </p:nvPr>
        </p:nvSpPr>
        <p:spPr>
          <a:xfrm>
            <a:off x="5332676" y="7511057"/>
            <a:ext cx="4572002" cy="4572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6" name="Immagine"/>
          <p:cNvSpPr/>
          <p:nvPr>
            <p:ph type="pic" sz="quarter" idx="15"/>
          </p:nvPr>
        </p:nvSpPr>
        <p:spPr>
          <a:xfrm>
            <a:off x="9906000" y="7511057"/>
            <a:ext cx="4572000" cy="4572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7" name="Immagine"/>
          <p:cNvSpPr/>
          <p:nvPr>
            <p:ph type="pic" sz="quarter" idx="16"/>
          </p:nvPr>
        </p:nvSpPr>
        <p:spPr>
          <a:xfrm>
            <a:off x="14479322" y="7511057"/>
            <a:ext cx="4572002" cy="4572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8" name="Immagine"/>
          <p:cNvSpPr/>
          <p:nvPr>
            <p:ph type="pic" sz="quarter" idx="17"/>
          </p:nvPr>
        </p:nvSpPr>
        <p:spPr>
          <a:xfrm>
            <a:off x="19052643" y="7511057"/>
            <a:ext cx="4572002" cy="4572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radient 01 Mock 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mmagine"/>
          <p:cNvSpPr/>
          <p:nvPr>
            <p:ph type="pic" sz="quarter" idx="13"/>
          </p:nvPr>
        </p:nvSpPr>
        <p:spPr>
          <a:xfrm>
            <a:off x="6077217" y="6144683"/>
            <a:ext cx="7656429" cy="48927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5 Image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232327"/>
              </a:gs>
              <a:gs pos="100000">
                <a:srgbClr val="2F3139"/>
              </a:gs>
            </a:gsLst>
            <a:lin ang="19443400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7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308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309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0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1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2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3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4" name="Immagine"/>
          <p:cNvSpPr/>
          <p:nvPr>
            <p:ph type="pic" sz="half" idx="13"/>
          </p:nvPr>
        </p:nvSpPr>
        <p:spPr>
          <a:xfrm>
            <a:off x="10266049" y="757633"/>
            <a:ext cx="6837099" cy="122007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d 05 Single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232327"/>
              </a:gs>
              <a:gs pos="100000">
                <a:srgbClr val="2F3139"/>
              </a:gs>
            </a:gsLst>
            <a:lin ang="19443400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3" name="www.websitename.com"/>
          <p:cNvSpPr txBox="1"/>
          <p:nvPr/>
        </p:nvSpPr>
        <p:spPr>
          <a:xfrm>
            <a:off x="1098224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324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5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6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7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8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ingle Black Page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7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8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9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0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1" name="Numero diapositiva"/>
          <p:cNvSpPr txBox="1"/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ingle Black Page Image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9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0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1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2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3" name="Immagine"/>
          <p:cNvSpPr/>
          <p:nvPr>
            <p:ph type="pic" sz="quarter" idx="13"/>
          </p:nvPr>
        </p:nvSpPr>
        <p:spPr>
          <a:xfrm>
            <a:off x="19507200" y="8398933"/>
            <a:ext cx="4876800" cy="5334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4" name="Immagine"/>
          <p:cNvSpPr/>
          <p:nvPr>
            <p:ph type="pic" sz="quarter" idx="14"/>
          </p:nvPr>
        </p:nvSpPr>
        <p:spPr>
          <a:xfrm>
            <a:off x="14630400" y="8398933"/>
            <a:ext cx="4876800" cy="5334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5" name="Immagine"/>
          <p:cNvSpPr/>
          <p:nvPr>
            <p:ph type="pic" sz="quarter" idx="15"/>
          </p:nvPr>
        </p:nvSpPr>
        <p:spPr>
          <a:xfrm>
            <a:off x="9753600" y="8398933"/>
            <a:ext cx="4876800" cy="5334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6" name="Immagine"/>
          <p:cNvSpPr/>
          <p:nvPr>
            <p:ph type="pic" sz="quarter" idx="16"/>
          </p:nvPr>
        </p:nvSpPr>
        <p:spPr>
          <a:xfrm>
            <a:off x="-2" y="8398933"/>
            <a:ext cx="9766302" cy="5334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7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358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359" name="Numero diapositiva"/>
          <p:cNvSpPr txBox="1"/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rk Blank Slide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arbonara-project.github.io"/>
          <p:cNvSpPr txBox="1"/>
          <p:nvPr/>
        </p:nvSpPr>
        <p:spPr>
          <a:xfrm>
            <a:off x="21038703" y="12926291"/>
            <a:ext cx="283372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carbonara-project.github.io</a:t>
            </a:r>
          </a:p>
        </p:txBody>
      </p:sp>
      <p:sp>
        <p:nvSpPr>
          <p:cNvPr id="367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8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9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0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1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rk Blank Slides Image MKP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380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381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2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3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4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5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6" name="Immagine"/>
          <p:cNvSpPr/>
          <p:nvPr>
            <p:ph type="pic" sz="half" idx="13"/>
          </p:nvPr>
        </p:nvSpPr>
        <p:spPr>
          <a:xfrm>
            <a:off x="-263196" y="3616821"/>
            <a:ext cx="10404211" cy="67370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rk Blank Slides Header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395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396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7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8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9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0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1" name="Immagine"/>
          <p:cNvSpPr/>
          <p:nvPr>
            <p:ph type="pic" sz="half" idx="13"/>
          </p:nvPr>
        </p:nvSpPr>
        <p:spPr>
          <a:xfrm>
            <a:off x="0" y="0"/>
            <a:ext cx="24384002" cy="4972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rk Blank Slides Image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410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411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2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3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4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5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6" name="Immagine"/>
          <p:cNvSpPr/>
          <p:nvPr>
            <p:ph type="pic" sz="half" idx="13"/>
          </p:nvPr>
        </p:nvSpPr>
        <p:spPr>
          <a:xfrm>
            <a:off x="0" y="2917757"/>
            <a:ext cx="12192001" cy="851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rk Blank Slides Phone Image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425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426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7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8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9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0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1" name="Immagine"/>
          <p:cNvSpPr/>
          <p:nvPr>
            <p:ph type="pic" sz="quarter" idx="13"/>
          </p:nvPr>
        </p:nvSpPr>
        <p:spPr>
          <a:xfrm>
            <a:off x="19646557" y="3850899"/>
            <a:ext cx="3709948" cy="665766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rk Blank Slides Single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440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441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2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3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4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5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6" name="Immagine"/>
          <p:cNvSpPr/>
          <p:nvPr>
            <p:ph type="pic" sz="quarter" idx="13"/>
          </p:nvPr>
        </p:nvSpPr>
        <p:spPr>
          <a:xfrm>
            <a:off x="9257241" y="2917757"/>
            <a:ext cx="5207002" cy="85239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mmagine"/>
          <p:cNvSpPr/>
          <p:nvPr>
            <p:ph type="pic" idx="13"/>
          </p:nvPr>
        </p:nvSpPr>
        <p:spPr>
          <a:xfrm>
            <a:off x="759353" y="757633"/>
            <a:ext cx="22865294" cy="12200734"/>
          </a:xfrm>
          <a:prstGeom prst="rect">
            <a:avLst/>
          </a:prstGeom>
          <a:effectLst>
            <a:outerShdw sx="100000" sy="100000" kx="0" ky="0" algn="b" rotWithShape="0" blurRad="177800" dist="508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rk Blank Slides Team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455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456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7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8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9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0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1" name="Immagine"/>
          <p:cNvSpPr/>
          <p:nvPr>
            <p:ph type="pic" sz="quarter" idx="13"/>
          </p:nvPr>
        </p:nvSpPr>
        <p:spPr>
          <a:xfrm>
            <a:off x="9086849" y="4788211"/>
            <a:ext cx="3613152" cy="36131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2" name="Immagine"/>
          <p:cNvSpPr/>
          <p:nvPr>
            <p:ph type="pic" sz="quarter" idx="14"/>
          </p:nvPr>
        </p:nvSpPr>
        <p:spPr>
          <a:xfrm>
            <a:off x="12981516" y="4788211"/>
            <a:ext cx="3613152" cy="36131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3" name="Immagine"/>
          <p:cNvSpPr/>
          <p:nvPr>
            <p:ph type="pic" sz="quarter" idx="15"/>
          </p:nvPr>
        </p:nvSpPr>
        <p:spPr>
          <a:xfrm>
            <a:off x="16876182" y="4788211"/>
            <a:ext cx="3613152" cy="36131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4" name="Immagine"/>
          <p:cNvSpPr/>
          <p:nvPr>
            <p:ph type="pic" sz="quarter" idx="16"/>
          </p:nvPr>
        </p:nvSpPr>
        <p:spPr>
          <a:xfrm>
            <a:off x="20770850" y="4788211"/>
            <a:ext cx="3613152" cy="36131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rk Blank Slides Portfolio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473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474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5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6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7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8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9" name="Immagine"/>
          <p:cNvSpPr/>
          <p:nvPr>
            <p:ph type="pic" sz="quarter" idx="13"/>
          </p:nvPr>
        </p:nvSpPr>
        <p:spPr>
          <a:xfrm>
            <a:off x="0" y="2693789"/>
            <a:ext cx="4876800" cy="48737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0" name="Immagine"/>
          <p:cNvSpPr/>
          <p:nvPr>
            <p:ph type="pic" sz="quarter" idx="14"/>
          </p:nvPr>
        </p:nvSpPr>
        <p:spPr>
          <a:xfrm>
            <a:off x="4876800" y="2693789"/>
            <a:ext cx="4876800" cy="48737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1" name="Immagine"/>
          <p:cNvSpPr/>
          <p:nvPr>
            <p:ph type="pic" sz="quarter" idx="15"/>
          </p:nvPr>
        </p:nvSpPr>
        <p:spPr>
          <a:xfrm>
            <a:off x="9753600" y="2693789"/>
            <a:ext cx="4876800" cy="48737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2" name="Immagine"/>
          <p:cNvSpPr/>
          <p:nvPr>
            <p:ph type="pic" sz="quarter" idx="16"/>
          </p:nvPr>
        </p:nvSpPr>
        <p:spPr>
          <a:xfrm>
            <a:off x="14630400" y="2693789"/>
            <a:ext cx="4876800" cy="48737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3" name="Immagine"/>
          <p:cNvSpPr/>
          <p:nvPr>
            <p:ph type="pic" sz="quarter" idx="17"/>
          </p:nvPr>
        </p:nvSpPr>
        <p:spPr>
          <a:xfrm>
            <a:off x="19507200" y="2693789"/>
            <a:ext cx="4876800" cy="48737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rk Blank Slides Images MCKP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492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493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4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5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6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7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8" name="Immagine"/>
          <p:cNvSpPr/>
          <p:nvPr>
            <p:ph type="pic" sz="half" idx="13"/>
          </p:nvPr>
        </p:nvSpPr>
        <p:spPr>
          <a:xfrm>
            <a:off x="13794316" y="3287777"/>
            <a:ext cx="11524193" cy="74302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rk Blank Slides Image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ravidient. Card Design Concept v1"/>
          <p:cNvSpPr txBox="1"/>
          <p:nvPr/>
        </p:nvSpPr>
        <p:spPr>
          <a:xfrm>
            <a:off x="1344678" y="1300493"/>
            <a:ext cx="41348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Gravidient.</a:t>
            </a:r>
            <a:r>
              <a:rPr sz="2000"/>
              <a:t> </a:t>
            </a:r>
            <a:r>
              <a:rPr b="0" sz="1800"/>
              <a:t>Card Design Concept v1</a:t>
            </a:r>
          </a:p>
        </p:txBody>
      </p:sp>
      <p:sp>
        <p:nvSpPr>
          <p:cNvPr id="507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508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9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0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1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2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3" name="Immagine"/>
          <p:cNvSpPr/>
          <p:nvPr>
            <p:ph type="pic" sz="quarter" idx="13"/>
          </p:nvPr>
        </p:nvSpPr>
        <p:spPr>
          <a:xfrm>
            <a:off x="17760818" y="7249583"/>
            <a:ext cx="5207002" cy="431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4" name="Immagine"/>
          <p:cNvSpPr/>
          <p:nvPr>
            <p:ph type="pic" sz="quarter" idx="14"/>
          </p:nvPr>
        </p:nvSpPr>
        <p:spPr>
          <a:xfrm>
            <a:off x="17760818" y="2693789"/>
            <a:ext cx="5207002" cy="431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5" name="Immagine"/>
          <p:cNvSpPr/>
          <p:nvPr>
            <p:ph type="pic" sz="quarter" idx="15"/>
          </p:nvPr>
        </p:nvSpPr>
        <p:spPr>
          <a:xfrm>
            <a:off x="12305814" y="7249583"/>
            <a:ext cx="5207002" cy="431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6" name="Immagine"/>
          <p:cNvSpPr/>
          <p:nvPr>
            <p:ph type="pic" sz="quarter" idx="16"/>
          </p:nvPr>
        </p:nvSpPr>
        <p:spPr>
          <a:xfrm>
            <a:off x="6850812" y="7249583"/>
            <a:ext cx="5207002" cy="431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7" name="Immagine"/>
          <p:cNvSpPr/>
          <p:nvPr>
            <p:ph type="pic" sz="quarter" idx="17"/>
          </p:nvPr>
        </p:nvSpPr>
        <p:spPr>
          <a:xfrm>
            <a:off x="1395808" y="2693789"/>
            <a:ext cx="5207003" cy="431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ingle Black Page Mock Up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6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7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8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9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0" name="Immagine"/>
          <p:cNvSpPr/>
          <p:nvPr>
            <p:ph type="pic" sz="half" idx="13"/>
          </p:nvPr>
        </p:nvSpPr>
        <p:spPr>
          <a:xfrm>
            <a:off x="1129240" y="1565378"/>
            <a:ext cx="7302192" cy="101758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1" name="Numero diapositiva"/>
          <p:cNvSpPr txBox="1"/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ingle Black Page Images 2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9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0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1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2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3" name="Immagine"/>
          <p:cNvSpPr/>
          <p:nvPr>
            <p:ph type="pic" sz="quarter" idx="13"/>
          </p:nvPr>
        </p:nvSpPr>
        <p:spPr>
          <a:xfrm>
            <a:off x="0" y="-2"/>
            <a:ext cx="10161920" cy="3429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4" name="Immagine"/>
          <p:cNvSpPr/>
          <p:nvPr>
            <p:ph type="pic" sz="quarter" idx="14"/>
          </p:nvPr>
        </p:nvSpPr>
        <p:spPr>
          <a:xfrm>
            <a:off x="-2" y="3429000"/>
            <a:ext cx="10161922" cy="342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5" name="Immagine"/>
          <p:cNvSpPr/>
          <p:nvPr>
            <p:ph type="pic" sz="quarter" idx="15"/>
          </p:nvPr>
        </p:nvSpPr>
        <p:spPr>
          <a:xfrm>
            <a:off x="0" y="6858000"/>
            <a:ext cx="10161920" cy="342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6" name="Immagine"/>
          <p:cNvSpPr/>
          <p:nvPr>
            <p:ph type="pic" sz="quarter" idx="16"/>
          </p:nvPr>
        </p:nvSpPr>
        <p:spPr>
          <a:xfrm>
            <a:off x="0" y="10287000"/>
            <a:ext cx="10161920" cy="342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7" name="Numero diapositiva"/>
          <p:cNvSpPr txBox="1"/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ingle Black Page Image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55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56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57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58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59" name="Immagine"/>
          <p:cNvSpPr/>
          <p:nvPr>
            <p:ph type="pic" sz="quarter" idx="13"/>
          </p:nvPr>
        </p:nvSpPr>
        <p:spPr>
          <a:xfrm>
            <a:off x="759353" y="1403812"/>
            <a:ext cx="5080003" cy="7620002"/>
          </a:xfrm>
          <a:prstGeom prst="rect">
            <a:avLst/>
          </a:prstGeom>
          <a:effectLst>
            <a:outerShdw sx="100000" sy="100000" kx="0" ky="0" algn="b" rotWithShape="0" blurRad="190500" dist="88900" dir="5400000">
              <a:srgbClr val="000000">
                <a:alpha val="6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0" name="Immagine"/>
          <p:cNvSpPr/>
          <p:nvPr>
            <p:ph type="pic" sz="quarter" idx="14"/>
          </p:nvPr>
        </p:nvSpPr>
        <p:spPr>
          <a:xfrm>
            <a:off x="6679052" y="2917757"/>
            <a:ext cx="5080002" cy="7620002"/>
          </a:xfrm>
          <a:prstGeom prst="rect">
            <a:avLst/>
          </a:prstGeom>
          <a:effectLst>
            <a:outerShdw sx="100000" sy="100000" kx="0" ky="0" algn="b" rotWithShape="0" blurRad="190500" dist="88900" dir="5400000">
              <a:srgbClr val="000000">
                <a:alpha val="6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1" name="Immagine"/>
          <p:cNvSpPr/>
          <p:nvPr>
            <p:ph type="pic" sz="quarter" idx="15"/>
          </p:nvPr>
        </p:nvSpPr>
        <p:spPr>
          <a:xfrm>
            <a:off x="12601926" y="759618"/>
            <a:ext cx="5080003" cy="7620001"/>
          </a:xfrm>
          <a:prstGeom prst="rect">
            <a:avLst/>
          </a:prstGeom>
          <a:effectLst>
            <a:outerShdw sx="100000" sy="100000" kx="0" ky="0" algn="b" rotWithShape="0" blurRad="190500" dist="88900" dir="5400000">
              <a:srgbClr val="000000">
                <a:alpha val="6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2" name="Immagine"/>
          <p:cNvSpPr/>
          <p:nvPr>
            <p:ph type="pic" sz="quarter" idx="16"/>
          </p:nvPr>
        </p:nvSpPr>
        <p:spPr>
          <a:xfrm>
            <a:off x="18521627" y="4381367"/>
            <a:ext cx="5080002" cy="7620001"/>
          </a:xfrm>
          <a:prstGeom prst="rect">
            <a:avLst/>
          </a:prstGeom>
          <a:effectLst>
            <a:outerShdw sx="100000" sy="100000" kx="0" ky="0" algn="b" rotWithShape="0" blurRad="190500" dist="88900" dir="5400000">
              <a:srgbClr val="000000">
                <a:alpha val="6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3" name="Numero diapositiva"/>
          <p:cNvSpPr txBox="1"/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ingle Black Page Images copy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1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2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3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4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5" name="Immagine"/>
          <p:cNvSpPr/>
          <p:nvPr>
            <p:ph type="pic" sz="quarter" idx="13"/>
          </p:nvPr>
        </p:nvSpPr>
        <p:spPr>
          <a:xfrm>
            <a:off x="770862" y="2692795"/>
            <a:ext cx="5357021" cy="8761415"/>
          </a:xfrm>
          <a:prstGeom prst="rect">
            <a:avLst/>
          </a:prstGeom>
          <a:effectLst>
            <a:outerShdw sx="100000" sy="100000" kx="0" ky="0" algn="b" rotWithShape="0" blurRad="190500" dist="88900" dir="5400000">
              <a:srgbClr val="000000">
                <a:alpha val="6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6" name="Immagine"/>
          <p:cNvSpPr/>
          <p:nvPr>
            <p:ph type="pic" sz="quarter" idx="14"/>
          </p:nvPr>
        </p:nvSpPr>
        <p:spPr>
          <a:xfrm>
            <a:off x="6595423" y="2692795"/>
            <a:ext cx="5357020" cy="8761415"/>
          </a:xfrm>
          <a:prstGeom prst="rect">
            <a:avLst/>
          </a:prstGeom>
          <a:effectLst>
            <a:outerShdw sx="100000" sy="100000" kx="0" ky="0" algn="b" rotWithShape="0" blurRad="190500" dist="88900" dir="5400000">
              <a:srgbClr val="000000">
                <a:alpha val="6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7" name="Immagine"/>
          <p:cNvSpPr/>
          <p:nvPr>
            <p:ph type="pic" sz="quarter" idx="15"/>
          </p:nvPr>
        </p:nvSpPr>
        <p:spPr>
          <a:xfrm>
            <a:off x="12419982" y="2692795"/>
            <a:ext cx="5357020" cy="8761415"/>
          </a:xfrm>
          <a:prstGeom prst="rect">
            <a:avLst/>
          </a:prstGeom>
          <a:effectLst>
            <a:outerShdw sx="100000" sy="100000" kx="0" ky="0" algn="b" rotWithShape="0" blurRad="190500" dist="88900" dir="5400000">
              <a:srgbClr val="000000">
                <a:alpha val="6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8" name="Immagine"/>
          <p:cNvSpPr/>
          <p:nvPr>
            <p:ph type="pic" sz="quarter" idx="16"/>
          </p:nvPr>
        </p:nvSpPr>
        <p:spPr>
          <a:xfrm>
            <a:off x="18244542" y="2692795"/>
            <a:ext cx="5357020" cy="8761415"/>
          </a:xfrm>
          <a:prstGeom prst="rect">
            <a:avLst/>
          </a:prstGeom>
          <a:effectLst>
            <a:outerShdw sx="100000" sy="100000" kx="0" ky="0" algn="b" rotWithShape="0" blurRad="190500" dist="88900" dir="5400000">
              <a:srgbClr val="000000">
                <a:alpha val="6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9" name="Numero diapositiva"/>
          <p:cNvSpPr txBox="1"/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ingle Black Image Part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87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88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89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0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1" name="Immagine"/>
          <p:cNvSpPr/>
          <p:nvPr>
            <p:ph type="pic" sz="half" idx="13"/>
          </p:nvPr>
        </p:nvSpPr>
        <p:spPr>
          <a:xfrm>
            <a:off x="12192000" y="-2"/>
            <a:ext cx="6096000" cy="13716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2" name="Numero diapositiva"/>
          <p:cNvSpPr txBox="1"/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rk Blank Slide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arbonara-project.github.io"/>
          <p:cNvSpPr txBox="1"/>
          <p:nvPr/>
        </p:nvSpPr>
        <p:spPr>
          <a:xfrm>
            <a:off x="21218455" y="12956248"/>
            <a:ext cx="28337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carbonara-project.github.io</a:t>
            </a:r>
          </a:p>
        </p:txBody>
      </p:sp>
      <p:sp>
        <p:nvSpPr>
          <p:cNvPr id="600" name="Cerchio"/>
          <p:cNvSpPr/>
          <p:nvPr/>
        </p:nvSpPr>
        <p:spPr>
          <a:xfrm>
            <a:off x="23943732" y="6176433"/>
            <a:ext cx="76205" cy="76205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1" name="Cerchio"/>
          <p:cNvSpPr/>
          <p:nvPr/>
        </p:nvSpPr>
        <p:spPr>
          <a:xfrm>
            <a:off x="23943732" y="6498166"/>
            <a:ext cx="76205" cy="76205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2" name="Cerchio"/>
          <p:cNvSpPr/>
          <p:nvPr/>
        </p:nvSpPr>
        <p:spPr>
          <a:xfrm>
            <a:off x="23943732" y="6819900"/>
            <a:ext cx="76205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3" name="Cerchio"/>
          <p:cNvSpPr/>
          <p:nvPr/>
        </p:nvSpPr>
        <p:spPr>
          <a:xfrm>
            <a:off x="23943732" y="7141633"/>
            <a:ext cx="76205" cy="76205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4" name="Cerchio"/>
          <p:cNvSpPr/>
          <p:nvPr/>
        </p:nvSpPr>
        <p:spPr>
          <a:xfrm>
            <a:off x="23943732" y="7463366"/>
            <a:ext cx="76205" cy="76205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2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1992AA"/>
              </a:gs>
              <a:gs pos="100000">
                <a:srgbClr val="6D5DA2"/>
              </a:gs>
            </a:gsLst>
            <a:lin ang="14100994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" name="carbonara-project.github.io"/>
          <p:cNvSpPr txBox="1"/>
          <p:nvPr/>
        </p:nvSpPr>
        <p:spPr>
          <a:xfrm>
            <a:off x="20589329" y="12267207"/>
            <a:ext cx="28337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carbonara-project.github.io</a:t>
            </a:r>
          </a:p>
        </p:txBody>
      </p:sp>
      <p:sp>
        <p:nvSpPr>
          <p:cNvPr id="49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2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1992AA"/>
              </a:gs>
              <a:gs pos="100000">
                <a:srgbClr val="6D5DA2"/>
              </a:gs>
            </a:gsLst>
            <a:lin ang="14100994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3" name="carbonara-project.github.io"/>
          <p:cNvSpPr txBox="1"/>
          <p:nvPr/>
        </p:nvSpPr>
        <p:spPr>
          <a:xfrm>
            <a:off x="20589329" y="12267207"/>
            <a:ext cx="28337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j-ea"/>
                <a:cs typeface="+mj-cs"/>
                <a:sym typeface="Helvetica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DCDEE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carbonara-project.github.io</a:t>
            </a:r>
          </a:p>
        </p:txBody>
      </p:sp>
      <p:sp>
        <p:nvSpPr>
          <p:cNvPr id="614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5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6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7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8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2 Mock Up 1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1992AA"/>
              </a:gs>
              <a:gs pos="100000">
                <a:srgbClr val="6D5DA2"/>
              </a:gs>
            </a:gsLst>
            <a:lin ang="14100994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63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4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5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6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8" name="Immagine"/>
          <p:cNvSpPr/>
          <p:nvPr>
            <p:ph type="pic" sz="quarter" idx="13"/>
          </p:nvPr>
        </p:nvSpPr>
        <p:spPr>
          <a:xfrm>
            <a:off x="5819773" y="3441700"/>
            <a:ext cx="5467341" cy="7476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2 Image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1992AA"/>
              </a:gs>
              <a:gs pos="100000">
                <a:srgbClr val="6D5DA2"/>
              </a:gs>
            </a:gsLst>
            <a:lin ang="14100994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7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78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9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0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1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2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3" name="Immagine"/>
          <p:cNvSpPr/>
          <p:nvPr>
            <p:ph type="pic" sz="half" idx="13"/>
          </p:nvPr>
        </p:nvSpPr>
        <p:spPr>
          <a:xfrm>
            <a:off x="8517466" y="2917757"/>
            <a:ext cx="10482793" cy="851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2 Right Images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1992AA"/>
              </a:gs>
              <a:gs pos="100000">
                <a:srgbClr val="6D5DA2"/>
              </a:gs>
            </a:gsLst>
            <a:lin ang="14100994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2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93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4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5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6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7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8" name="Immagine"/>
          <p:cNvSpPr/>
          <p:nvPr>
            <p:ph type="pic" sz="half" idx="13"/>
          </p:nvPr>
        </p:nvSpPr>
        <p:spPr>
          <a:xfrm>
            <a:off x="12807816" y="757633"/>
            <a:ext cx="10816830" cy="122189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3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78AE39"/>
              </a:gs>
              <a:gs pos="100000">
                <a:srgbClr val="00A642"/>
              </a:gs>
            </a:gsLst>
            <a:lin ang="7401476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7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108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9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0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1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2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dient 04">
    <p:bg>
      <p:bgPr>
        <a:solidFill>
          <a:srgbClr val="2323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00A19C"/>
              </a:gs>
              <a:gs pos="100000">
                <a:srgbClr val="557BA1"/>
              </a:gs>
            </a:gsLst>
            <a:lin ang="12574034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1" name="carbonara-project.github.io"/>
          <p:cNvSpPr txBox="1"/>
          <p:nvPr/>
        </p:nvSpPr>
        <p:spPr>
          <a:xfrm>
            <a:off x="20589329" y="12267207"/>
            <a:ext cx="28337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j-ea"/>
                <a:cs typeface="+mj-cs"/>
                <a:sym typeface="Helvetica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carbonara-project.github.io</a:t>
            </a:r>
          </a:p>
        </p:txBody>
      </p:sp>
      <p:sp>
        <p:nvSpPr>
          <p:cNvPr id="122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3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4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5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6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3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"/>
          <p:cNvSpPr/>
          <p:nvPr/>
        </p:nvSpPr>
        <p:spPr>
          <a:xfrm>
            <a:off x="759353" y="75763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AB1942"/>
              </a:gs>
              <a:gs pos="100000">
                <a:srgbClr val="5267A4"/>
              </a:gs>
            </a:gsLst>
            <a:lin ang="3140246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" name="The Carbonara Project"/>
          <p:cNvSpPr txBox="1"/>
          <p:nvPr/>
        </p:nvSpPr>
        <p:spPr>
          <a:xfrm>
            <a:off x="1344677" y="1300493"/>
            <a:ext cx="31108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The Carbonara Project</a:t>
            </a:r>
          </a:p>
        </p:txBody>
      </p:sp>
      <p:sp>
        <p:nvSpPr>
          <p:cNvPr id="4" name="www.websitename.com"/>
          <p:cNvSpPr txBox="1"/>
          <p:nvPr/>
        </p:nvSpPr>
        <p:spPr>
          <a:xfrm>
            <a:off x="20589329" y="12267207"/>
            <a:ext cx="25028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www.websitename.com</a:t>
            </a:r>
          </a:p>
        </p:txBody>
      </p:sp>
      <p:sp>
        <p:nvSpPr>
          <p:cNvPr id="5" name="Cerchio"/>
          <p:cNvSpPr/>
          <p:nvPr/>
        </p:nvSpPr>
        <p:spPr>
          <a:xfrm>
            <a:off x="23943732" y="6176433"/>
            <a:ext cx="76203" cy="76203"/>
          </a:xfrm>
          <a:prstGeom prst="ellipse">
            <a:avLst/>
          </a:prstGeom>
          <a:solidFill>
            <a:srgbClr val="E6EAF3"/>
          </a:solidFill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" name="Cerchio"/>
          <p:cNvSpPr/>
          <p:nvPr/>
        </p:nvSpPr>
        <p:spPr>
          <a:xfrm>
            <a:off x="23943732" y="64981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" name="Cerchio"/>
          <p:cNvSpPr/>
          <p:nvPr/>
        </p:nvSpPr>
        <p:spPr>
          <a:xfrm>
            <a:off x="23943732" y="6819900"/>
            <a:ext cx="76203" cy="76200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" name="Cerchio"/>
          <p:cNvSpPr/>
          <p:nvPr/>
        </p:nvSpPr>
        <p:spPr>
          <a:xfrm>
            <a:off x="23943732" y="7141633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" name="Cerchio"/>
          <p:cNvSpPr/>
          <p:nvPr/>
        </p:nvSpPr>
        <p:spPr>
          <a:xfrm>
            <a:off x="23943732" y="7463366"/>
            <a:ext cx="76203" cy="76203"/>
          </a:xfrm>
          <a:prstGeom prst="ellipse">
            <a:avLst/>
          </a:prstGeom>
          <a:ln w="12700">
            <a:solidFill>
              <a:srgbClr val="E6EAF3">
                <a:alpha val="5069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" name="Titolo Testo"/>
          <p:cNvSpPr txBox="1"/>
          <p:nvPr>
            <p:ph type="title"/>
          </p:nvPr>
        </p:nvSpPr>
        <p:spPr>
          <a:xfrm>
            <a:off x="3653366" y="0"/>
            <a:ext cx="19507201" cy="367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11" name="Corpo livello uno…"/>
          <p:cNvSpPr txBox="1"/>
          <p:nvPr>
            <p:ph type="body" idx="1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" name="Numero diapositiva"/>
          <p:cNvSpPr txBox="1"/>
          <p:nvPr>
            <p:ph type="sldNum" sz="quarter" idx="2"/>
          </p:nvPr>
        </p:nvSpPr>
        <p:spPr>
          <a:xfrm>
            <a:off x="22640256" y="1363993"/>
            <a:ext cx="36857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chart" Target="../charts/char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chart" Target="../charts/char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chart" Target="../charts/char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chart" Target="../charts/char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Rettangolo arrotondato"/>
          <p:cNvSpPr/>
          <p:nvPr/>
        </p:nvSpPr>
        <p:spPr>
          <a:xfrm>
            <a:off x="761669" y="757633"/>
            <a:ext cx="22865293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AB1942">
                  <a:alpha val="68488"/>
                </a:srgbClr>
              </a:gs>
              <a:gs pos="100000">
                <a:srgbClr val="2F3139">
                  <a:alpha val="68488"/>
                </a:srgbClr>
              </a:gs>
            </a:gsLst>
            <a:lin ang="14248052"/>
          </a:gradFill>
          <a:ln w="12700">
            <a:miter lim="400000"/>
          </a:ln>
          <a:effectLst>
            <a:outerShdw sx="100000" sy="100000" kx="0" ky="0" algn="b" rotWithShape="0" blurRad="177800" dist="47553" dir="2270364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9" name="The Carbonara Project."/>
          <p:cNvSpPr txBox="1"/>
          <p:nvPr/>
        </p:nvSpPr>
        <p:spPr>
          <a:xfrm>
            <a:off x="7244046" y="5843270"/>
            <a:ext cx="98959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solidFill>
                  <a:srgbClr val="F8F8F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The Carbonara Project.</a:t>
            </a:r>
          </a:p>
        </p:txBody>
      </p:sp>
      <p:sp>
        <p:nvSpPr>
          <p:cNvPr id="630" name="The front window of malware research."/>
          <p:cNvSpPr txBox="1"/>
          <p:nvPr/>
        </p:nvSpPr>
        <p:spPr>
          <a:xfrm>
            <a:off x="9946703" y="7100568"/>
            <a:ext cx="449059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20000"/>
              </a:lnSpc>
              <a:defRPr sz="2000">
                <a:solidFill>
                  <a:srgbClr val="E6EAF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The front window of malware research.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9" grpId="1"/>
      <p:bldP build="whole" bldLvl="1" animBg="1" rev="0" advAuto="0" spid="63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223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Numero diapositiva"/>
          <p:cNvSpPr txBox="1"/>
          <p:nvPr>
            <p:ph type="sldNum" sz="quarter" idx="4294967295"/>
          </p:nvPr>
        </p:nvSpPr>
        <p:spPr>
          <a:xfrm>
            <a:off x="22767391" y="1363992"/>
            <a:ext cx="24143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3" name="Programs are made of functions."/>
          <p:cNvSpPr txBox="1"/>
          <p:nvPr/>
        </p:nvSpPr>
        <p:spPr>
          <a:xfrm>
            <a:off x="7177168" y="2693789"/>
            <a:ext cx="1002966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E6EAF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Programs are made of functions.</a:t>
            </a:r>
          </a:p>
        </p:txBody>
      </p:sp>
      <p:grpSp>
        <p:nvGrpSpPr>
          <p:cNvPr id="637" name="Gruppo"/>
          <p:cNvGrpSpPr/>
          <p:nvPr/>
        </p:nvGrpSpPr>
        <p:grpSpPr>
          <a:xfrm>
            <a:off x="11993033" y="3719888"/>
            <a:ext cx="397936" cy="76203"/>
            <a:chOff x="0" y="0"/>
            <a:chExt cx="397935" cy="76201"/>
          </a:xfrm>
        </p:grpSpPr>
        <p:sp>
          <p:nvSpPr>
            <p:cNvPr id="634" name="Cerchio"/>
            <p:cNvSpPr/>
            <p:nvPr/>
          </p:nvSpPr>
          <p:spPr>
            <a:xfrm>
              <a:off x="-1" y="0"/>
              <a:ext cx="76201" cy="76202"/>
            </a:xfrm>
            <a:prstGeom prst="ellipse">
              <a:avLst/>
            </a:prstGeom>
            <a:noFill/>
            <a:ln w="12700" cap="flat">
              <a:solidFill>
                <a:srgbClr val="E6EAF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Cerchio"/>
            <p:cNvSpPr/>
            <p:nvPr/>
          </p:nvSpPr>
          <p:spPr>
            <a:xfrm>
              <a:off x="160866" y="0"/>
              <a:ext cx="76203" cy="76202"/>
            </a:xfrm>
            <a:prstGeom prst="ellipse">
              <a:avLst/>
            </a:prstGeom>
            <a:noFill/>
            <a:ln w="12700" cap="flat">
              <a:solidFill>
                <a:srgbClr val="E6EAF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Cerchio"/>
            <p:cNvSpPr/>
            <p:nvPr/>
          </p:nvSpPr>
          <p:spPr>
            <a:xfrm>
              <a:off x="321733" y="0"/>
              <a:ext cx="76203" cy="76202"/>
            </a:xfrm>
            <a:prstGeom prst="ellipse">
              <a:avLst/>
            </a:prstGeom>
            <a:noFill/>
            <a:ln w="12700" cap="flat">
              <a:solidFill>
                <a:srgbClr val="E6EAF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40" name="A"/>
          <p:cNvGrpSpPr/>
          <p:nvPr/>
        </p:nvGrpSpPr>
        <p:grpSpPr>
          <a:xfrm>
            <a:off x="7823621" y="6679141"/>
            <a:ext cx="1001185" cy="1001185"/>
            <a:chOff x="0" y="0"/>
            <a:chExt cx="1001184" cy="1001184"/>
          </a:xfrm>
        </p:grpSpPr>
        <p:sp>
          <p:nvSpPr>
            <p:cNvPr id="638" name="Cerchio"/>
            <p:cNvSpPr/>
            <p:nvPr/>
          </p:nvSpPr>
          <p:spPr>
            <a:xfrm>
              <a:off x="-1" y="-1"/>
              <a:ext cx="1001186" cy="1001186"/>
            </a:xfrm>
            <a:prstGeom prst="ellipse">
              <a:avLst/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sz="25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39" name="A"/>
            <p:cNvSpPr txBox="1"/>
            <p:nvPr/>
          </p:nvSpPr>
          <p:spPr>
            <a:xfrm>
              <a:off x="146620" y="259291"/>
              <a:ext cx="70794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914400">
                <a:defRPr sz="25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643" name="B"/>
          <p:cNvGrpSpPr/>
          <p:nvPr/>
        </p:nvGrpSpPr>
        <p:grpSpPr>
          <a:xfrm>
            <a:off x="11691408" y="6679141"/>
            <a:ext cx="1001185" cy="1001185"/>
            <a:chOff x="0" y="0"/>
            <a:chExt cx="1001184" cy="1001184"/>
          </a:xfrm>
        </p:grpSpPr>
        <p:sp>
          <p:nvSpPr>
            <p:cNvPr id="641" name="Cerchio"/>
            <p:cNvSpPr/>
            <p:nvPr/>
          </p:nvSpPr>
          <p:spPr>
            <a:xfrm>
              <a:off x="-1" y="-1"/>
              <a:ext cx="1001186" cy="1001186"/>
            </a:xfrm>
            <a:prstGeom prst="ellipse">
              <a:avLst/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sz="25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42" name="B"/>
            <p:cNvSpPr txBox="1"/>
            <p:nvPr/>
          </p:nvSpPr>
          <p:spPr>
            <a:xfrm>
              <a:off x="146620" y="259291"/>
              <a:ext cx="70794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914400">
                <a:defRPr sz="25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 </a:t>
              </a:r>
            </a:p>
          </p:txBody>
        </p:sp>
      </p:grpSp>
      <p:grpSp>
        <p:nvGrpSpPr>
          <p:cNvPr id="646" name="C"/>
          <p:cNvGrpSpPr/>
          <p:nvPr/>
        </p:nvGrpSpPr>
        <p:grpSpPr>
          <a:xfrm>
            <a:off x="15559194" y="6679141"/>
            <a:ext cx="1001185" cy="1001185"/>
            <a:chOff x="0" y="0"/>
            <a:chExt cx="1001184" cy="1001184"/>
          </a:xfrm>
        </p:grpSpPr>
        <p:sp>
          <p:nvSpPr>
            <p:cNvPr id="644" name="Cerchio"/>
            <p:cNvSpPr/>
            <p:nvPr/>
          </p:nvSpPr>
          <p:spPr>
            <a:xfrm>
              <a:off x="-1" y="-1"/>
              <a:ext cx="1001186" cy="1001186"/>
            </a:xfrm>
            <a:prstGeom prst="ellipse">
              <a:avLst/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sz="25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45" name="C"/>
            <p:cNvSpPr txBox="1"/>
            <p:nvPr/>
          </p:nvSpPr>
          <p:spPr>
            <a:xfrm>
              <a:off x="146620" y="259291"/>
              <a:ext cx="70794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914400">
                <a:defRPr sz="2500">
                  <a:solidFill>
                    <a:srgbClr val="53585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47" name="Linea"/>
          <p:cNvSpPr/>
          <p:nvPr/>
        </p:nvSpPr>
        <p:spPr>
          <a:xfrm>
            <a:off x="9006665" y="7171266"/>
            <a:ext cx="2502882" cy="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8" name="Linea"/>
          <p:cNvSpPr/>
          <p:nvPr/>
        </p:nvSpPr>
        <p:spPr>
          <a:xfrm>
            <a:off x="12874452" y="7179733"/>
            <a:ext cx="2502882" cy="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9" name="Rettangolo"/>
          <p:cNvSpPr/>
          <p:nvPr/>
        </p:nvSpPr>
        <p:spPr>
          <a:xfrm>
            <a:off x="6483646" y="5010810"/>
            <a:ext cx="11416707" cy="433784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0" name="foo.c"/>
          <p:cNvSpPr txBox="1"/>
          <p:nvPr/>
        </p:nvSpPr>
        <p:spPr>
          <a:xfrm>
            <a:off x="11333922" y="9537699"/>
            <a:ext cx="17161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foo.c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6" grpId="5"/>
      <p:bldP build="whole" bldLvl="1" animBg="1" rev="0" advAuto="0" spid="643" grpId="3"/>
      <p:bldP build="whole" bldLvl="1" animBg="1" rev="0" advAuto="0" spid="647" grpId="2"/>
      <p:bldP build="whole" bldLvl="1" animBg="1" rev="0" advAuto="0" spid="648" grpId="4"/>
      <p:bldP build="whole" bldLvl="1" animBg="1" rev="0" advAuto="0" spid="64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Numero diapositiva"/>
          <p:cNvSpPr txBox="1"/>
          <p:nvPr>
            <p:ph type="sldNum" sz="quarter" idx="4294967295"/>
          </p:nvPr>
        </p:nvSpPr>
        <p:spPr>
          <a:xfrm>
            <a:off x="22767391" y="1363992"/>
            <a:ext cx="24143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3" name="Malwares reuse functions."/>
          <p:cNvSpPr txBox="1"/>
          <p:nvPr/>
        </p:nvSpPr>
        <p:spPr>
          <a:xfrm>
            <a:off x="8164858" y="1999521"/>
            <a:ext cx="805428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E6EAF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Malwares reuse functions.</a:t>
            </a:r>
          </a:p>
        </p:txBody>
      </p:sp>
      <p:grpSp>
        <p:nvGrpSpPr>
          <p:cNvPr id="656" name="A"/>
          <p:cNvGrpSpPr/>
          <p:nvPr/>
        </p:nvGrpSpPr>
        <p:grpSpPr>
          <a:xfrm>
            <a:off x="6745192" y="4655277"/>
            <a:ext cx="1270003" cy="1270003"/>
            <a:chOff x="0" y="0"/>
            <a:chExt cx="1270002" cy="1270002"/>
          </a:xfrm>
        </p:grpSpPr>
        <p:sp>
          <p:nvSpPr>
            <p:cNvPr id="654" name="Cerchio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5" name="A"/>
            <p:cNvSpPr txBox="1"/>
            <p:nvPr/>
          </p:nvSpPr>
          <p:spPr>
            <a:xfrm>
              <a:off x="185987" y="342900"/>
              <a:ext cx="89802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659" name="B"/>
          <p:cNvGrpSpPr/>
          <p:nvPr/>
        </p:nvGrpSpPr>
        <p:grpSpPr>
          <a:xfrm>
            <a:off x="6745192" y="7415410"/>
            <a:ext cx="1270003" cy="1270003"/>
            <a:chOff x="0" y="0"/>
            <a:chExt cx="1270002" cy="1270002"/>
          </a:xfrm>
        </p:grpSpPr>
        <p:sp>
          <p:nvSpPr>
            <p:cNvPr id="657" name="Cerchio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8" name="B"/>
            <p:cNvSpPr txBox="1"/>
            <p:nvPr/>
          </p:nvSpPr>
          <p:spPr>
            <a:xfrm>
              <a:off x="185987" y="342900"/>
              <a:ext cx="89802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62" name="C"/>
          <p:cNvGrpSpPr/>
          <p:nvPr/>
        </p:nvGrpSpPr>
        <p:grpSpPr>
          <a:xfrm>
            <a:off x="6745192" y="10171310"/>
            <a:ext cx="1270003" cy="1270003"/>
            <a:chOff x="0" y="0"/>
            <a:chExt cx="1270002" cy="1270002"/>
          </a:xfrm>
        </p:grpSpPr>
        <p:sp>
          <p:nvSpPr>
            <p:cNvPr id="660" name="Cerchio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1" name="C"/>
            <p:cNvSpPr txBox="1"/>
            <p:nvPr/>
          </p:nvSpPr>
          <p:spPr>
            <a:xfrm>
              <a:off x="185987" y="342900"/>
              <a:ext cx="89802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63" name="Linea"/>
          <p:cNvSpPr/>
          <p:nvPr/>
        </p:nvSpPr>
        <p:spPr>
          <a:xfrm>
            <a:off x="7380192" y="6117894"/>
            <a:ext cx="2" cy="11049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4" name="Linea"/>
          <p:cNvSpPr/>
          <p:nvPr/>
        </p:nvSpPr>
        <p:spPr>
          <a:xfrm>
            <a:off x="7380192" y="8937987"/>
            <a:ext cx="2" cy="11049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5" name="Rettangolo"/>
          <p:cNvSpPr/>
          <p:nvPr/>
        </p:nvSpPr>
        <p:spPr>
          <a:xfrm>
            <a:off x="5592138" y="3940571"/>
            <a:ext cx="3576109" cy="847222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6" name="Linea"/>
          <p:cNvSpPr/>
          <p:nvPr/>
        </p:nvSpPr>
        <p:spPr>
          <a:xfrm>
            <a:off x="7380192" y="11569733"/>
            <a:ext cx="2" cy="551852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69" name="A"/>
          <p:cNvGrpSpPr/>
          <p:nvPr/>
        </p:nvGrpSpPr>
        <p:grpSpPr>
          <a:xfrm>
            <a:off x="16131739" y="4529004"/>
            <a:ext cx="1270003" cy="1270003"/>
            <a:chOff x="0" y="0"/>
            <a:chExt cx="1270002" cy="1270002"/>
          </a:xfrm>
        </p:grpSpPr>
        <p:sp>
          <p:nvSpPr>
            <p:cNvPr id="667" name="Cerchio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8" name="A"/>
            <p:cNvSpPr txBox="1"/>
            <p:nvPr/>
          </p:nvSpPr>
          <p:spPr>
            <a:xfrm>
              <a:off x="185987" y="342900"/>
              <a:ext cx="89802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672" name="D"/>
          <p:cNvGrpSpPr/>
          <p:nvPr/>
        </p:nvGrpSpPr>
        <p:grpSpPr>
          <a:xfrm>
            <a:off x="16131739" y="7289138"/>
            <a:ext cx="1270003" cy="1270003"/>
            <a:chOff x="0" y="0"/>
            <a:chExt cx="1270002" cy="1270002"/>
          </a:xfrm>
        </p:grpSpPr>
        <p:sp>
          <p:nvSpPr>
            <p:cNvPr id="670" name="Cerchio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1" name="D"/>
            <p:cNvSpPr txBox="1"/>
            <p:nvPr/>
          </p:nvSpPr>
          <p:spPr>
            <a:xfrm>
              <a:off x="185987" y="342900"/>
              <a:ext cx="89802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675" name="C"/>
          <p:cNvGrpSpPr/>
          <p:nvPr/>
        </p:nvGrpSpPr>
        <p:grpSpPr>
          <a:xfrm>
            <a:off x="16131739" y="10045038"/>
            <a:ext cx="1270003" cy="1270003"/>
            <a:chOff x="0" y="0"/>
            <a:chExt cx="1270002" cy="1270002"/>
          </a:xfrm>
        </p:grpSpPr>
        <p:sp>
          <p:nvSpPr>
            <p:cNvPr id="673" name="Cerchio"/>
            <p:cNvSpPr/>
            <p:nvPr/>
          </p:nvSpPr>
          <p:spPr>
            <a:xfrm>
              <a:off x="-1" y="-1"/>
              <a:ext cx="1270004" cy="1270004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4" name="C"/>
            <p:cNvSpPr txBox="1"/>
            <p:nvPr/>
          </p:nvSpPr>
          <p:spPr>
            <a:xfrm>
              <a:off x="185987" y="342900"/>
              <a:ext cx="89802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76" name="Linea"/>
          <p:cNvSpPr/>
          <p:nvPr/>
        </p:nvSpPr>
        <p:spPr>
          <a:xfrm>
            <a:off x="16766739" y="5991621"/>
            <a:ext cx="2" cy="11049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7" name="Linea"/>
          <p:cNvSpPr/>
          <p:nvPr/>
        </p:nvSpPr>
        <p:spPr>
          <a:xfrm>
            <a:off x="16766739" y="8749638"/>
            <a:ext cx="2" cy="11049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8" name="Rettangolo"/>
          <p:cNvSpPr/>
          <p:nvPr/>
        </p:nvSpPr>
        <p:spPr>
          <a:xfrm>
            <a:off x="14978685" y="3814298"/>
            <a:ext cx="3576109" cy="8472225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9" name="Linea"/>
          <p:cNvSpPr/>
          <p:nvPr/>
        </p:nvSpPr>
        <p:spPr>
          <a:xfrm>
            <a:off x="16766739" y="11505538"/>
            <a:ext cx="2" cy="551853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0" name="Linea"/>
          <p:cNvSpPr/>
          <p:nvPr/>
        </p:nvSpPr>
        <p:spPr>
          <a:xfrm>
            <a:off x="9709295" y="5164004"/>
            <a:ext cx="4728343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1" name="Linea"/>
          <p:cNvSpPr/>
          <p:nvPr/>
        </p:nvSpPr>
        <p:spPr>
          <a:xfrm>
            <a:off x="9709295" y="10680038"/>
            <a:ext cx="4728342" cy="2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2" name="foo.c"/>
          <p:cNvSpPr txBox="1"/>
          <p:nvPr/>
        </p:nvSpPr>
        <p:spPr>
          <a:xfrm>
            <a:off x="5541821" y="3365499"/>
            <a:ext cx="9051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foo.c</a:t>
            </a:r>
          </a:p>
        </p:txBody>
      </p:sp>
      <p:sp>
        <p:nvSpPr>
          <p:cNvPr id="683" name="bar.c"/>
          <p:cNvSpPr txBox="1"/>
          <p:nvPr/>
        </p:nvSpPr>
        <p:spPr>
          <a:xfrm>
            <a:off x="17707103" y="3246965"/>
            <a:ext cx="9115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bar.c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"/>
                            </p:stCondLst>
                            <p:childTnLst>
                              <p:par>
                                <p:cTn id="50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"/>
                            </p:stCondLst>
                            <p:childTnLst>
                              <p:par>
                                <p:cTn id="60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00"/>
                            </p:stCondLst>
                            <p:childTnLst>
                              <p:par>
                                <p:cTn id="65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900"/>
                            </p:stCondLst>
                            <p:childTnLst>
                              <p:par>
                                <p:cTn id="70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6" grpId="6"/>
      <p:bldP build="whole" bldLvl="1" animBg="1" rev="0" advAuto="0" spid="675" grpId="11"/>
      <p:bldP build="whole" bldLvl="1" animBg="1" rev="0" advAuto="0" spid="677" grpId="10"/>
      <p:bldP build="whole" bldLvl="1" animBg="1" rev="0" advAuto="0" spid="679" grpId="12"/>
      <p:bldP build="whole" bldLvl="1" animBg="1" rev="0" advAuto="0" spid="669" grpId="7"/>
      <p:bldP build="whole" bldLvl="1" animBg="1" rev="0" advAuto="0" spid="662" grpId="5"/>
      <p:bldP build="whole" bldLvl="1" animBg="1" rev="0" advAuto="0" spid="656" grpId="1"/>
      <p:bldP build="whole" bldLvl="1" animBg="1" rev="0" advAuto="0" spid="664" grpId="4"/>
      <p:bldP build="whole" bldLvl="1" animBg="1" rev="0" advAuto="0" spid="681" grpId="14"/>
      <p:bldP build="whole" bldLvl="1" animBg="1" rev="0" advAuto="0" spid="663" grpId="2"/>
      <p:bldP build="whole" bldLvl="1" animBg="1" rev="0" advAuto="0" spid="676" grpId="8"/>
      <p:bldP build="whole" bldLvl="1" animBg="1" rev="0" advAuto="0" spid="672" grpId="9"/>
      <p:bldP build="whole" bldLvl="1" animBg="1" rev="0" advAuto="0" spid="659" grpId="3"/>
      <p:bldP build="whole" bldLvl="1" animBg="1" rev="0" advAuto="0" spid="680" grpId="1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223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Numero diapositiva"/>
          <p:cNvSpPr txBox="1"/>
          <p:nvPr>
            <p:ph type="sldNum" sz="quarter" idx="4294967295"/>
          </p:nvPr>
        </p:nvSpPr>
        <p:spPr>
          <a:xfrm>
            <a:off x="22767391" y="1363992"/>
            <a:ext cx="24143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686" name="Grafico ad area 2D"/>
          <p:cNvGraphicFramePr/>
          <p:nvPr/>
        </p:nvGraphicFramePr>
        <p:xfrm>
          <a:off x="4644394" y="5500127"/>
          <a:ext cx="14986913" cy="664977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87" name="Malware analysis is time-sensitive"/>
          <p:cNvSpPr txBox="1"/>
          <p:nvPr/>
        </p:nvSpPr>
        <p:spPr>
          <a:xfrm>
            <a:off x="2078019" y="1585329"/>
            <a:ext cx="1042064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Malware analysis is time-sensitive</a:t>
            </a:r>
          </a:p>
        </p:txBody>
      </p:sp>
      <p:sp>
        <p:nvSpPr>
          <p:cNvPr id="688" name="Cerchio"/>
          <p:cNvSpPr/>
          <p:nvPr/>
        </p:nvSpPr>
        <p:spPr>
          <a:xfrm>
            <a:off x="1440903" y="1979029"/>
            <a:ext cx="76203" cy="76203"/>
          </a:xfrm>
          <a:prstGeom prst="ellipse">
            <a:avLst/>
          </a:prstGeom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89" name="Cerchio"/>
          <p:cNvSpPr/>
          <p:nvPr/>
        </p:nvSpPr>
        <p:spPr>
          <a:xfrm>
            <a:off x="1601769" y="1979029"/>
            <a:ext cx="76203" cy="76203"/>
          </a:xfrm>
          <a:prstGeom prst="ellipse">
            <a:avLst/>
          </a:prstGeom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0" name="Cerchio"/>
          <p:cNvSpPr/>
          <p:nvPr/>
        </p:nvSpPr>
        <p:spPr>
          <a:xfrm>
            <a:off x="1762636" y="1979029"/>
            <a:ext cx="76203" cy="76203"/>
          </a:xfrm>
          <a:prstGeom prst="ellipse">
            <a:avLst/>
          </a:prstGeom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1" name="Source: trend micro research"/>
          <p:cNvSpPr txBox="1"/>
          <p:nvPr/>
        </p:nvSpPr>
        <p:spPr>
          <a:xfrm>
            <a:off x="16846247" y="11563415"/>
            <a:ext cx="29145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/>
            <a:r>
              <a:t>Source: trend micro research</a:t>
            </a:r>
          </a:p>
        </p:txBody>
      </p:sp>
      <p:sp>
        <p:nvSpPr>
          <p:cNvPr id="692" name="Linea"/>
          <p:cNvSpPr/>
          <p:nvPr/>
        </p:nvSpPr>
        <p:spPr>
          <a:xfrm flipH="1" flipV="1">
            <a:off x="5243799" y="8210936"/>
            <a:ext cx="6008918" cy="1866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3" name="Linea"/>
          <p:cNvSpPr/>
          <p:nvPr/>
        </p:nvSpPr>
        <p:spPr>
          <a:xfrm flipH="1" flipV="1">
            <a:off x="5243800" y="10602679"/>
            <a:ext cx="3247057" cy="1866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4" name="Linea"/>
          <p:cNvSpPr/>
          <p:nvPr/>
        </p:nvSpPr>
        <p:spPr>
          <a:xfrm>
            <a:off x="8490857" y="10658661"/>
            <a:ext cx="1" cy="73220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5" name="Linea"/>
          <p:cNvSpPr/>
          <p:nvPr/>
        </p:nvSpPr>
        <p:spPr>
          <a:xfrm>
            <a:off x="11245754" y="8210936"/>
            <a:ext cx="6961" cy="306985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>
                                            <p:graphicEl>
                                              <a:chart bldStep="gridLegend" categoryIdx="-3" seriesIdx="-3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50" fill="hold"/>
                                        <p:tgtEl>
                                          <p:spTgt spid="686">
                                            <p:graphicEl>
                                              <a:chart bldStep="gridLegend" categoryIdx="-3" seriesIdx="-3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50" fill="hold"/>
                                        <p:tgtEl>
                                          <p:spTgt spid="686">
                                            <p:graphicEl>
                                              <a:chart bldStep="gridLegend" categoryIdx="-3" seriesIdx="-3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6">
                                            <p:graphicEl>
                                              <a:chart bldStep="series" categoryIdx="-4" seriesIdx="0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0" fill="hold"/>
                                        <p:tgtEl>
                                          <p:spTgt spid="686">
                                            <p:graphicEl>
                                              <a:chart bldStep="series" categoryIdx="-4" seriesIdx="0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0" fill="hold"/>
                                        <p:tgtEl>
                                          <p:spTgt spid="686">
                                            <p:graphicEl>
                                              <a:chart bldStep="series" categoryIdx="-4" seriesIdx="0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2" grpId="3"/>
      <p:bldGraphic spid="686" grpId="1">
        <p:bldSub>
          <a:bldChart bld="series"/>
        </p:bldSub>
      </p:bldGraphic>
      <p:bldP build="whole" bldLvl="1" animBg="1" rev="0" advAuto="0" spid="691" grpId="2"/>
      <p:bldP build="whole" bldLvl="1" animBg="1" rev="0" advAuto="0" spid="693" grpId="4"/>
      <p:bldP build="whole" bldLvl="1" animBg="1" rev="0" advAuto="0" spid="695" grpId="6"/>
      <p:bldP build="whole" bldLvl="1" animBg="1" rev="0" advAuto="0" spid="694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223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Numero diapositiva"/>
          <p:cNvSpPr txBox="1"/>
          <p:nvPr>
            <p:ph type="sldNum" sz="quarter" idx="4294967295"/>
          </p:nvPr>
        </p:nvSpPr>
        <p:spPr>
          <a:xfrm>
            <a:off x="22767391" y="1363992"/>
            <a:ext cx="24143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8" name="The costs are huge."/>
          <p:cNvSpPr txBox="1"/>
          <p:nvPr/>
        </p:nvSpPr>
        <p:spPr>
          <a:xfrm>
            <a:off x="9153015" y="2693789"/>
            <a:ext cx="607796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E6EAF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The costs are huge.</a:t>
            </a:r>
          </a:p>
        </p:txBody>
      </p:sp>
      <p:grpSp>
        <p:nvGrpSpPr>
          <p:cNvPr id="702" name="Gruppo"/>
          <p:cNvGrpSpPr/>
          <p:nvPr/>
        </p:nvGrpSpPr>
        <p:grpSpPr>
          <a:xfrm>
            <a:off x="11993033" y="3719888"/>
            <a:ext cx="397936" cy="76203"/>
            <a:chOff x="0" y="0"/>
            <a:chExt cx="397935" cy="76201"/>
          </a:xfrm>
        </p:grpSpPr>
        <p:sp>
          <p:nvSpPr>
            <p:cNvPr id="699" name="Cerchio"/>
            <p:cNvSpPr/>
            <p:nvPr/>
          </p:nvSpPr>
          <p:spPr>
            <a:xfrm>
              <a:off x="-1" y="0"/>
              <a:ext cx="76201" cy="76202"/>
            </a:xfrm>
            <a:prstGeom prst="ellipse">
              <a:avLst/>
            </a:prstGeom>
            <a:noFill/>
            <a:ln w="12700" cap="flat">
              <a:solidFill>
                <a:srgbClr val="E6EAF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0" name="Cerchio"/>
            <p:cNvSpPr/>
            <p:nvPr/>
          </p:nvSpPr>
          <p:spPr>
            <a:xfrm>
              <a:off x="160866" y="0"/>
              <a:ext cx="76203" cy="76202"/>
            </a:xfrm>
            <a:prstGeom prst="ellipse">
              <a:avLst/>
            </a:prstGeom>
            <a:noFill/>
            <a:ln w="12700" cap="flat">
              <a:solidFill>
                <a:srgbClr val="E6EAF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1" name="Cerchio"/>
            <p:cNvSpPr/>
            <p:nvPr/>
          </p:nvSpPr>
          <p:spPr>
            <a:xfrm>
              <a:off x="321733" y="0"/>
              <a:ext cx="76203" cy="76202"/>
            </a:xfrm>
            <a:prstGeom prst="ellipse">
              <a:avLst/>
            </a:prstGeom>
            <a:noFill/>
            <a:ln w="12700" cap="flat">
              <a:solidFill>
                <a:srgbClr val="E6EAF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aphicFrame>
        <p:nvGraphicFramePr>
          <p:cNvPr id="703" name="Istogramma 2D"/>
          <p:cNvGraphicFramePr/>
          <p:nvPr/>
        </p:nvGraphicFramePr>
        <p:xfrm>
          <a:off x="2231813" y="4259518"/>
          <a:ext cx="18211226" cy="79052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04" name="Source: BI Intelligence, 2015"/>
          <p:cNvSpPr txBox="1"/>
          <p:nvPr/>
        </p:nvSpPr>
        <p:spPr>
          <a:xfrm>
            <a:off x="1106672" y="1162512"/>
            <a:ext cx="42030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Source: BI Intelligence, 2015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u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223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Numero diapositiva"/>
          <p:cNvSpPr txBox="1"/>
          <p:nvPr>
            <p:ph type="sldNum" sz="quarter" idx="4294967295"/>
          </p:nvPr>
        </p:nvSpPr>
        <p:spPr>
          <a:xfrm>
            <a:off x="22767391" y="1363992"/>
            <a:ext cx="24143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7" name="Malware analysis is time-sensitive"/>
          <p:cNvSpPr txBox="1"/>
          <p:nvPr/>
        </p:nvSpPr>
        <p:spPr>
          <a:xfrm>
            <a:off x="2078019" y="1585329"/>
            <a:ext cx="500888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Time is an issue</a:t>
            </a:r>
          </a:p>
        </p:txBody>
      </p:sp>
      <p:sp>
        <p:nvSpPr>
          <p:cNvPr id="708" name="Cerchio"/>
          <p:cNvSpPr/>
          <p:nvPr/>
        </p:nvSpPr>
        <p:spPr>
          <a:xfrm>
            <a:off x="1440903" y="1979029"/>
            <a:ext cx="76205" cy="76205"/>
          </a:xfrm>
          <a:prstGeom prst="ellipse">
            <a:avLst/>
          </a:prstGeom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09" name="Cerchio"/>
          <p:cNvSpPr/>
          <p:nvPr/>
        </p:nvSpPr>
        <p:spPr>
          <a:xfrm>
            <a:off x="1601768" y="1979029"/>
            <a:ext cx="76205" cy="76205"/>
          </a:xfrm>
          <a:prstGeom prst="ellipse">
            <a:avLst/>
          </a:prstGeom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0" name="Cerchio"/>
          <p:cNvSpPr/>
          <p:nvPr/>
        </p:nvSpPr>
        <p:spPr>
          <a:xfrm>
            <a:off x="1762636" y="1979029"/>
            <a:ext cx="76205" cy="76205"/>
          </a:xfrm>
          <a:prstGeom prst="ellipse">
            <a:avLst/>
          </a:prstGeom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711" name="Grafico a torta 2D"/>
          <p:cNvGraphicFramePr/>
          <p:nvPr/>
        </p:nvGraphicFramePr>
        <p:xfrm>
          <a:off x="8249167" y="3733770"/>
          <a:ext cx="7897549" cy="831260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223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Numero diapositiva"/>
          <p:cNvSpPr txBox="1"/>
          <p:nvPr>
            <p:ph type="sldNum" sz="quarter" idx="4294967295"/>
          </p:nvPr>
        </p:nvSpPr>
        <p:spPr>
          <a:xfrm>
            <a:off x="22767391" y="1363992"/>
            <a:ext cx="24143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4" name="Malware analysis is time-sensitive"/>
          <p:cNvSpPr txBox="1"/>
          <p:nvPr/>
        </p:nvSpPr>
        <p:spPr>
          <a:xfrm>
            <a:off x="2078019" y="1585329"/>
            <a:ext cx="92185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Analysts could use some help</a:t>
            </a:r>
          </a:p>
        </p:txBody>
      </p:sp>
      <p:sp>
        <p:nvSpPr>
          <p:cNvPr id="715" name="Cerchio"/>
          <p:cNvSpPr/>
          <p:nvPr/>
        </p:nvSpPr>
        <p:spPr>
          <a:xfrm>
            <a:off x="1440903" y="1979029"/>
            <a:ext cx="76205" cy="76205"/>
          </a:xfrm>
          <a:prstGeom prst="ellipse">
            <a:avLst/>
          </a:prstGeom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6" name="Cerchio"/>
          <p:cNvSpPr/>
          <p:nvPr/>
        </p:nvSpPr>
        <p:spPr>
          <a:xfrm>
            <a:off x="1601768" y="1979029"/>
            <a:ext cx="76205" cy="76205"/>
          </a:xfrm>
          <a:prstGeom prst="ellipse">
            <a:avLst/>
          </a:prstGeom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7" name="Cerchio"/>
          <p:cNvSpPr/>
          <p:nvPr/>
        </p:nvSpPr>
        <p:spPr>
          <a:xfrm>
            <a:off x="1762636" y="1979029"/>
            <a:ext cx="76205" cy="76205"/>
          </a:xfrm>
          <a:prstGeom prst="ellipse">
            <a:avLst/>
          </a:prstGeom>
          <a:ln w="127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718" name="Grafico a torta 2D"/>
          <p:cNvGraphicFramePr/>
          <p:nvPr/>
        </p:nvGraphicFramePr>
        <p:xfrm>
          <a:off x="8249167" y="3733770"/>
          <a:ext cx="7897549" cy="831260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ttangolo arrotondato"/>
          <p:cNvSpPr/>
          <p:nvPr/>
        </p:nvSpPr>
        <p:spPr>
          <a:xfrm>
            <a:off x="759353" y="471883"/>
            <a:ext cx="22865294" cy="12200734"/>
          </a:xfrm>
          <a:prstGeom prst="roundRect">
            <a:avLst>
              <a:gd name="adj" fmla="val 1592"/>
            </a:avLst>
          </a:prstGeom>
          <a:gradFill>
            <a:gsLst>
              <a:gs pos="0">
                <a:srgbClr val="2E6582">
                  <a:alpha val="80000"/>
                </a:srgbClr>
              </a:gs>
              <a:gs pos="100000">
                <a:srgbClr val="002452">
                  <a:alpha val="8000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1" name="Our solution"/>
          <p:cNvSpPr txBox="1"/>
          <p:nvPr/>
        </p:nvSpPr>
        <p:spPr>
          <a:xfrm>
            <a:off x="10247678" y="2693789"/>
            <a:ext cx="388864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Our solution</a:t>
            </a:r>
          </a:p>
        </p:txBody>
      </p:sp>
      <p:sp>
        <p:nvSpPr>
          <p:cNvPr id="722" name="carbonara-project.github.io"/>
          <p:cNvSpPr txBox="1"/>
          <p:nvPr/>
        </p:nvSpPr>
        <p:spPr>
          <a:xfrm>
            <a:off x="20589329" y="12267207"/>
            <a:ext cx="28337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carbonara-project.github.io</a:t>
            </a:r>
          </a:p>
        </p:txBody>
      </p:sp>
      <p:grpSp>
        <p:nvGrpSpPr>
          <p:cNvPr id="726" name="Gruppo"/>
          <p:cNvGrpSpPr/>
          <p:nvPr/>
        </p:nvGrpSpPr>
        <p:grpSpPr>
          <a:xfrm>
            <a:off x="11993033" y="3719888"/>
            <a:ext cx="397936" cy="76203"/>
            <a:chOff x="0" y="0"/>
            <a:chExt cx="397935" cy="76201"/>
          </a:xfrm>
        </p:grpSpPr>
        <p:sp>
          <p:nvSpPr>
            <p:cNvPr id="723" name="Cerchio"/>
            <p:cNvSpPr/>
            <p:nvPr/>
          </p:nvSpPr>
          <p:spPr>
            <a:xfrm>
              <a:off x="-1" y="0"/>
              <a:ext cx="76201" cy="76202"/>
            </a:xfrm>
            <a:prstGeom prst="ellipse">
              <a:avLst/>
            </a:prstGeom>
            <a:noFill/>
            <a:ln w="12700" cap="flat">
              <a:solidFill>
                <a:srgbClr val="E6EAF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4" name="Cerchio"/>
            <p:cNvSpPr/>
            <p:nvPr/>
          </p:nvSpPr>
          <p:spPr>
            <a:xfrm>
              <a:off x="160866" y="0"/>
              <a:ext cx="76203" cy="76202"/>
            </a:xfrm>
            <a:prstGeom prst="ellipse">
              <a:avLst/>
            </a:prstGeom>
            <a:noFill/>
            <a:ln w="12700" cap="flat">
              <a:solidFill>
                <a:srgbClr val="E6EAF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5" name="Cerchio"/>
            <p:cNvSpPr/>
            <p:nvPr/>
          </p:nvSpPr>
          <p:spPr>
            <a:xfrm>
              <a:off x="321733" y="0"/>
              <a:ext cx="76203" cy="76202"/>
            </a:xfrm>
            <a:prstGeom prst="ellipse">
              <a:avLst/>
            </a:prstGeom>
            <a:noFill/>
            <a:ln w="12700" cap="flat">
              <a:solidFill>
                <a:srgbClr val="E6EAF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27" name="Keep a database of functions and analyses made by the users."/>
          <p:cNvSpPr txBox="1"/>
          <p:nvPr/>
        </p:nvSpPr>
        <p:spPr>
          <a:xfrm>
            <a:off x="3152457" y="5235031"/>
            <a:ext cx="180790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Keep a database of functions and analys</a:t>
            </a:r>
            <a:r>
              <a:t>e</a:t>
            </a:r>
            <a:r>
              <a:t>s made by the users.</a:t>
            </a:r>
          </a:p>
        </p:txBody>
      </p:sp>
      <p:pic>
        <p:nvPicPr>
          <p:cNvPr id="728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1373" y="6859126"/>
            <a:ext cx="11921254" cy="6669628"/>
          </a:xfrm>
          <a:prstGeom prst="rect">
            <a:avLst/>
          </a:prstGeom>
          <a:ln w="12700">
            <a:miter lim="400000"/>
          </a:ln>
        </p:spPr>
      </p:pic>
      <p:sp>
        <p:nvSpPr>
          <p:cNvPr id="729" name="Rettangolo"/>
          <p:cNvSpPr/>
          <p:nvPr/>
        </p:nvSpPr>
        <p:spPr>
          <a:xfrm>
            <a:off x="9498323" y="8682346"/>
            <a:ext cx="2451434" cy="2615270"/>
          </a:xfrm>
          <a:prstGeom prst="rect">
            <a:avLst/>
          </a:prstGeom>
          <a:gradFill>
            <a:gsLst>
              <a:gs pos="0">
                <a:srgbClr val="4A94B1"/>
              </a:gs>
              <a:gs pos="100000">
                <a:srgbClr val="002452"/>
              </a:gs>
            </a:gsLst>
            <a:lin ang="3582945"/>
          </a:gradFill>
          <a:ln w="25400">
            <a:solidFill>
              <a:srgbClr val="E6EA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0" name="Forma"/>
          <p:cNvSpPr/>
          <p:nvPr/>
        </p:nvSpPr>
        <p:spPr>
          <a:xfrm>
            <a:off x="15047613" y="7537573"/>
            <a:ext cx="520117" cy="520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38901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1" name="push rbp…"/>
          <p:cNvSpPr txBox="1"/>
          <p:nvPr/>
        </p:nvSpPr>
        <p:spPr>
          <a:xfrm>
            <a:off x="9335851" y="9804835"/>
            <a:ext cx="2776377" cy="153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indent="457200" algn="l" defTabSz="457200">
              <a:lnSpc>
                <a:spcPts val="3900"/>
              </a:lnSpc>
              <a:defRPr sz="1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push rbp</a:t>
            </a:r>
          </a:p>
          <a:p>
            <a:pPr algn="l" defTabSz="457200">
              <a:lnSpc>
                <a:spcPts val="3900"/>
              </a:lnSpc>
              <a:defRPr sz="1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mov rbp, rsp</a:t>
            </a:r>
          </a:p>
          <a:p>
            <a:pPr algn="l" defTabSz="457200">
              <a:lnSpc>
                <a:spcPts val="3900"/>
              </a:lnSpc>
              <a:defRPr sz="1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mov rbx, rbp</a:t>
            </a:r>
          </a:p>
        </p:txBody>
      </p:sp>
      <p:sp>
        <p:nvSpPr>
          <p:cNvPr id="732" name="Forma"/>
          <p:cNvSpPr/>
          <p:nvPr/>
        </p:nvSpPr>
        <p:spPr>
          <a:xfrm>
            <a:off x="10463980" y="9156834"/>
            <a:ext cx="520118" cy="520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38901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3" name="Forma"/>
          <p:cNvSpPr/>
          <p:nvPr/>
        </p:nvSpPr>
        <p:spPr>
          <a:xfrm>
            <a:off x="15047613" y="8115457"/>
            <a:ext cx="520117" cy="520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38901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4" name="Forma"/>
          <p:cNvSpPr/>
          <p:nvPr/>
        </p:nvSpPr>
        <p:spPr>
          <a:xfrm>
            <a:off x="14425652" y="7537573"/>
            <a:ext cx="520118" cy="520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38901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5" name="Forma"/>
          <p:cNvSpPr/>
          <p:nvPr/>
        </p:nvSpPr>
        <p:spPr>
          <a:xfrm>
            <a:off x="14425652" y="8115458"/>
            <a:ext cx="520118" cy="520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38901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6" name="Forma"/>
          <p:cNvSpPr/>
          <p:nvPr/>
        </p:nvSpPr>
        <p:spPr>
          <a:xfrm>
            <a:off x="13803693" y="8115457"/>
            <a:ext cx="520117" cy="520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38901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7" name="Forma"/>
          <p:cNvSpPr/>
          <p:nvPr/>
        </p:nvSpPr>
        <p:spPr>
          <a:xfrm>
            <a:off x="13803693" y="7537573"/>
            <a:ext cx="520117" cy="520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38901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u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223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Rettangolo"/>
          <p:cNvSpPr/>
          <p:nvPr/>
        </p:nvSpPr>
        <p:spPr>
          <a:xfrm>
            <a:off x="1918" y="-2"/>
            <a:ext cx="10160001" cy="4597403"/>
          </a:xfrm>
          <a:prstGeom prst="rect">
            <a:avLst/>
          </a:prstGeom>
          <a:gradFill>
            <a:gsLst>
              <a:gs pos="0">
                <a:srgbClr val="232327">
                  <a:alpha val="89682"/>
                </a:srgbClr>
              </a:gs>
              <a:gs pos="100000">
                <a:srgbClr val="414A57">
                  <a:alpha val="89682"/>
                </a:srgbClr>
              </a:gs>
            </a:gsLst>
            <a:lin ang="19220312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0" name="Reverse engineering tools."/>
          <p:cNvSpPr txBox="1"/>
          <p:nvPr/>
        </p:nvSpPr>
        <p:spPr>
          <a:xfrm>
            <a:off x="2722996" y="1939693"/>
            <a:ext cx="47178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b="1" sz="24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Reverse engineering tools.</a:t>
            </a:r>
          </a:p>
        </p:txBody>
      </p:sp>
      <p:sp>
        <p:nvSpPr>
          <p:cNvPr id="741" name="Rettangolo"/>
          <p:cNvSpPr/>
          <p:nvPr/>
        </p:nvSpPr>
        <p:spPr>
          <a:xfrm>
            <a:off x="959" y="4580316"/>
            <a:ext cx="10160001" cy="4597403"/>
          </a:xfrm>
          <a:prstGeom prst="rect">
            <a:avLst/>
          </a:prstGeom>
          <a:gradFill>
            <a:gsLst>
              <a:gs pos="0">
                <a:srgbClr val="2B969D">
                  <a:alpha val="89682"/>
                </a:srgbClr>
              </a:gs>
              <a:gs pos="100000">
                <a:srgbClr val="002452">
                  <a:alpha val="89682"/>
                </a:srgbClr>
              </a:gs>
            </a:gsLst>
            <a:lin ang="7611489"/>
          </a:gra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2" name="A shared database of malwares and reports."/>
          <p:cNvSpPr txBox="1"/>
          <p:nvPr/>
        </p:nvSpPr>
        <p:spPr>
          <a:xfrm>
            <a:off x="2722996" y="6568448"/>
            <a:ext cx="4717845" cy="91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b="1" sz="24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 shared database of malwares and reports.</a:t>
            </a:r>
          </a:p>
        </p:txBody>
      </p:sp>
      <p:grpSp>
        <p:nvGrpSpPr>
          <p:cNvPr id="745" name="Gruppo"/>
          <p:cNvGrpSpPr/>
          <p:nvPr/>
        </p:nvGrpSpPr>
        <p:grpSpPr>
          <a:xfrm>
            <a:off x="959" y="9160257"/>
            <a:ext cx="10160001" cy="4597403"/>
            <a:chOff x="0" y="0"/>
            <a:chExt cx="10160000" cy="4597401"/>
          </a:xfrm>
        </p:grpSpPr>
        <p:sp>
          <p:nvSpPr>
            <p:cNvPr id="743" name="Rettangolo"/>
            <p:cNvSpPr/>
            <p:nvPr/>
          </p:nvSpPr>
          <p:spPr>
            <a:xfrm>
              <a:off x="0" y="-1"/>
              <a:ext cx="10160001" cy="4597403"/>
            </a:xfrm>
            <a:prstGeom prst="rect">
              <a:avLst/>
            </a:prstGeom>
            <a:gradFill flip="none" rotWithShape="1">
              <a:gsLst>
                <a:gs pos="0">
                  <a:srgbClr val="232327">
                    <a:alpha val="89682"/>
                  </a:srgbClr>
                </a:gs>
                <a:gs pos="100000">
                  <a:srgbClr val="414A57">
                    <a:alpha val="89682"/>
                  </a:srgbClr>
                </a:gs>
              </a:gsLst>
              <a:lin ang="19220312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4" name="Community.…"/>
            <p:cNvSpPr txBox="1"/>
            <p:nvPr/>
          </p:nvSpPr>
          <p:spPr>
            <a:xfrm>
              <a:off x="2722036" y="1729984"/>
              <a:ext cx="4717846" cy="84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lnSpc>
                  <a:spcPct val="120000"/>
                </a:lnSpc>
                <a:defRPr b="1" sz="2400">
                  <a:solidFill>
                    <a:srgbClr val="DCDEE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Community.</a:t>
              </a:r>
            </a:p>
            <a:p>
              <a:pPr>
                <a:lnSpc>
                  <a:spcPct val="120000"/>
                </a:lnSpc>
                <a:defRPr sz="2000">
                  <a:solidFill>
                    <a:srgbClr val="DCDEE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Share, comment, discuss.</a:t>
              </a:r>
            </a:p>
          </p:txBody>
        </p:sp>
      </p:grpSp>
      <p:sp>
        <p:nvSpPr>
          <p:cNvPr id="746" name="We aim at creating an environment…"/>
          <p:cNvSpPr txBox="1"/>
          <p:nvPr/>
        </p:nvSpPr>
        <p:spPr>
          <a:xfrm>
            <a:off x="11196235" y="6443133"/>
            <a:ext cx="11705873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5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We aim at creating an environment </a:t>
            </a:r>
          </a:p>
          <a:p>
            <a:pPr>
              <a:defRPr b="1" sz="4500">
                <a:solidFill>
                  <a:srgbClr val="DCDEE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for the cyber security community to thrive.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u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222328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