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147" autoAdjust="0"/>
  </p:normalViewPr>
  <p:slideViewPr>
    <p:cSldViewPr snapToGrid="0">
      <p:cViewPr varScale="1">
        <p:scale>
          <a:sx n="81" d="100"/>
          <a:sy n="81" d="100"/>
        </p:scale>
        <p:origin x="14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39FF5-55AD-480F-AC80-24BF21FAD119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42F57-19C4-43ED-B271-6381512BF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73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857B-93FB-4EBD-86ED-8FCDA6743870}" type="datetime1">
              <a:rPr lang="ru-RU" smtClean="0"/>
              <a:t>30.05.2024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2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4624-7BE4-4E30-A992-786FB1169D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64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BD88-BB85-42F7-AF73-B4273703F133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4624-7BE4-4E30-A992-786FB1169D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03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2801-8E46-446A-AB3B-07AF4F880126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4624-7BE4-4E30-A992-786FB1169D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21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C2D9-711F-4ED7-ACE2-AAABABBF5732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4624-7BE4-4E30-A992-786FB1169D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22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21A5-1E1E-4C48-A08D-48C300C1CB65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4624-7BE4-4E30-A992-786FB1169D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10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95E6-7E30-4122-B860-025A13BEE31E}" type="datetime1">
              <a:rPr lang="ru-RU" smtClean="0"/>
              <a:t>30.05.2024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4624-7BE4-4E30-A992-786FB1169D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79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642B-AC38-405B-B6CD-C05C78E04252}" type="datetime1">
              <a:rPr lang="ru-RU" smtClean="0"/>
              <a:t>30.05.2024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2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4624-7BE4-4E30-A992-786FB1169D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29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B449-13BD-49A6-A9AF-748862301183}" type="datetime1">
              <a:rPr lang="ru-RU" smtClean="0"/>
              <a:t>30.05.2024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2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4624-7BE4-4E30-A992-786FB1169D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245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6783-A47F-4673-AD54-BBE17A2A898B}" type="datetime1">
              <a:rPr lang="ru-RU" smtClean="0"/>
              <a:t>30.05.2024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2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4624-7BE4-4E30-A992-786FB1169D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981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C172-110F-47CA-A333-089FA0F9B871}" type="datetime1">
              <a:rPr lang="ru-RU" smtClean="0"/>
              <a:t>30.05.2024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2E34624-7BE4-4E30-A992-786FB1169D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83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66D2-92A0-49A4-B97E-357E67B534AA}" type="datetime1">
              <a:rPr lang="ru-RU" smtClean="0"/>
              <a:t>30.05.2024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4624-7BE4-4E30-A992-786FB1169D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91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48BF76DB-2E03-4606-B4EC-7E4919FF4025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r>
              <a:rPr lang="ru-RU" smtClean="0"/>
              <a:t>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72E34624-7BE4-4E30-A992-786FB1169D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168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4;p1"/>
          <p:cNvSpPr txBox="1">
            <a:spLocks/>
          </p:cNvSpPr>
          <p:nvPr/>
        </p:nvSpPr>
        <p:spPr>
          <a:xfrm>
            <a:off x="450001" y="551655"/>
            <a:ext cx="9704388" cy="5397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375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5000"/>
              </a:lnSpc>
              <a:spcBef>
                <a:spcPts val="0"/>
              </a:spcBef>
              <a:buSzPts val="2600"/>
            </a:pPr>
            <a:r>
              <a:rPr lang="ru-RU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Московский авиационный институт (национальный исследовательский институт)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5" name="Google Shape;95;p1"/>
          <p:cNvSpPr txBox="1">
            <a:spLocks noGrp="1"/>
          </p:cNvSpPr>
          <p:nvPr>
            <p:ph type="subTitle" idx="1"/>
          </p:nvPr>
        </p:nvSpPr>
        <p:spPr>
          <a:xfrm>
            <a:off x="73025" y="2607916"/>
            <a:ext cx="9070975" cy="14716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5100" rIns="0" bIns="0" rtlCol="0" anchor="ctr" anchorCtr="0">
            <a:noAutofit/>
          </a:bodyPr>
          <a:lstStyle/>
          <a:p>
            <a:pPr marL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en-US" sz="28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Выпускная</a:t>
            </a:r>
            <a:r>
              <a:rPr lang="en-US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квалификационная</a:t>
            </a:r>
            <a:r>
              <a:rPr lang="en-US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работа</a:t>
            </a:r>
            <a:r>
              <a:rPr lang="ru-RU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бакалавра</a:t>
            </a:r>
            <a:endParaRPr lang="en-US" sz="28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ru-RU" sz="2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на тему</a:t>
            </a:r>
            <a:r>
              <a:rPr lang="en-US" sz="26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«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анализа транзитного трафика с целью выявления актуальных цепочек взаимодействий в коммутационном оборудовании</a:t>
            </a:r>
            <a:r>
              <a:rPr lang="en-US" sz="26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»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oogle Shape;96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887" y="371077"/>
            <a:ext cx="960437" cy="90090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97;p1"/>
          <p:cNvSpPr txBox="1"/>
          <p:nvPr/>
        </p:nvSpPr>
        <p:spPr>
          <a:xfrm>
            <a:off x="4956245" y="4646639"/>
            <a:ext cx="6769099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56325" rIns="90000" bIns="45000" anchor="t" anchorCtr="0">
            <a:no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ts val="1800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ФИО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ru-RU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Почечура</a:t>
            </a: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 Артемий Андреевич</a:t>
            </a:r>
            <a:endParaRPr sz="2000" dirty="0"/>
          </a:p>
          <a:p>
            <a:pPr>
              <a:lnSpc>
                <a:spcPct val="95000"/>
              </a:lnSpc>
              <a:buClr>
                <a:srgbClr val="000000"/>
              </a:buClr>
              <a:buSzPts val="1800"/>
            </a:pPr>
            <a:r>
              <a:rPr lang="en-US" sz="2000" b="1" dirty="0" err="1">
                <a:latin typeface="Times New Roman"/>
                <a:ea typeface="Times New Roman"/>
                <a:cs typeface="Times New Roman"/>
                <a:sym typeface="Times New Roman"/>
              </a:rPr>
              <a:t>Группа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: М8О-406Б-20</a:t>
            </a:r>
            <a:endParaRPr sz="2000" dirty="0"/>
          </a:p>
          <a:p>
            <a:pPr>
              <a:lnSpc>
                <a:spcPct val="95000"/>
              </a:lnSpc>
              <a:buClr>
                <a:srgbClr val="000000"/>
              </a:buClr>
              <a:buSzPts val="1800"/>
            </a:pPr>
            <a:r>
              <a:rPr lang="ru-RU" sz="2000" b="1" dirty="0"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lang="en-US" sz="20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95000"/>
              </a:lnSpc>
              <a:buClr>
                <a:srgbClr val="000000"/>
              </a:buClr>
              <a:buSzPts val="1800"/>
            </a:pPr>
            <a:r>
              <a:rPr lang="ru-RU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Дзюба </a:t>
            </a: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Дмитрий Владимирович</a:t>
            </a:r>
            <a:endParaRPr sz="2000" dirty="0"/>
          </a:p>
          <a:p>
            <a:pPr>
              <a:lnSpc>
                <a:spcPct val="95000"/>
              </a:lnSpc>
              <a:buClr>
                <a:srgbClr val="000000"/>
              </a:buClr>
              <a:buSzPts val="18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ст. преподаватель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кафедры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806</a:t>
            </a:r>
            <a:endParaRPr sz="20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87" y="1285709"/>
            <a:ext cx="960437" cy="1043352"/>
          </a:xfrm>
          <a:prstGeom prst="rect">
            <a:avLst/>
          </a:prstGeom>
        </p:spPr>
      </p:pic>
      <p:sp>
        <p:nvSpPr>
          <p:cNvPr id="10" name="Google Shape;94;p1"/>
          <p:cNvSpPr txBox="1">
            <a:spLocks/>
          </p:cNvSpPr>
          <p:nvPr/>
        </p:nvSpPr>
        <p:spPr>
          <a:xfrm>
            <a:off x="1336135" y="1536488"/>
            <a:ext cx="7631112" cy="6342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375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5000"/>
              </a:lnSpc>
              <a:spcBef>
                <a:spcPts val="0"/>
              </a:spcBef>
              <a:buSzPts val="2600"/>
            </a:pPr>
            <a:r>
              <a:rPr lang="ru-RU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Институт №8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«</a:t>
            </a:r>
            <a:r>
              <a:rPr lang="ru-RU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Компьютерные науки и прикладная математика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»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521130" y="6336756"/>
            <a:ext cx="178106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5000"/>
              </a:lnSpc>
              <a:buClr>
                <a:srgbClr val="000000"/>
              </a:buClr>
              <a:buSzPts val="18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Москва – 2024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0567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4;p1"/>
          <p:cNvSpPr txBox="1">
            <a:spLocks/>
          </p:cNvSpPr>
          <p:nvPr/>
        </p:nvSpPr>
        <p:spPr>
          <a:xfrm>
            <a:off x="0" y="551655"/>
            <a:ext cx="9704388" cy="5397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375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5000"/>
              </a:lnSpc>
              <a:spcBef>
                <a:spcPts val="0"/>
              </a:spcBef>
              <a:buSzPts val="2600"/>
            </a:pPr>
            <a:r>
              <a:rPr lang="ru-RU" sz="48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Восстановленные цепочки</a:t>
            </a:r>
            <a:endParaRPr lang="ru-RU" sz="4800" dirty="0">
              <a:solidFill>
                <a:schemeClr val="tx1"/>
              </a:solidFill>
            </a:endParaRPr>
          </a:p>
        </p:txBody>
      </p:sp>
      <p:pic>
        <p:nvPicPr>
          <p:cNvPr id="6" name="Google Shape;96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887" y="371077"/>
            <a:ext cx="960437" cy="90090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361575" y="610765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92" y="1934667"/>
            <a:ext cx="8316690" cy="336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76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4;p1"/>
          <p:cNvSpPr txBox="1">
            <a:spLocks/>
          </p:cNvSpPr>
          <p:nvPr/>
        </p:nvSpPr>
        <p:spPr>
          <a:xfrm>
            <a:off x="-1" y="551655"/>
            <a:ext cx="9704388" cy="5397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375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5000"/>
              </a:lnSpc>
              <a:spcBef>
                <a:spcPts val="0"/>
              </a:spcBef>
              <a:buSzPts val="2600"/>
            </a:pPr>
            <a:r>
              <a:rPr lang="ru-RU" sz="48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Тесты производительности</a:t>
            </a:r>
            <a:endParaRPr lang="ru-RU" sz="4800" dirty="0">
              <a:solidFill>
                <a:schemeClr val="tx1"/>
              </a:solidFill>
            </a:endParaRPr>
          </a:p>
        </p:txBody>
      </p:sp>
      <p:pic>
        <p:nvPicPr>
          <p:cNvPr id="6" name="Google Shape;96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887" y="371077"/>
            <a:ext cx="960437" cy="900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10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18164" y="1271983"/>
            <a:ext cx="5468059" cy="5241008"/>
          </a:xfrm>
          <a:prstGeom prst="rect">
            <a:avLst/>
          </a:prstGeom>
          <a:ln/>
        </p:spPr>
      </p:pic>
      <p:sp>
        <p:nvSpPr>
          <p:cNvPr id="7" name="TextBox 6"/>
          <p:cNvSpPr txBox="1"/>
          <p:nvPr/>
        </p:nvSpPr>
        <p:spPr>
          <a:xfrm>
            <a:off x="8361575" y="6107651"/>
            <a:ext cx="481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01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96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887" y="371077"/>
            <a:ext cx="960437" cy="900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4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38640" y="1271983"/>
            <a:ext cx="5427107" cy="5235524"/>
          </a:xfrm>
          <a:prstGeom prst="rect">
            <a:avLst/>
          </a:prstGeom>
          <a:ln/>
        </p:spPr>
      </p:pic>
      <p:sp>
        <p:nvSpPr>
          <p:cNvPr id="7" name="Google Shape;94;p1"/>
          <p:cNvSpPr txBox="1">
            <a:spLocks/>
          </p:cNvSpPr>
          <p:nvPr/>
        </p:nvSpPr>
        <p:spPr>
          <a:xfrm>
            <a:off x="-1" y="551655"/>
            <a:ext cx="9704388" cy="5397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375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5000"/>
              </a:lnSpc>
              <a:spcBef>
                <a:spcPts val="0"/>
              </a:spcBef>
              <a:buSzPts val="2600"/>
            </a:pPr>
            <a:r>
              <a:rPr lang="ru-RU" sz="48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Тесты производительности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61575" y="610765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50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96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887" y="371077"/>
            <a:ext cx="960437" cy="900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15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85565" y="1271983"/>
            <a:ext cx="5333257" cy="5055312"/>
          </a:xfrm>
          <a:prstGeom prst="rect">
            <a:avLst/>
          </a:prstGeom>
          <a:ln/>
        </p:spPr>
      </p:pic>
      <p:sp>
        <p:nvSpPr>
          <p:cNvPr id="7" name="Google Shape;94;p1"/>
          <p:cNvSpPr txBox="1">
            <a:spLocks/>
          </p:cNvSpPr>
          <p:nvPr/>
        </p:nvSpPr>
        <p:spPr>
          <a:xfrm>
            <a:off x="-1" y="551655"/>
            <a:ext cx="9704388" cy="5397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375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5000"/>
              </a:lnSpc>
              <a:spcBef>
                <a:spcPts val="0"/>
              </a:spcBef>
              <a:buSzPts val="2600"/>
            </a:pPr>
            <a:r>
              <a:rPr lang="ru-RU" sz="48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Тесты производительности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61575" y="610765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83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4;p1"/>
          <p:cNvSpPr txBox="1">
            <a:spLocks/>
          </p:cNvSpPr>
          <p:nvPr/>
        </p:nvSpPr>
        <p:spPr>
          <a:xfrm>
            <a:off x="-251209" y="551655"/>
            <a:ext cx="9704388" cy="5397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375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5000"/>
              </a:lnSpc>
              <a:spcBef>
                <a:spcPts val="0"/>
              </a:spcBef>
              <a:buSzPts val="2600"/>
            </a:pPr>
            <a:r>
              <a:rPr lang="ru-RU" sz="48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lang="ru-RU" sz="4800" dirty="0">
              <a:solidFill>
                <a:schemeClr val="tx1"/>
              </a:solidFill>
            </a:endParaRPr>
          </a:p>
        </p:txBody>
      </p:sp>
      <p:pic>
        <p:nvPicPr>
          <p:cNvPr id="6" name="Google Shape;96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887" y="371077"/>
            <a:ext cx="960437" cy="90090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115887" y="1944973"/>
            <a:ext cx="9144000" cy="295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5000"/>
              </a:lnSpc>
              <a:spcBef>
                <a:spcPts val="0"/>
              </a:spcBef>
              <a:buSzPts val="2600"/>
              <a:buFont typeface="+mj-lt"/>
              <a:buAutoNum type="arabicPeriod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программное обеспечение для восстановления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пути звонков внутри коммутаторной сети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95000"/>
              </a:lnSpc>
              <a:spcBef>
                <a:spcPts val="0"/>
              </a:spcBef>
              <a:buSzPts val="2600"/>
              <a:buFont typeface="+mj-lt"/>
              <a:buAutoNum type="arabicPeriod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генератор данных, с помощью которого тестируется основной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 smtClean="0"/>
          </a:p>
          <a:p>
            <a:pPr marL="285750" indent="-285750">
              <a:lnSpc>
                <a:spcPct val="95000"/>
              </a:lnSpc>
              <a:spcBef>
                <a:spcPts val="0"/>
              </a:spcBef>
              <a:buSzPts val="2600"/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 algn="ctr">
              <a:lnSpc>
                <a:spcPct val="95000"/>
              </a:lnSpc>
              <a:spcBef>
                <a:spcPts val="0"/>
              </a:spcBef>
              <a:buSzPts val="2600"/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96105" y="4718040"/>
            <a:ext cx="854789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улучшения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таблиц для оптимизации поиска нужной информации.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361575" y="610765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99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4;p1"/>
          <p:cNvSpPr txBox="1">
            <a:spLocks/>
          </p:cNvSpPr>
          <p:nvPr/>
        </p:nvSpPr>
        <p:spPr>
          <a:xfrm>
            <a:off x="0" y="371077"/>
            <a:ext cx="9704388" cy="5397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375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5000"/>
              </a:lnSpc>
              <a:spcBef>
                <a:spcPts val="0"/>
              </a:spcBef>
              <a:buSzPts val="2600"/>
            </a:pPr>
            <a:r>
              <a:rPr lang="ru-RU" sz="48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Актуальность темы</a:t>
            </a:r>
            <a:endParaRPr lang="ru-RU" sz="4800" dirty="0">
              <a:solidFill>
                <a:schemeClr val="tx1"/>
              </a:solidFill>
            </a:endParaRPr>
          </a:p>
        </p:txBody>
      </p:sp>
      <p:pic>
        <p:nvPicPr>
          <p:cNvPr id="6" name="Google Shape;96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887" y="371077"/>
            <a:ext cx="960437" cy="90090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115887" y="1944973"/>
            <a:ext cx="9144000" cy="4624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5000"/>
              </a:lnSpc>
              <a:spcBef>
                <a:spcPts val="0"/>
              </a:spcBef>
              <a:buSzPts val="2600"/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Оператору связи требуется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оценить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маржинальность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предоставляемых услуг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5000"/>
              </a:lnSpc>
              <a:spcBef>
                <a:spcPts val="0"/>
              </a:spcBef>
              <a:buSzPts val="2600"/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CDR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записях недостаточно информации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5000"/>
              </a:lnSpc>
              <a:spcBef>
                <a:spcPts val="0"/>
              </a:spcBef>
              <a:buSzPts val="2600"/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Зарубежные разработки являются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проприетарными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недоступными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lnSpc>
                <a:spcPct val="95000"/>
              </a:lnSpc>
              <a:spcBef>
                <a:spcPts val="0"/>
              </a:spcBef>
              <a:buSzPts val="2600"/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Перебор всех вариантов не предоставит сведений, способствующих изменению обработки звонков.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5000"/>
              </a:lnSpc>
              <a:spcBef>
                <a:spcPts val="0"/>
              </a:spcBef>
              <a:buSzPts val="2600"/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lnSpc>
                <a:spcPct val="95000"/>
              </a:lnSpc>
              <a:spcBef>
                <a:spcPts val="0"/>
              </a:spcBef>
              <a:buSzPts val="2600"/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 algn="ctr">
              <a:lnSpc>
                <a:spcPct val="95000"/>
              </a:lnSpc>
              <a:spcBef>
                <a:spcPts val="0"/>
              </a:spcBef>
              <a:buSzPts val="2600"/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8361575" y="610765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25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4;p1"/>
          <p:cNvSpPr txBox="1">
            <a:spLocks/>
          </p:cNvSpPr>
          <p:nvPr/>
        </p:nvSpPr>
        <p:spPr>
          <a:xfrm>
            <a:off x="0" y="551655"/>
            <a:ext cx="9704388" cy="5397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375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5000"/>
              </a:lnSpc>
              <a:spcBef>
                <a:spcPts val="0"/>
              </a:spcBef>
              <a:buSzPts val="2600"/>
            </a:pPr>
            <a:r>
              <a:rPr lang="ru-RU" sz="48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работы</a:t>
            </a:r>
            <a:endParaRPr lang="ru-RU" sz="4800" dirty="0">
              <a:solidFill>
                <a:schemeClr val="tx1"/>
              </a:solidFill>
            </a:endParaRPr>
          </a:p>
        </p:txBody>
      </p:sp>
      <p:pic>
        <p:nvPicPr>
          <p:cNvPr id="6" name="Google Shape;96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887" y="371077"/>
            <a:ext cx="960437" cy="90090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280194" y="1924877"/>
            <a:ext cx="9144000" cy="471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ts val="0"/>
              </a:spcBef>
              <a:buSzPts val="2600"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азработать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обеспечение,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позволяющее восстанавливать маршруты звонков внутри сети, что поможет оператору связи оценить </a:t>
            </a:r>
            <a:r>
              <a:rPr lang="ru-RU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маржинальность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транспортировки звонков и судить о возможности её повышения.</a:t>
            </a:r>
          </a:p>
          <a:p>
            <a:pPr marL="285750" indent="-285750">
              <a:lnSpc>
                <a:spcPct val="95000"/>
              </a:lnSpc>
              <a:spcBef>
                <a:spcPts val="0"/>
              </a:spcBef>
              <a:buSzPts val="2600"/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 algn="ctr">
              <a:lnSpc>
                <a:spcPct val="95000"/>
              </a:lnSpc>
              <a:spcBef>
                <a:spcPts val="0"/>
              </a:spcBef>
              <a:buSzPts val="2600"/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361575" y="610765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48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4;p1"/>
          <p:cNvSpPr txBox="1">
            <a:spLocks/>
          </p:cNvSpPr>
          <p:nvPr/>
        </p:nvSpPr>
        <p:spPr>
          <a:xfrm>
            <a:off x="0" y="551655"/>
            <a:ext cx="9704388" cy="5397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375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5000"/>
              </a:lnSpc>
              <a:spcBef>
                <a:spcPts val="0"/>
              </a:spcBef>
              <a:buSzPts val="2600"/>
            </a:pPr>
            <a:r>
              <a:rPr lang="ru-RU" sz="48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endParaRPr lang="ru-RU" sz="4800" dirty="0">
              <a:solidFill>
                <a:schemeClr val="tx1"/>
              </a:solidFill>
            </a:endParaRPr>
          </a:p>
        </p:txBody>
      </p:sp>
      <p:pic>
        <p:nvPicPr>
          <p:cNvPr id="6" name="Google Shape;96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887" y="371077"/>
            <a:ext cx="960437" cy="90090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115887" y="2155989"/>
            <a:ext cx="9144000" cy="4624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5000"/>
              </a:lnSpc>
              <a:spcBef>
                <a:spcPts val="0"/>
              </a:spcBef>
              <a:buSzPts val="2600"/>
              <a:buFont typeface="+mj-lt"/>
              <a:buAutoNum type="arabicPeriod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архитектуру программного обеспечения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95000"/>
              </a:lnSpc>
              <a:spcBef>
                <a:spcPts val="0"/>
              </a:spcBef>
              <a:buSzPts val="2600"/>
              <a:buFont typeface="+mj-lt"/>
              <a:buAutoNum type="arabicPeriod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схему базы данных.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95000"/>
              </a:lnSpc>
              <a:spcBef>
                <a:spcPts val="0"/>
              </a:spcBef>
              <a:buSzPts val="2600"/>
              <a:buFont typeface="+mj-lt"/>
              <a:buAutoNum type="arabicPeriod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генератор данных.</a:t>
            </a:r>
          </a:p>
          <a:p>
            <a:pPr marL="514350" indent="-514350">
              <a:lnSpc>
                <a:spcPct val="95000"/>
              </a:lnSpc>
              <a:spcBef>
                <a:spcPts val="0"/>
              </a:spcBef>
              <a:buSzPts val="2600"/>
              <a:buFont typeface="+mj-lt"/>
              <a:buAutoNum type="arabicPeriod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алгоритм восстановления маршрутов звонков.</a:t>
            </a:r>
          </a:p>
          <a:p>
            <a:pPr marL="514350" indent="-514350">
              <a:lnSpc>
                <a:spcPct val="95000"/>
              </a:lnSpc>
              <a:spcBef>
                <a:spcPts val="0"/>
              </a:spcBef>
              <a:buSzPts val="2600"/>
              <a:buFont typeface="+mj-lt"/>
              <a:buAutoNum type="arabicPeriod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Произвести тесты производительности.</a:t>
            </a:r>
          </a:p>
          <a:p>
            <a:pPr marL="514350" indent="-514350">
              <a:lnSpc>
                <a:spcPct val="95000"/>
              </a:lnSpc>
              <a:spcBef>
                <a:spcPts val="0"/>
              </a:spcBef>
              <a:buSzPts val="2600"/>
              <a:buFont typeface="+mj-lt"/>
              <a:buAutoNum type="arabicPeriod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5000"/>
              </a:lnSpc>
              <a:spcBef>
                <a:spcPts val="0"/>
              </a:spcBef>
              <a:buSzPts val="2600"/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lnSpc>
                <a:spcPct val="95000"/>
              </a:lnSpc>
              <a:spcBef>
                <a:spcPts val="0"/>
              </a:spcBef>
              <a:buSzPts val="2600"/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 algn="ctr">
              <a:lnSpc>
                <a:spcPct val="95000"/>
              </a:lnSpc>
              <a:spcBef>
                <a:spcPts val="0"/>
              </a:spcBef>
              <a:buSzPts val="2600"/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61575" y="610765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14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4;p1"/>
          <p:cNvSpPr txBox="1">
            <a:spLocks/>
          </p:cNvSpPr>
          <p:nvPr/>
        </p:nvSpPr>
        <p:spPr>
          <a:xfrm>
            <a:off x="-204832" y="518244"/>
            <a:ext cx="9704388" cy="5397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375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5000"/>
              </a:lnSpc>
              <a:spcBef>
                <a:spcPts val="0"/>
              </a:spcBef>
              <a:buSzPts val="2600"/>
            </a:pPr>
            <a:r>
              <a:rPr lang="ru-RU" sz="48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Схема сети</a:t>
            </a:r>
            <a:endParaRPr lang="ru-RU" sz="4800" dirty="0">
              <a:solidFill>
                <a:schemeClr val="tx1"/>
              </a:solidFill>
            </a:endParaRPr>
          </a:p>
        </p:txBody>
      </p:sp>
      <p:pic>
        <p:nvPicPr>
          <p:cNvPr id="6" name="Google Shape;96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887" y="371077"/>
            <a:ext cx="960437" cy="900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4" y="1271983"/>
            <a:ext cx="7578335" cy="46196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61575" y="610765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32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4;p1"/>
          <p:cNvSpPr txBox="1">
            <a:spLocks/>
          </p:cNvSpPr>
          <p:nvPr/>
        </p:nvSpPr>
        <p:spPr>
          <a:xfrm>
            <a:off x="0" y="551655"/>
            <a:ext cx="9704388" cy="5397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375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5000"/>
              </a:lnSpc>
              <a:spcBef>
                <a:spcPts val="0"/>
              </a:spcBef>
              <a:buSzPts val="2600"/>
            </a:pPr>
            <a:r>
              <a:rPr lang="ru-RU" sz="48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Сопоставление </a:t>
            </a:r>
            <a:r>
              <a:rPr lang="en-US" sz="48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CDR</a:t>
            </a:r>
            <a:endParaRPr lang="ru-RU" sz="4800" dirty="0">
              <a:solidFill>
                <a:schemeClr val="tx1"/>
              </a:solidFill>
            </a:endParaRPr>
          </a:p>
        </p:txBody>
      </p:sp>
      <p:pic>
        <p:nvPicPr>
          <p:cNvPr id="6" name="Google Shape;96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887" y="371077"/>
            <a:ext cx="960437" cy="90090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596104" y="1709922"/>
            <a:ext cx="83401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3200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Сопоставление двух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CDR,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относящихся к одному звонку и находящихся в цепочке на соседних позициях, производится с помощью следующей формулы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1562804" y="2984548"/>
                <a:ext cx="657878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320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ru-RU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ru-RU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ru-RU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∆</m:t>
                      </m:r>
                      <m:r>
                        <a:rPr lang="ru-RU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ru-RU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≤ </m:t>
                      </m:r>
                      <m:r>
                        <a:rPr lang="ru-RU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ru-RU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где</m:t>
                      </m:r>
                    </m:oMath>
                  </m:oMathPara>
                </a14:m>
                <a:endParaRPr lang="ru-RU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804" y="2984548"/>
                <a:ext cx="657878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361575" y="610765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495964" y="3747314"/>
                <a:ext cx="467942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ru-RU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различие во времени </a:t>
                </a:r>
                <a:r>
                  <a:rPr lang="ru-RU" sz="2000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создания </a:t>
                </a:r>
                <a:r>
                  <a:rPr lang="en-US" sz="2000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CDR</a:t>
                </a:r>
                <a:r>
                  <a:rPr lang="ru-RU" sz="2000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ru-RU" sz="2000" dirty="0"/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64" y="3747314"/>
                <a:ext cx="4679423" cy="400110"/>
              </a:xfrm>
              <a:prstGeom prst="rect">
                <a:avLst/>
              </a:prstGeom>
              <a:blipFill>
                <a:blip r:embed="rId4"/>
                <a:stretch>
                  <a:fillRect t="-10769" b="-261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495964" y="4168347"/>
                <a:ext cx="746381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– коэффициент для степени учёта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ru-RU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ru-RU" sz="2000" dirty="0"/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64" y="4168347"/>
                <a:ext cx="7463813" cy="400110"/>
              </a:xfrm>
              <a:prstGeom prst="rect">
                <a:avLst/>
              </a:prstGeom>
              <a:blipFill>
                <a:blip r:embed="rId5"/>
                <a:stretch>
                  <a:fillRect l="-816" t="-10769" b="-261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495964" y="4606441"/>
                <a:ext cx="53568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ru-RU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различие в </a:t>
                </a:r>
                <a:r>
                  <a:rPr lang="ru-RU" sz="2000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данных о длительности </a:t>
                </a:r>
                <a:r>
                  <a:rPr 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звонка</a:t>
                </a:r>
                <a:endParaRPr lang="ru-RU" sz="2000" dirty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64" y="4606441"/>
                <a:ext cx="5356851" cy="400110"/>
              </a:xfrm>
              <a:prstGeom prst="rect">
                <a:avLst/>
              </a:prstGeom>
              <a:blipFill>
                <a:blip r:embed="rId6"/>
                <a:stretch>
                  <a:fillRect t="-10769" r="-228" b="-261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ямоугольник 9"/>
              <p:cNvSpPr/>
              <p:nvPr/>
            </p:nvSpPr>
            <p:spPr>
              <a:xfrm>
                <a:off x="495964" y="5044535"/>
                <a:ext cx="467942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–</a:t>
                </a:r>
                <a:r>
                  <a:rPr lang="ru-RU" sz="2000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коэффициент для степени учёта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ru-RU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ru-RU" sz="2000" dirty="0"/>
              </a:p>
            </p:txBody>
          </p:sp>
        </mc:Choice>
        <mc:Fallback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64" y="5044535"/>
                <a:ext cx="4679424" cy="400110"/>
              </a:xfrm>
              <a:prstGeom prst="rect">
                <a:avLst/>
              </a:prstGeom>
              <a:blipFill>
                <a:blip r:embed="rId7"/>
                <a:stretch>
                  <a:fillRect l="-1302" t="-10769" b="-261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/>
          <p:cNvSpPr/>
          <p:nvPr/>
        </p:nvSpPr>
        <p:spPr>
          <a:xfrm>
            <a:off x="495964" y="5429787"/>
            <a:ext cx="3840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предельное значение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метрики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7914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4;p1"/>
          <p:cNvSpPr txBox="1">
            <a:spLocks/>
          </p:cNvSpPr>
          <p:nvPr/>
        </p:nvSpPr>
        <p:spPr>
          <a:xfrm>
            <a:off x="0" y="535304"/>
            <a:ext cx="9704388" cy="5397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375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5000"/>
              </a:lnSpc>
              <a:spcBef>
                <a:spcPts val="0"/>
              </a:spcBef>
              <a:buSzPts val="2600"/>
            </a:pPr>
            <a:r>
              <a:rPr lang="ru-RU" sz="3600" dirty="0" smtClean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Архитектура программного обеспечения</a:t>
            </a:r>
            <a:endParaRPr lang="ru-RU" sz="3600" dirty="0">
              <a:solidFill>
                <a:schemeClr val="tx1"/>
              </a:solidFill>
            </a:endParaRPr>
          </a:p>
        </p:txBody>
      </p:sp>
      <p:pic>
        <p:nvPicPr>
          <p:cNvPr id="6" name="Google Shape;96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887" y="371077"/>
            <a:ext cx="960437" cy="900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9492"/>
            <a:ext cx="9144000" cy="4521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61575" y="610765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40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96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887" y="371077"/>
            <a:ext cx="960437" cy="900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8743"/>
            <a:ext cx="9144000" cy="3722641"/>
          </a:xfrm>
          <a:prstGeom prst="rect">
            <a:avLst/>
          </a:prstGeom>
        </p:spPr>
      </p:pic>
      <p:sp>
        <p:nvSpPr>
          <p:cNvPr id="7" name="Google Shape;94;p1"/>
          <p:cNvSpPr txBox="1">
            <a:spLocks/>
          </p:cNvSpPr>
          <p:nvPr/>
        </p:nvSpPr>
        <p:spPr>
          <a:xfrm>
            <a:off x="0" y="535304"/>
            <a:ext cx="9704388" cy="5397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375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5000"/>
              </a:lnSpc>
              <a:spcBef>
                <a:spcPts val="0"/>
              </a:spcBef>
              <a:buSzPts val="2600"/>
            </a:pPr>
            <a:r>
              <a:rPr lang="ru-RU" sz="3600" dirty="0" smtClean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Архитектура программного обеспечения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61575" y="610765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83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4;p1"/>
          <p:cNvSpPr txBox="1">
            <a:spLocks/>
          </p:cNvSpPr>
          <p:nvPr/>
        </p:nvSpPr>
        <p:spPr>
          <a:xfrm>
            <a:off x="0" y="551655"/>
            <a:ext cx="9704388" cy="5397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375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5000"/>
              </a:lnSpc>
              <a:spcBef>
                <a:spcPts val="0"/>
              </a:spcBef>
              <a:buSzPts val="2600"/>
            </a:pPr>
            <a:r>
              <a:rPr lang="ru-RU" sz="4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Логическая модель базы данных</a:t>
            </a:r>
            <a:endParaRPr lang="ru-RU" sz="4000" dirty="0">
              <a:solidFill>
                <a:schemeClr val="tx1"/>
              </a:solidFill>
            </a:endParaRPr>
          </a:p>
        </p:txBody>
      </p:sp>
      <p:pic>
        <p:nvPicPr>
          <p:cNvPr id="6" name="Google Shape;96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887" y="371077"/>
            <a:ext cx="960437" cy="900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49" y="1933338"/>
            <a:ext cx="4668350" cy="35977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61575" y="610765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071" y="1542080"/>
            <a:ext cx="1425340" cy="411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8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етрополия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Метрополия</Template>
  <TotalTime>583</TotalTime>
  <Words>294</Words>
  <Application>Microsoft Office PowerPoint</Application>
  <PresentationFormat>Экран (4:3)</PresentationFormat>
  <Paragraphs>59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Метрополия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Artemizer</dc:creator>
  <cp:lastModifiedBy>Artemizer</cp:lastModifiedBy>
  <cp:revision>31</cp:revision>
  <dcterms:created xsi:type="dcterms:W3CDTF">2024-05-24T13:51:15Z</dcterms:created>
  <dcterms:modified xsi:type="dcterms:W3CDTF">2024-05-29T23:57:41Z</dcterms:modified>
</cp:coreProperties>
</file>