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599" autoAdjust="0"/>
  </p:normalViewPr>
  <p:slideViewPr>
    <p:cSldViewPr>
      <p:cViewPr varScale="1">
        <p:scale>
          <a:sx n="97" d="100"/>
          <a:sy n="97" d="100"/>
        </p:scale>
        <p:origin x="101" y="10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3/26/2020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3/26/2020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3/26/2020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3/26/2020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3/26/2020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3/26/2020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3/26/2020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3/26/2020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3/26/2020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3/26/2020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7177" y="-152400"/>
            <a:ext cx="9448801" cy="2667000"/>
          </a:xfrm>
        </p:spPr>
        <p:txBody>
          <a:bodyPr/>
          <a:lstStyle/>
          <a:p>
            <a:r>
              <a:rPr lang="en-US" sz="3200" dirty="0">
                <a:latin typeface="Georgia" panose="02040502050405020303" pitchFamily="18" charset="0"/>
              </a:rPr>
              <a:t>GAN Dissection – Understanding GANs </a:t>
            </a:r>
          </a:p>
        </p:txBody>
      </p:sp>
      <p:sp>
        <p:nvSpPr>
          <p:cNvPr id="3" name="Subtitle 2"/>
          <p:cNvSpPr>
            <a:spLocks noGrp="1"/>
          </p:cNvSpPr>
          <p:nvPr>
            <p:ph type="subTitle" idx="1"/>
          </p:nvPr>
        </p:nvSpPr>
        <p:spPr>
          <a:xfrm>
            <a:off x="1370012" y="3352800"/>
            <a:ext cx="9143999" cy="1066800"/>
          </a:xfrm>
        </p:spPr>
        <p:txBody>
          <a:bodyPr/>
          <a:lstStyle/>
          <a:p>
            <a:r>
              <a:rPr lang="en-US" dirty="0">
                <a:latin typeface="Georgia" panose="02040502050405020303" pitchFamily="18" charset="0"/>
              </a:rPr>
              <a:t>David </a:t>
            </a:r>
            <a:r>
              <a:rPr lang="en-US" dirty="0" err="1">
                <a:latin typeface="Georgia" panose="02040502050405020303" pitchFamily="18" charset="0"/>
              </a:rPr>
              <a:t>Bau</a:t>
            </a:r>
            <a:r>
              <a:rPr lang="en-US" dirty="0">
                <a:latin typeface="Georgia" panose="02040502050405020303" pitchFamily="18" charset="0"/>
              </a:rPr>
              <a:t>, Jun-Yan Zhu, Hendrik </a:t>
            </a:r>
            <a:r>
              <a:rPr lang="en-US" dirty="0" err="1">
                <a:latin typeface="Georgia" panose="02040502050405020303" pitchFamily="18" charset="0"/>
              </a:rPr>
              <a:t>Strobelt</a:t>
            </a:r>
            <a:r>
              <a:rPr lang="en-US" dirty="0">
                <a:latin typeface="Georgia" panose="02040502050405020303" pitchFamily="18" charset="0"/>
              </a:rPr>
              <a:t>, </a:t>
            </a:r>
            <a:r>
              <a:rPr lang="en-US" dirty="0" err="1">
                <a:latin typeface="Georgia" panose="02040502050405020303" pitchFamily="18" charset="0"/>
              </a:rPr>
              <a:t>Bolei</a:t>
            </a:r>
            <a:r>
              <a:rPr lang="en-US" dirty="0">
                <a:latin typeface="Georgia" panose="02040502050405020303" pitchFamily="18" charset="0"/>
              </a:rPr>
              <a:t> Zhou, Joshua </a:t>
            </a:r>
            <a:r>
              <a:rPr lang="en-US" dirty="0" err="1">
                <a:latin typeface="Georgia" panose="02040502050405020303" pitchFamily="18" charset="0"/>
              </a:rPr>
              <a:t>B.Tenenbaum</a:t>
            </a:r>
            <a:r>
              <a:rPr lang="en-US" dirty="0">
                <a:latin typeface="Georgia" panose="02040502050405020303" pitchFamily="18" charset="0"/>
              </a:rPr>
              <a:t>, William </a:t>
            </a:r>
            <a:r>
              <a:rPr lang="en-US" dirty="0" err="1">
                <a:latin typeface="Georgia" panose="02040502050405020303" pitchFamily="18" charset="0"/>
              </a:rPr>
              <a:t>T.Freeman</a:t>
            </a:r>
            <a:r>
              <a:rPr lang="en-US" dirty="0">
                <a:latin typeface="Georgia" panose="02040502050405020303" pitchFamily="18" charset="0"/>
              </a:rPr>
              <a:t>, Antonio Torralba</a:t>
            </a:r>
          </a:p>
        </p:txBody>
      </p:sp>
      <p:sp>
        <p:nvSpPr>
          <p:cNvPr id="4" name="TextBox 3">
            <a:extLst>
              <a:ext uri="{FF2B5EF4-FFF2-40B4-BE49-F238E27FC236}">
                <a16:creationId xmlns:a16="http://schemas.microsoft.com/office/drawing/2014/main" id="{38BB146B-3115-449B-BFBA-9EC25FE6CC7D}"/>
              </a:ext>
            </a:extLst>
          </p:cNvPr>
          <p:cNvSpPr txBox="1"/>
          <p:nvPr/>
        </p:nvSpPr>
        <p:spPr>
          <a:xfrm>
            <a:off x="8990012" y="5334000"/>
            <a:ext cx="2324675" cy="535531"/>
          </a:xfrm>
          <a:prstGeom prst="rect">
            <a:avLst/>
          </a:prstGeom>
          <a:noFill/>
        </p:spPr>
        <p:txBody>
          <a:bodyPr wrap="none" rtlCol="0">
            <a:spAutoFit/>
          </a:bodyPr>
          <a:lstStyle/>
          <a:p>
            <a:pPr>
              <a:lnSpc>
                <a:spcPct val="90000"/>
              </a:lnSpc>
            </a:pPr>
            <a:r>
              <a:rPr lang="en-US" sz="1600" dirty="0">
                <a:latin typeface="Georgia" panose="02040502050405020303" pitchFamily="18" charset="0"/>
              </a:rPr>
              <a:t>Charles Tripp Isbell</a:t>
            </a:r>
          </a:p>
          <a:p>
            <a:pPr>
              <a:lnSpc>
                <a:spcPct val="90000"/>
              </a:lnSpc>
            </a:pPr>
            <a:r>
              <a:rPr lang="en-US" sz="1600" dirty="0">
                <a:latin typeface="Georgia" panose="02040502050405020303" pitchFamily="18" charset="0"/>
              </a:rPr>
              <a:t>Lalithya Kuntamukkala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79412" y="457200"/>
                <a:ext cx="11049000" cy="5791200"/>
              </a:xfrm>
            </p:spPr>
            <p:txBody>
              <a:bodyPr>
                <a:normAutofit/>
              </a:bodyPr>
              <a:lstStyle/>
              <a:p>
                <a:r>
                  <a:rPr lang="en-US" sz="2000" dirty="0">
                    <a:latin typeface="Georgia" panose="02040502050405020303" pitchFamily="18" charset="0"/>
                  </a:rPr>
                  <a:t>From Holland 1988 and Pearl 2009, we define, average casual effect(ACE) of units U on the generation of class ‘c’ as</a:t>
                </a:r>
              </a:p>
              <a:p>
                <a:pPr marL="0" indent="0">
                  <a:buNone/>
                </a:pPr>
                <a:endParaRPr lang="en-US" sz="2000" dirty="0">
                  <a:latin typeface="Georgia" panose="02040502050405020303" pitchFamily="18" charset="0"/>
                </a:endParaRPr>
              </a:p>
              <a:p>
                <a:pPr marL="0" indent="0">
                  <a:buNone/>
                </a:pPr>
                <a:r>
                  <a:rPr lang="en-US" sz="2000" dirty="0">
                    <a:latin typeface="Georgia" panose="02040502050405020303" pitchFamily="18" charset="0"/>
                  </a:rPr>
                  <a:t>Where </a:t>
                </a:r>
                <a:r>
                  <a:rPr lang="en-US" sz="2000" dirty="0" err="1">
                    <a:latin typeface="Georgia" panose="02040502050405020303" pitchFamily="18" charset="0"/>
                  </a:rPr>
                  <a:t>s</a:t>
                </a:r>
                <a:r>
                  <a:rPr lang="en-US" sz="2000" baseline="-25000" dirty="0" err="1">
                    <a:latin typeface="Georgia" panose="02040502050405020303" pitchFamily="18" charset="0"/>
                  </a:rPr>
                  <a:t>c</a:t>
                </a:r>
                <a:r>
                  <a:rPr lang="en-US" sz="2000" dirty="0">
                    <a:latin typeface="Georgia" panose="02040502050405020303" pitchFamily="18" charset="0"/>
                  </a:rPr>
                  <a:t>(x) denotes a segmentation indicating presence of class ‘c’ in the image x at P. </a:t>
                </a:r>
                <a:r>
                  <a:rPr lang="en-US" sz="2000" dirty="0" err="1">
                    <a:latin typeface="Georgia" panose="02040502050405020303" pitchFamily="18" charset="0"/>
                  </a:rPr>
                  <a:t>E</a:t>
                </a:r>
                <a:r>
                  <a:rPr lang="en-US" sz="2000" baseline="-25000" dirty="0" err="1">
                    <a:latin typeface="Georgia" panose="02040502050405020303" pitchFamily="18" charset="0"/>
                  </a:rPr>
                  <a:t>z,P</a:t>
                </a:r>
                <a:r>
                  <a:rPr lang="en-US" sz="2000" baseline="-25000" dirty="0">
                    <a:latin typeface="Georgia" panose="02040502050405020303" pitchFamily="18" charset="0"/>
                  </a:rPr>
                  <a:t> </a:t>
                </a:r>
                <a:r>
                  <a:rPr lang="en-US" sz="2000" dirty="0">
                    <a:latin typeface="Georgia" panose="02040502050405020303" pitchFamily="18" charset="0"/>
                  </a:rPr>
                  <a:t> is the normalization of the segmentation. </a:t>
                </a:r>
              </a:p>
              <a:p>
                <a:r>
                  <a:rPr lang="en-US" sz="2000" dirty="0">
                    <a:latin typeface="Georgia" panose="02040502050405020303" pitchFamily="18" charset="0"/>
                  </a:rPr>
                  <a:t>While these measures can be applied to a single unit, objects tend to depend on more than one unit.</a:t>
                </a:r>
              </a:p>
              <a:p>
                <a:r>
                  <a:rPr lang="en-US" sz="2000" dirty="0">
                    <a:latin typeface="Georgia" panose="02040502050405020303" pitchFamily="18" charset="0"/>
                  </a:rPr>
                  <a:t>We need to identify a set of units U that maximize the average casual effect for an object class ‘c’.</a:t>
                </a:r>
              </a:p>
              <a:p>
                <a:pPr marL="0" indent="0">
                  <a:buNone/>
                </a:pPr>
                <a:r>
                  <a:rPr lang="en-US" sz="2000" b="1" dirty="0">
                    <a:latin typeface="Georgia" panose="02040502050405020303" pitchFamily="18" charset="0"/>
                  </a:rPr>
                  <a:t>Finding sets of units with high ACE :</a:t>
                </a:r>
              </a:p>
              <a:p>
                <a:r>
                  <a:rPr lang="en-US" sz="2000" dirty="0">
                    <a:latin typeface="Georgia" panose="02040502050405020303" pitchFamily="18" charset="0"/>
                  </a:rPr>
                  <a:t>For a representation r with d units, searching for a fixed size set U with high ACE is prohibitive.</a:t>
                </a:r>
              </a:p>
              <a:p>
                <a:r>
                  <a:rPr lang="en-US" sz="2000" dirty="0">
                    <a:latin typeface="Georgia" panose="02040502050405020303" pitchFamily="18" charset="0"/>
                  </a:rPr>
                  <a:t>We optimize a continuous intervention </a:t>
                </a:r>
                <a:r>
                  <a:rPr lang="el-GR" sz="2000" dirty="0">
                    <a:latin typeface="Georgia" panose="02040502050405020303" pitchFamily="18" charset="0"/>
                  </a:rPr>
                  <a:t>α</a:t>
                </a:r>
                <a:r>
                  <a:rPr lang="en-US" sz="2000" dirty="0">
                    <a:latin typeface="Georgia" panose="02040502050405020303" pitchFamily="18" charset="0"/>
                  </a:rPr>
                  <a:t> </a:t>
                </a:r>
                <a14:m>
                  <m:oMath xmlns:m="http://schemas.openxmlformats.org/officeDocument/2006/math">
                    <m:r>
                      <a:rPr lang="en-US" sz="2000" dirty="0" smtClean="0">
                        <a:latin typeface="Cambria Math" panose="02040503050406030204" pitchFamily="18" charset="0"/>
                      </a:rPr>
                      <m:t>∈</m:t>
                    </m:r>
                  </m:oMath>
                </a14:m>
                <a:r>
                  <a:rPr lang="en-US" sz="2000" dirty="0">
                    <a:latin typeface="Georgia" panose="02040502050405020303" pitchFamily="18" charset="0"/>
                  </a:rPr>
                  <a:t> [0,1]</a:t>
                </a:r>
                <a:r>
                  <a:rPr lang="en-US" sz="2000" baseline="30000" dirty="0">
                    <a:latin typeface="Georgia" panose="02040502050405020303" pitchFamily="18" charset="0"/>
                  </a:rPr>
                  <a:t>d </a:t>
                </a:r>
                <a:r>
                  <a:rPr lang="en-US" sz="2000" dirty="0">
                    <a:latin typeface="Georgia" panose="02040502050405020303" pitchFamily="18" charset="0"/>
                  </a:rPr>
                  <a:t> , where each dimension </a:t>
                </a:r>
                <a:r>
                  <a:rPr lang="el-GR" sz="2000" dirty="0">
                    <a:latin typeface="Georgia" panose="02040502050405020303" pitchFamily="18" charset="0"/>
                  </a:rPr>
                  <a:t>α</a:t>
                </a:r>
                <a:r>
                  <a:rPr lang="en-US" sz="2000" baseline="-25000" dirty="0">
                    <a:latin typeface="Georgia" panose="02040502050405020303" pitchFamily="18" charset="0"/>
                  </a:rPr>
                  <a:t>u</a:t>
                </a:r>
                <a:r>
                  <a:rPr lang="en-US" sz="2000" dirty="0">
                    <a:latin typeface="Georgia" panose="02040502050405020303" pitchFamily="18" charset="0"/>
                  </a:rPr>
                  <a:t> indicates the degree of intervention for a unit ‘u’.</a:t>
                </a:r>
              </a:p>
              <a:p>
                <a:pPr marL="0" indent="0">
                  <a:buNone/>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79412" y="457200"/>
                <a:ext cx="11049000" cy="5791200"/>
              </a:xfrm>
              <a:blipFill>
                <a:blip r:embed="rId2"/>
                <a:stretch>
                  <a:fillRect l="-552" t="-1158" r="-82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2" y="1295400"/>
            <a:ext cx="4267200" cy="381000"/>
          </a:xfrm>
          <a:prstGeom prst="rect">
            <a:avLst/>
          </a:prstGeom>
        </p:spPr>
      </p:pic>
    </p:spTree>
    <p:extLst>
      <p:ext uri="{BB962C8B-B14F-4D97-AF65-F5344CB8AC3E}">
        <p14:creationId xmlns:p14="http://schemas.microsoft.com/office/powerpoint/2010/main" val="286671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3212" y="381000"/>
            <a:ext cx="11506200" cy="6096000"/>
          </a:xfrm>
        </p:spPr>
        <p:txBody>
          <a:bodyPr>
            <a:normAutofit/>
          </a:bodyPr>
          <a:lstStyle/>
          <a:p>
            <a:r>
              <a:rPr lang="en-US" sz="2000" dirty="0">
                <a:latin typeface="Georgia" panose="02040502050405020303" pitchFamily="18" charset="0"/>
              </a:rPr>
              <a:t>Maximizing the following ACE formulation </a:t>
            </a:r>
            <a:r>
              <a:rPr lang="el-GR" sz="2000" dirty="0">
                <a:latin typeface="Georgia" panose="02040502050405020303" pitchFamily="18" charset="0"/>
              </a:rPr>
              <a:t>δ</a:t>
            </a:r>
            <a:r>
              <a:rPr lang="el-GR" sz="2000" baseline="-25000" dirty="0">
                <a:latin typeface="Georgia" panose="02040502050405020303" pitchFamily="18" charset="0"/>
              </a:rPr>
              <a:t>α</a:t>
            </a:r>
            <a:r>
              <a:rPr lang="en-US" sz="2000" baseline="-25000" dirty="0">
                <a:latin typeface="Georgia" panose="02040502050405020303" pitchFamily="18" charset="0"/>
              </a:rPr>
              <a:t>-&gt;C </a:t>
            </a:r>
            <a:r>
              <a:rPr lang="en-US" sz="2000" dirty="0">
                <a:latin typeface="Georgia" panose="02040502050405020303" pitchFamily="18" charset="0"/>
              </a:rPr>
              <a:t> : </a:t>
            </a:r>
            <a:r>
              <a:rPr lang="en-US" sz="2000" dirty="0" err="1">
                <a:latin typeface="Georgia" panose="02040502050405020303" pitchFamily="18" charset="0"/>
              </a:rPr>
              <a:t>r</a:t>
            </a:r>
            <a:r>
              <a:rPr lang="en-US" sz="2000" baseline="-25000" dirty="0" err="1">
                <a:latin typeface="Georgia" panose="02040502050405020303" pitchFamily="18" charset="0"/>
              </a:rPr>
              <a:t>U,</a:t>
            </a:r>
            <a:r>
              <a:rPr lang="en-US" sz="2000" u="sng" baseline="-25000" dirty="0" err="1">
                <a:latin typeface="Georgia" panose="02040502050405020303" pitchFamily="18" charset="0"/>
              </a:rPr>
              <a:t>P</a:t>
            </a:r>
            <a:r>
              <a:rPr lang="en-US" sz="2000" u="sng" baseline="-25000" dirty="0">
                <a:latin typeface="Georgia" panose="02040502050405020303" pitchFamily="18" charset="0"/>
              </a:rPr>
              <a:t> </a:t>
            </a:r>
            <a:r>
              <a:rPr lang="en-US" sz="2000" dirty="0">
                <a:latin typeface="Georgia" panose="02040502050405020303" pitchFamily="18" charset="0"/>
              </a:rPr>
              <a:t>is the all channel featuremap at other locations </a:t>
            </a:r>
            <a:r>
              <a:rPr lang="en-US" sz="2000" u="sng" dirty="0">
                <a:latin typeface="Georgia" panose="02040502050405020303" pitchFamily="18" charset="0"/>
              </a:rPr>
              <a:t>P</a:t>
            </a:r>
            <a:r>
              <a:rPr lang="en-US" sz="2000" dirty="0">
                <a:latin typeface="Georgia" panose="02040502050405020303" pitchFamily="18" charset="0"/>
              </a:rPr>
              <a:t>. </a:t>
            </a:r>
          </a:p>
          <a:p>
            <a:pPr marL="0" indent="0">
              <a:buNone/>
            </a:pPr>
            <a:endParaRPr lang="en-US" sz="2000" u="sng" dirty="0">
              <a:latin typeface="Georgia" panose="02040502050405020303" pitchFamily="18" charset="0"/>
            </a:endParaRPr>
          </a:p>
          <a:p>
            <a:pPr marL="0" indent="0">
              <a:buNone/>
            </a:pPr>
            <a:endParaRPr lang="en-US" sz="2000" u="sng" dirty="0">
              <a:latin typeface="Georgia" panose="02040502050405020303" pitchFamily="18" charset="0"/>
            </a:endParaRPr>
          </a:p>
          <a:p>
            <a:endParaRPr lang="en-US" sz="2000" dirty="0">
              <a:latin typeface="Georgia" panose="02040502050405020303" pitchFamily="18" charset="0"/>
            </a:endParaRPr>
          </a:p>
          <a:p>
            <a:r>
              <a:rPr lang="en-US" sz="2000" dirty="0">
                <a:latin typeface="Georgia" panose="02040502050405020303" pitchFamily="18" charset="0"/>
              </a:rPr>
              <a:t>α is optimized over the following loss with an L2 regularization:</a:t>
            </a:r>
          </a:p>
          <a:p>
            <a:pPr marL="0" indent="0">
              <a:buNone/>
            </a:pPr>
            <a:r>
              <a:rPr lang="en-US" sz="2000" dirty="0">
                <a:latin typeface="Georgia" panose="02040502050405020303" pitchFamily="18" charset="0"/>
              </a:rPr>
              <a:t>Where </a:t>
            </a:r>
            <a:r>
              <a:rPr lang="el-GR" sz="2000" dirty="0">
                <a:latin typeface="Georgia" panose="02040502050405020303" pitchFamily="18" charset="0"/>
              </a:rPr>
              <a:t>λ</a:t>
            </a:r>
            <a:r>
              <a:rPr lang="en-US" sz="2000" dirty="0">
                <a:latin typeface="Georgia" panose="02040502050405020303" pitchFamily="18" charset="0"/>
              </a:rPr>
              <a:t> controls the relative importance of each term. </a:t>
            </a:r>
          </a:p>
          <a:p>
            <a:r>
              <a:rPr lang="en-US" sz="2000" dirty="0">
                <a:latin typeface="Georgia" panose="02040502050405020303" pitchFamily="18" charset="0"/>
              </a:rPr>
              <a:t>We optimize using stochastic gradient descent, sampling over both z and featuremap locations P and clamping the coefficient </a:t>
            </a:r>
            <a:r>
              <a:rPr lang="el-GR" sz="2000" dirty="0">
                <a:latin typeface="Georgia" panose="02040502050405020303" pitchFamily="18" charset="0"/>
              </a:rPr>
              <a:t>α</a:t>
            </a:r>
            <a:r>
              <a:rPr lang="en-US" sz="2000" dirty="0">
                <a:latin typeface="Georgia" panose="02040502050405020303" pitchFamily="18" charset="0"/>
              </a:rPr>
              <a:t> within the range [0,1]</a:t>
            </a:r>
            <a:r>
              <a:rPr lang="en-US" sz="2000" baseline="30000" dirty="0">
                <a:latin typeface="Georgia" panose="02040502050405020303" pitchFamily="18" charset="0"/>
              </a:rPr>
              <a:t>d</a:t>
            </a:r>
            <a:r>
              <a:rPr lang="en-US" sz="2000" dirty="0">
                <a:latin typeface="Georgia" panose="02040502050405020303" pitchFamily="18" charset="0"/>
              </a:rPr>
              <a:t> at each step ( d is the total number of units).</a:t>
            </a:r>
          </a:p>
          <a:p>
            <a:r>
              <a:rPr lang="en-US" sz="2000" dirty="0">
                <a:latin typeface="Georgia" panose="02040502050405020303" pitchFamily="18" charset="0"/>
              </a:rPr>
              <a:t>Finally we rank units by </a:t>
            </a:r>
            <a:r>
              <a:rPr lang="el-GR" sz="2000" dirty="0">
                <a:latin typeface="Georgia" panose="02040502050405020303" pitchFamily="18" charset="0"/>
              </a:rPr>
              <a:t>α</a:t>
            </a:r>
            <a:r>
              <a:rPr lang="en-US" sz="2000" baseline="-25000" dirty="0">
                <a:latin typeface="Georgia" panose="02040502050405020303" pitchFamily="18" charset="0"/>
              </a:rPr>
              <a:t>u</a:t>
            </a:r>
            <a:r>
              <a:rPr lang="en-US" sz="2000" baseline="30000" dirty="0">
                <a:latin typeface="Georgia" panose="02040502050405020303" pitchFamily="18" charset="0"/>
              </a:rPr>
              <a:t>*</a:t>
            </a:r>
            <a:r>
              <a:rPr lang="en-US" sz="2000" dirty="0">
                <a:latin typeface="Georgia" panose="02040502050405020303" pitchFamily="18" charset="0"/>
              </a:rPr>
              <a:t> and achieve a stronger casual effect(i.e., removing trees) when ablating successively </a:t>
            </a:r>
            <a:r>
              <a:rPr lang="en-US" sz="2000" dirty="0" err="1">
                <a:latin typeface="Georgia" panose="02040502050405020303" pitchFamily="18" charset="0"/>
              </a:rPr>
              <a:t>larget</a:t>
            </a:r>
            <a:r>
              <a:rPr lang="en-US" sz="2000" dirty="0">
                <a:latin typeface="Georgia" panose="02040502050405020303" pitchFamily="18" charset="0"/>
              </a:rPr>
              <a:t> sets of tree-causing units. </a:t>
            </a:r>
          </a:p>
          <a:p>
            <a:pPr marL="0" indent="0">
              <a:buNone/>
            </a:pPr>
            <a:endParaRPr lang="en-US" sz="2000" dirty="0">
              <a:latin typeface="Georgia" panose="02040502050405020303" pitchFamily="18" charset="0"/>
            </a:endParaRPr>
          </a:p>
          <a:p>
            <a:pPr marL="0" indent="0">
              <a:buNone/>
            </a:pPr>
            <a:r>
              <a:rPr lang="en-US" sz="2000" dirty="0">
                <a:latin typeface="Georgia" panose="02040502050405020303" pitchFamily="18" charset="0"/>
              </a:rPr>
              <a:t> </a:t>
            </a:r>
          </a:p>
          <a:p>
            <a:pPr marL="0" indent="0">
              <a:buNone/>
            </a:pPr>
            <a:endParaRPr lang="en-US" sz="2000" dirty="0">
              <a:latin typeface="Georgia" panose="02040502050405020303" pitchFamily="18" charset="0"/>
            </a:endParaRPr>
          </a:p>
          <a:p>
            <a:pPr marL="0" indent="0">
              <a:buNone/>
            </a:pPr>
            <a:endParaRPr lang="en-US" sz="2000" baseline="-25000" dirty="0">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1295400"/>
            <a:ext cx="5715000" cy="990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212" y="1524000"/>
            <a:ext cx="4267200" cy="333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812" y="2667000"/>
            <a:ext cx="2362200" cy="295316"/>
          </a:xfrm>
          <a:prstGeom prst="rect">
            <a:avLst/>
          </a:prstGeom>
        </p:spPr>
      </p:pic>
    </p:spTree>
    <p:extLst>
      <p:ext uri="{BB962C8B-B14F-4D97-AF65-F5344CB8AC3E}">
        <p14:creationId xmlns:p14="http://schemas.microsoft.com/office/powerpoint/2010/main" val="20386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04800"/>
            <a:ext cx="9143998" cy="1020762"/>
          </a:xfrm>
        </p:spPr>
        <p:txBody>
          <a:bodyPr/>
          <a:lstStyle/>
          <a:p>
            <a:r>
              <a:rPr lang="en-US" dirty="0">
                <a:latin typeface="Georgia" panose="02040502050405020303" pitchFamily="18" charset="0"/>
              </a:rPr>
              <a:t>RESULTS :</a:t>
            </a:r>
          </a:p>
        </p:txBody>
      </p:sp>
      <p:sp>
        <p:nvSpPr>
          <p:cNvPr id="3" name="Content Placeholder 2"/>
          <p:cNvSpPr>
            <a:spLocks noGrp="1"/>
          </p:cNvSpPr>
          <p:nvPr>
            <p:ph idx="1"/>
          </p:nvPr>
        </p:nvSpPr>
        <p:spPr>
          <a:xfrm>
            <a:off x="455612" y="1676400"/>
            <a:ext cx="11430000" cy="4800600"/>
          </a:xfrm>
        </p:spPr>
        <p:txBody>
          <a:bodyPr>
            <a:normAutofit/>
          </a:bodyPr>
          <a:lstStyle/>
          <a:p>
            <a:r>
              <a:rPr lang="en-US" sz="2000" dirty="0">
                <a:latin typeface="Georgia" panose="02040502050405020303" pitchFamily="18" charset="0"/>
              </a:rPr>
              <a:t>Three variants of Progressive GANs trained on LSUN scene datasets are studied.</a:t>
            </a:r>
          </a:p>
          <a:p>
            <a:r>
              <a:rPr lang="en-US" sz="2000" dirty="0">
                <a:latin typeface="Georgia" panose="02040502050405020303" pitchFamily="18" charset="0"/>
              </a:rPr>
              <a:t> To segment the generated images, a recent model( Xiao et al., 2018) trained on the ADE20K scene dataset(Zhou et al., 2017) is used.</a:t>
            </a:r>
          </a:p>
          <a:p>
            <a:r>
              <a:rPr lang="en-US" sz="2000" dirty="0">
                <a:latin typeface="Georgia" panose="02040502050405020303" pitchFamily="18" charset="0"/>
              </a:rPr>
              <a:t>The model can segment the input image into object classes, parts of large objects, and materials. </a:t>
            </a:r>
          </a:p>
          <a:p>
            <a:r>
              <a:rPr lang="en-US" sz="2000" dirty="0">
                <a:latin typeface="Georgia" panose="02040502050405020303" pitchFamily="18" charset="0"/>
              </a:rPr>
              <a:t>To further identify units that specialize in object parts, we expand each object class ‘c’ into additional object part classes c-t, c-b, c-l and c-r ( top, bottom, left or right half of the bounding box of a connected component)</a:t>
            </a:r>
          </a:p>
          <a:p>
            <a:r>
              <a:rPr lang="en-US" sz="2000" dirty="0">
                <a:latin typeface="Georgia" panose="02040502050405020303" pitchFamily="18" charset="0"/>
              </a:rPr>
              <a:t>We use dissection for analyzing and comparing units across datasets, layers and models and locating artifact units</a:t>
            </a:r>
          </a:p>
          <a:p>
            <a:r>
              <a:rPr lang="en-US" sz="2000" dirty="0">
                <a:latin typeface="Georgia" panose="02040502050405020303" pitchFamily="18" charset="0"/>
              </a:rPr>
              <a:t>Then we start with a set of dominant object classes and use intervention to locate causal units that can remove and insert objects in different images.</a:t>
            </a:r>
          </a:p>
          <a:p>
            <a:endParaRPr lang="en-US" sz="2000" dirty="0">
              <a:latin typeface="Georgia" panose="02040502050405020303" pitchFamily="18" charset="0"/>
            </a:endParaRPr>
          </a:p>
          <a:p>
            <a:endParaRPr lang="en-US" sz="2000" dirty="0">
              <a:latin typeface="Georgia" panose="02040502050405020303" pitchFamily="18" charset="0"/>
            </a:endParaRPr>
          </a:p>
        </p:txBody>
      </p:sp>
    </p:spTree>
    <p:extLst>
      <p:ext uri="{BB962C8B-B14F-4D97-AF65-F5344CB8AC3E}">
        <p14:creationId xmlns:p14="http://schemas.microsoft.com/office/powerpoint/2010/main" val="155380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228600"/>
            <a:ext cx="11811000" cy="1020762"/>
          </a:xfrm>
        </p:spPr>
        <p:txBody>
          <a:bodyPr/>
          <a:lstStyle/>
          <a:p>
            <a:r>
              <a:rPr lang="en-US" dirty="0">
                <a:latin typeface="Georgia" panose="02040502050405020303" pitchFamily="18" charset="0"/>
              </a:rPr>
              <a:t>Comparing units across datasets, layers and models</a:t>
            </a:r>
          </a:p>
        </p:txBody>
      </p:sp>
      <p:sp>
        <p:nvSpPr>
          <p:cNvPr id="3" name="Content Placeholder 2"/>
          <p:cNvSpPr>
            <a:spLocks noGrp="1"/>
          </p:cNvSpPr>
          <p:nvPr>
            <p:ph idx="1"/>
          </p:nvPr>
        </p:nvSpPr>
        <p:spPr>
          <a:xfrm>
            <a:off x="227012" y="1676400"/>
            <a:ext cx="11658600" cy="4876800"/>
          </a:xfrm>
        </p:spPr>
        <p:txBody>
          <a:bodyPr>
            <a:normAutofit/>
          </a:bodyPr>
          <a:lstStyle/>
          <a:p>
            <a:r>
              <a:rPr lang="en-US" sz="2000" b="1" dirty="0">
                <a:latin typeface="Georgia" panose="02040502050405020303" pitchFamily="18" charset="0"/>
              </a:rPr>
              <a:t>Emergence of individual unit object detectors:  </a:t>
            </a:r>
            <a:r>
              <a:rPr lang="en-US" sz="2000" dirty="0">
                <a:latin typeface="Georgia" panose="02040502050405020303" pitchFamily="18" charset="0"/>
              </a:rPr>
              <a:t>Interested in any units that are correlated with instances of an object class with diverse visual appearances</a:t>
            </a:r>
          </a:p>
          <a:p>
            <a:r>
              <a:rPr lang="en-US" sz="2000" b="1" dirty="0">
                <a:latin typeface="Georgia" panose="02040502050405020303" pitchFamily="18" charset="0"/>
              </a:rPr>
              <a:t>Interpretable units for different scene categories:  </a:t>
            </a:r>
            <a:r>
              <a:rPr lang="en-US" sz="2000" dirty="0">
                <a:latin typeface="Georgia" panose="02040502050405020303" pitchFamily="18" charset="0"/>
              </a:rPr>
              <a:t>The set of all object classes matched by the units of a GAN provides a map of what a GAN has learned about the data</a:t>
            </a:r>
          </a:p>
          <a:p>
            <a:r>
              <a:rPr lang="en-US" sz="2000" b="1" dirty="0">
                <a:latin typeface="Georgia" panose="02040502050405020303" pitchFamily="18" charset="0"/>
              </a:rPr>
              <a:t>Interpretable units for different network layers: </a:t>
            </a:r>
            <a:r>
              <a:rPr lang="en-US" sz="2000" dirty="0">
                <a:latin typeface="Georgia" panose="02040502050405020303" pitchFamily="18" charset="0"/>
              </a:rPr>
              <a:t>In classifier networks, the type of info explicitly represented changes from layer to layer. Similar phenomenon in GAN.</a:t>
            </a:r>
          </a:p>
          <a:p>
            <a:r>
              <a:rPr lang="en-US" sz="2000" b="1" dirty="0">
                <a:latin typeface="Georgia" panose="02040502050405020303" pitchFamily="18" charset="0"/>
              </a:rPr>
              <a:t>Interpretable units for different GAN models: </a:t>
            </a:r>
            <a:r>
              <a:rPr lang="en-US" sz="2000" dirty="0">
                <a:latin typeface="Georgia" panose="02040502050405020303" pitchFamily="18" charset="0"/>
              </a:rPr>
              <a:t>Interpretable units can provide insights about how GAN architecture choices affect the structures learned inside a GAN. We examine </a:t>
            </a:r>
          </a:p>
          <a:p>
            <a:pPr marL="457200" indent="-457200">
              <a:buFont typeface="+mj-lt"/>
              <a:buAutoNum type="arabicPeriod"/>
            </a:pPr>
            <a:r>
              <a:rPr lang="en-US" sz="2000" dirty="0">
                <a:latin typeface="Georgia" panose="02040502050405020303" pitchFamily="18" charset="0"/>
              </a:rPr>
              <a:t>Baseline progressive GAN</a:t>
            </a:r>
          </a:p>
          <a:p>
            <a:pPr marL="457200" indent="-457200">
              <a:buFont typeface="+mj-lt"/>
              <a:buAutoNum type="arabicPeriod"/>
            </a:pPr>
            <a:r>
              <a:rPr lang="en-US" sz="2000" dirty="0">
                <a:latin typeface="Georgia" panose="02040502050405020303" pitchFamily="18" charset="0"/>
              </a:rPr>
              <a:t>A modification that introduces </a:t>
            </a:r>
            <a:r>
              <a:rPr lang="en-US" sz="2000" dirty="0" err="1">
                <a:latin typeface="Georgia" panose="02040502050405020303" pitchFamily="18" charset="0"/>
              </a:rPr>
              <a:t>minibatch</a:t>
            </a:r>
            <a:r>
              <a:rPr lang="en-US" sz="2000" dirty="0">
                <a:latin typeface="Georgia" panose="02040502050405020303" pitchFamily="18" charset="0"/>
              </a:rPr>
              <a:t> </a:t>
            </a:r>
            <a:r>
              <a:rPr lang="en-US" sz="2000" dirty="0" err="1">
                <a:latin typeface="Georgia" panose="02040502050405020303" pitchFamily="18" charset="0"/>
              </a:rPr>
              <a:t>stddev</a:t>
            </a:r>
            <a:r>
              <a:rPr lang="en-US" sz="2000" dirty="0">
                <a:latin typeface="Georgia" panose="02040502050405020303" pitchFamily="18" charset="0"/>
              </a:rPr>
              <a:t> stats</a:t>
            </a:r>
          </a:p>
          <a:p>
            <a:pPr marL="457200" indent="-457200">
              <a:buFont typeface="+mj-lt"/>
              <a:buAutoNum type="arabicPeriod"/>
            </a:pPr>
            <a:r>
              <a:rPr lang="en-US" sz="2000" dirty="0">
                <a:latin typeface="Georgia" panose="02040502050405020303" pitchFamily="18" charset="0"/>
              </a:rPr>
              <a:t>A further modification that adds pixel wise </a:t>
            </a:r>
            <a:r>
              <a:rPr lang="en-US" sz="2000" dirty="0" err="1">
                <a:latin typeface="Georgia" panose="02040502050405020303" pitchFamily="18" charset="0"/>
              </a:rPr>
              <a:t>normalisation</a:t>
            </a:r>
            <a:endParaRPr lang="en-US" sz="2000" dirty="0">
              <a:latin typeface="Georgia" panose="02040502050405020303" pitchFamily="18" charset="0"/>
            </a:endParaRPr>
          </a:p>
        </p:txBody>
      </p:sp>
    </p:spTree>
    <p:extLst>
      <p:ext uri="{BB962C8B-B14F-4D97-AF65-F5344CB8AC3E}">
        <p14:creationId xmlns:p14="http://schemas.microsoft.com/office/powerpoint/2010/main" val="123453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3212" y="152400"/>
            <a:ext cx="11430000" cy="6400800"/>
          </a:xfrm>
        </p:spPr>
        <p:txBody>
          <a:bodyPr>
            <a:normAutofit/>
          </a:bodyPr>
          <a:lstStyle/>
          <a:p>
            <a:r>
              <a:rPr lang="en-US" sz="2000" dirty="0">
                <a:latin typeface="Georgia" panose="02040502050405020303" pitchFamily="18" charset="0"/>
              </a:rPr>
              <a:t>By examining units semantics, we confirm that providing </a:t>
            </a:r>
            <a:r>
              <a:rPr lang="en-US" sz="2000" dirty="0" err="1">
                <a:latin typeface="Georgia" panose="02040502050405020303" pitchFamily="18" charset="0"/>
              </a:rPr>
              <a:t>minibatch</a:t>
            </a:r>
            <a:r>
              <a:rPr lang="en-US" sz="2000" dirty="0">
                <a:latin typeface="Georgia" panose="02040502050405020303" pitchFamily="18" charset="0"/>
              </a:rPr>
              <a:t> </a:t>
            </a:r>
            <a:r>
              <a:rPr lang="en-US" sz="2000" dirty="0" err="1">
                <a:latin typeface="Georgia" panose="02040502050405020303" pitchFamily="18" charset="0"/>
              </a:rPr>
              <a:t>stddev</a:t>
            </a:r>
            <a:r>
              <a:rPr lang="en-US" sz="2000" dirty="0">
                <a:latin typeface="Georgia" panose="02040502050405020303" pitchFamily="18" charset="0"/>
              </a:rPr>
              <a:t> stats to the discriminator increases not only the realism of results but also the diversity of concepts represented by units like no. of types of objects, parts and materials matching units increases by more than 40%. The pixel wise normalization increases the </a:t>
            </a:r>
            <a:r>
              <a:rPr lang="en-US" sz="2000" dirty="0" err="1">
                <a:latin typeface="Georgia" panose="02040502050405020303" pitchFamily="18" charset="0"/>
              </a:rPr>
              <a:t>no.of</a:t>
            </a:r>
            <a:r>
              <a:rPr lang="en-US" sz="2000" dirty="0">
                <a:latin typeface="Georgia" panose="02040502050405020303" pitchFamily="18" charset="0"/>
              </a:rPr>
              <a:t> units that match semantic classes by 19%.</a:t>
            </a:r>
          </a:p>
          <a:p>
            <a:pPr marL="0" indent="0">
              <a:buNone/>
            </a:pPr>
            <a:endParaRPr lang="en-US" sz="2000" dirty="0">
              <a:latin typeface="Georgia" panose="02040502050405020303" pitchFamily="18" charset="0"/>
            </a:endParaRPr>
          </a:p>
          <a:p>
            <a:pPr marL="0" indent="0">
              <a:buNone/>
            </a:pPr>
            <a:r>
              <a:rPr lang="en-US" sz="2800" dirty="0">
                <a:latin typeface="Georgia" panose="02040502050405020303" pitchFamily="18" charset="0"/>
              </a:rPr>
              <a:t>DIAGNOSING AND IMPROVING GANs :</a:t>
            </a:r>
          </a:p>
          <a:p>
            <a:pPr marL="0" indent="0">
              <a:buNone/>
            </a:pPr>
            <a:r>
              <a:rPr lang="en-US" sz="2000" dirty="0">
                <a:latin typeface="Georgia" panose="02040502050405020303" pitchFamily="18" charset="0"/>
              </a:rPr>
              <a:t>Our framework can also analyze the causes of failures in their results.</a:t>
            </a:r>
          </a:p>
          <a:p>
            <a:r>
              <a:rPr lang="en-US" sz="2000" dirty="0">
                <a:latin typeface="Georgia" panose="02040502050405020303" pitchFamily="18" charset="0"/>
              </a:rPr>
              <a:t>We can see several annotated units that are responsible for typical artifacts consistently appearing across diff images. We can identify these units efficiently by human annotation: out of a sample of 1000 images, we visualize the top 10 highest activating images for each unit, and we manually identify units with noticeable artifacts in this set.</a:t>
            </a:r>
          </a:p>
          <a:p>
            <a:r>
              <a:rPr lang="en-US" sz="2000" dirty="0">
                <a:latin typeface="Georgia" panose="02040502050405020303" pitchFamily="18" charset="0"/>
              </a:rPr>
              <a:t>We can fix these errors by ablating the artifact-causing units.</a:t>
            </a:r>
          </a:p>
          <a:p>
            <a:r>
              <a:rPr lang="en-US" sz="2000" dirty="0">
                <a:latin typeface="Georgia" panose="02040502050405020303" pitchFamily="18" charset="0"/>
              </a:rPr>
              <a:t>Fig shows that artifacts are successfully removed, and the artifact-free pixels stay the same, improving the generated results.</a:t>
            </a:r>
          </a:p>
          <a:p>
            <a:r>
              <a:rPr lang="en-US" sz="2000" dirty="0" err="1">
                <a:latin typeface="Georgia" panose="02040502050405020303" pitchFamily="18" charset="0"/>
              </a:rPr>
              <a:t>Frechet</a:t>
            </a:r>
            <a:r>
              <a:rPr lang="en-US" sz="2000" dirty="0">
                <a:latin typeface="Georgia" panose="02040502050405020303" pitchFamily="18" charset="0"/>
              </a:rPr>
              <a:t> Inception Distance(FID) is computed between the generated and real images.</a:t>
            </a:r>
            <a:endParaRPr lang="en-US" sz="1800" dirty="0">
              <a:latin typeface="Georgia" panose="02040502050405020303" pitchFamily="18" charset="0"/>
            </a:endParaRPr>
          </a:p>
        </p:txBody>
      </p:sp>
    </p:spTree>
    <p:extLst>
      <p:ext uri="{BB962C8B-B14F-4D97-AF65-F5344CB8AC3E}">
        <p14:creationId xmlns:p14="http://schemas.microsoft.com/office/powerpoint/2010/main" val="298629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3212" y="228600"/>
            <a:ext cx="11658600" cy="6400800"/>
          </a:xfrm>
        </p:spPr>
        <p:txBody>
          <a:bodyPr>
            <a:normAutofit/>
          </a:bodyPr>
          <a:lstStyle/>
          <a:p>
            <a:r>
              <a:rPr lang="en-US" sz="2000" dirty="0">
                <a:latin typeface="Georgia" panose="02040502050405020303" pitchFamily="18" charset="0"/>
              </a:rPr>
              <a:t>We use 50,000 real images and generate 10,000 images with high activations on these units.</a:t>
            </a:r>
          </a:p>
          <a:p>
            <a:r>
              <a:rPr lang="en-US" sz="2000" dirty="0">
                <a:latin typeface="Georgia" panose="02040502050405020303" pitchFamily="18" charset="0"/>
              </a:rPr>
              <a:t>Then we score 1000 images per method on Amazon </a:t>
            </a:r>
            <a:r>
              <a:rPr lang="en-US" sz="2000" dirty="0" err="1">
                <a:latin typeface="Georgia" panose="02040502050405020303" pitchFamily="18" charset="0"/>
              </a:rPr>
              <a:t>MTurk</a:t>
            </a:r>
            <a:r>
              <a:rPr lang="en-US" sz="2000" dirty="0">
                <a:latin typeface="Georgia" panose="02040502050405020303" pitchFamily="18" charset="0"/>
              </a:rPr>
              <a:t>, collecting 20,000 human annotations regarding whether the modified image looks more realistic compared to original.</a:t>
            </a:r>
          </a:p>
          <a:p>
            <a:r>
              <a:rPr lang="en-US" sz="2000" dirty="0">
                <a:latin typeface="Georgia" panose="02040502050405020303" pitchFamily="18" charset="0"/>
              </a:rPr>
              <a:t>Both metrics show improvements</a:t>
            </a:r>
          </a:p>
          <a:p>
            <a:pPr marL="0" indent="0">
              <a:buNone/>
            </a:pPr>
            <a:endParaRPr lang="en-US" sz="2000" dirty="0">
              <a:latin typeface="Georgia" panose="02040502050405020303" pitchFamily="18" charset="0"/>
            </a:endParaRPr>
          </a:p>
          <a:p>
            <a:pPr marL="0" indent="0">
              <a:buNone/>
            </a:pPr>
            <a:r>
              <a:rPr lang="en-US" sz="2800" dirty="0">
                <a:latin typeface="Georgia" panose="02040502050405020303" pitchFamily="18" charset="0"/>
              </a:rPr>
              <a:t>LOCATING CAUSAL UNITS WITH ABLATION:</a:t>
            </a:r>
          </a:p>
          <a:p>
            <a:r>
              <a:rPr lang="en-US" sz="2000" dirty="0">
                <a:latin typeface="Georgia" panose="02040502050405020303" pitchFamily="18" charset="0"/>
              </a:rPr>
              <a:t>Errors and a variety of specific object types can also be removed from GAN output by ablating a set of units in a GAN.</a:t>
            </a:r>
          </a:p>
          <a:p>
            <a:r>
              <a:rPr lang="en-US" sz="2000" dirty="0">
                <a:latin typeface="Georgia" panose="02040502050405020303" pitchFamily="18" charset="0"/>
              </a:rPr>
              <a:t>By turning of the small sets of units, most of the output can be removed from the generated scenes by ablating. But not every object can be erased. Ablating those units will reduce the size and density of these objects, but will rarely eliminate them.</a:t>
            </a:r>
          </a:p>
          <a:p>
            <a:r>
              <a:rPr lang="en-US" sz="2000" dirty="0">
                <a:latin typeface="Georgia" panose="02040502050405020303" pitchFamily="18" charset="0"/>
              </a:rPr>
              <a:t>The ease of object removal depends on the scene type.</a:t>
            </a:r>
          </a:p>
          <a:p>
            <a:r>
              <a:rPr lang="en-US" sz="2000" dirty="0">
                <a:latin typeface="Georgia" panose="02040502050405020303" pitchFamily="18" charset="0"/>
              </a:rPr>
              <a:t>Difficulty of removal reflects the choice that a GAN has learned for a concept.</a:t>
            </a:r>
          </a:p>
          <a:p>
            <a:endParaRPr lang="en-US" sz="2000" dirty="0">
              <a:latin typeface="Georgia" panose="02040502050405020303" pitchFamily="18" charset="0"/>
            </a:endParaRPr>
          </a:p>
        </p:txBody>
      </p:sp>
    </p:spTree>
    <p:extLst>
      <p:ext uri="{BB962C8B-B14F-4D97-AF65-F5344CB8AC3E}">
        <p14:creationId xmlns:p14="http://schemas.microsoft.com/office/powerpoint/2010/main" val="297525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E96058-0B91-4396-8EB3-F9ECD6C848F6}"/>
              </a:ext>
            </a:extLst>
          </p:cNvPr>
          <p:cNvSpPr>
            <a:spLocks noGrp="1"/>
          </p:cNvSpPr>
          <p:nvPr>
            <p:ph idx="4294967295"/>
          </p:nvPr>
        </p:nvSpPr>
        <p:spPr>
          <a:xfrm>
            <a:off x="455612" y="228600"/>
            <a:ext cx="11277600" cy="6400800"/>
          </a:xfrm>
        </p:spPr>
        <p:txBody>
          <a:bodyPr>
            <a:normAutofit/>
          </a:bodyPr>
          <a:lstStyle/>
          <a:p>
            <a:pPr marL="0" indent="0">
              <a:buNone/>
            </a:pPr>
            <a:r>
              <a:rPr lang="en-US" sz="2800" dirty="0">
                <a:latin typeface="Georgia" panose="02040502050405020303" pitchFamily="18" charset="0"/>
              </a:rPr>
              <a:t>CHARACTERIZING CONTEXTUAL RELATIONSHIPS VIA INSERTION:</a:t>
            </a:r>
          </a:p>
          <a:p>
            <a:r>
              <a:rPr lang="en-US" sz="2000" dirty="0">
                <a:latin typeface="Georgia" panose="02040502050405020303" pitchFamily="18" charset="0"/>
              </a:rPr>
              <a:t>Learn more about the operation of a GAN by forcing units on and inserting these features into specific locations in scenes.</a:t>
            </a:r>
          </a:p>
          <a:p>
            <a:r>
              <a:rPr lang="en-US" sz="2000" dirty="0">
                <a:latin typeface="Georgia" panose="02040502050405020303" pitchFamily="18" charset="0"/>
              </a:rPr>
              <a:t>Inserting these units by setting their activation to the fixed mean value.</a:t>
            </a:r>
          </a:p>
          <a:p>
            <a:r>
              <a:rPr lang="en-US" sz="2000" dirty="0">
                <a:latin typeface="Georgia" panose="02040502050405020303" pitchFamily="18" charset="0"/>
              </a:rPr>
              <a:t>Effects vary widely depending on the objects’ surrounding context.</a:t>
            </a:r>
          </a:p>
          <a:p>
            <a:pPr marL="0" indent="0">
              <a:buNone/>
            </a:pPr>
            <a:endParaRPr lang="en-US" sz="2000" dirty="0">
              <a:latin typeface="Georgia" panose="02040502050405020303" pitchFamily="18" charset="0"/>
            </a:endParaRPr>
          </a:p>
          <a:p>
            <a:endParaRPr lang="en-US" sz="2000" dirty="0">
              <a:latin typeface="Georgia" panose="02040502050405020303" pitchFamily="18" charset="0"/>
            </a:endParaRPr>
          </a:p>
        </p:txBody>
      </p:sp>
    </p:spTree>
    <p:extLst>
      <p:ext uri="{BB962C8B-B14F-4D97-AF65-F5344CB8AC3E}">
        <p14:creationId xmlns:p14="http://schemas.microsoft.com/office/powerpoint/2010/main" val="266381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0D42-C9A0-4828-8856-E2DC0D900146}"/>
              </a:ext>
            </a:extLst>
          </p:cNvPr>
          <p:cNvSpPr>
            <a:spLocks noGrp="1"/>
          </p:cNvSpPr>
          <p:nvPr>
            <p:ph type="title"/>
          </p:nvPr>
        </p:nvSpPr>
        <p:spPr>
          <a:xfrm>
            <a:off x="503950" y="228600"/>
            <a:ext cx="10134600" cy="1020762"/>
          </a:xfrm>
        </p:spPr>
        <p:txBody>
          <a:bodyPr>
            <a:normAutofit/>
          </a:bodyPr>
          <a:lstStyle/>
          <a:p>
            <a:r>
              <a:rPr lang="en-US" sz="4000" dirty="0">
                <a:latin typeface="Georgia" panose="02040502050405020303" pitchFamily="18" charset="0"/>
              </a:rPr>
              <a:t>DISCUSSION:</a:t>
            </a:r>
            <a:endParaRPr lang="en-US" sz="4000" dirty="0"/>
          </a:p>
        </p:txBody>
      </p:sp>
      <p:sp>
        <p:nvSpPr>
          <p:cNvPr id="3" name="Content Placeholder 2">
            <a:extLst>
              <a:ext uri="{FF2B5EF4-FFF2-40B4-BE49-F238E27FC236}">
                <a16:creationId xmlns:a16="http://schemas.microsoft.com/office/drawing/2014/main" id="{3B0DE935-2665-41A9-AE08-2CBCDBEE1CBA}"/>
              </a:ext>
            </a:extLst>
          </p:cNvPr>
          <p:cNvSpPr>
            <a:spLocks noGrp="1"/>
          </p:cNvSpPr>
          <p:nvPr>
            <p:ph idx="1"/>
          </p:nvPr>
        </p:nvSpPr>
        <p:spPr>
          <a:xfrm>
            <a:off x="455612" y="1828800"/>
            <a:ext cx="11506200" cy="4724400"/>
          </a:xfrm>
        </p:spPr>
        <p:txBody>
          <a:bodyPr/>
          <a:lstStyle/>
          <a:p>
            <a:r>
              <a:rPr lang="en-US" sz="2000" dirty="0">
                <a:latin typeface="Georgia" panose="02040502050405020303" pitchFamily="18" charset="0"/>
              </a:rPr>
              <a:t>Many parts of GAN representations can be interpreted, not only as signals that correlate with object concepts but as variables that have a causal effect on the synthesis of objects in the output.</a:t>
            </a:r>
          </a:p>
          <a:p>
            <a:r>
              <a:rPr lang="en-US" sz="2000" dirty="0">
                <a:latin typeface="Georgia" panose="02040502050405020303" pitchFamily="18" charset="0"/>
              </a:rPr>
              <a:t>These interpretable effects can be used to compare, debug, modify and reason about a GAN model.</a:t>
            </a:r>
          </a:p>
          <a:p>
            <a:r>
              <a:rPr lang="en-US" sz="2000" dirty="0">
                <a:latin typeface="Georgia" panose="02040502050405020303" pitchFamily="18" charset="0"/>
              </a:rPr>
              <a:t>Potentially applied to other generative models such as VAEs(</a:t>
            </a:r>
            <a:r>
              <a:rPr lang="en-US" sz="2000" dirty="0" err="1">
                <a:latin typeface="Georgia" panose="02040502050405020303" pitchFamily="18" charset="0"/>
              </a:rPr>
              <a:t>Kinma</a:t>
            </a:r>
            <a:r>
              <a:rPr lang="en-US" sz="2000" dirty="0">
                <a:latin typeface="Georgia" panose="02040502050405020303" pitchFamily="18" charset="0"/>
              </a:rPr>
              <a:t> and Welling,2014) and </a:t>
            </a:r>
            <a:r>
              <a:rPr lang="en-US" sz="2000" dirty="0" err="1">
                <a:latin typeface="Georgia" panose="02040502050405020303" pitchFamily="18" charset="0"/>
              </a:rPr>
              <a:t>RealNVP</a:t>
            </a:r>
            <a:r>
              <a:rPr lang="en-US" sz="2000" dirty="0">
                <a:latin typeface="Georgia" panose="02040502050405020303" pitchFamily="18" charset="0"/>
              </a:rPr>
              <a:t>(</a:t>
            </a:r>
            <a:r>
              <a:rPr lang="en-US" sz="2000" dirty="0" err="1">
                <a:latin typeface="Georgia" panose="02040502050405020303" pitchFamily="18" charset="0"/>
              </a:rPr>
              <a:t>Dinh</a:t>
            </a:r>
            <a:r>
              <a:rPr lang="en-US" sz="2000" dirty="0">
                <a:latin typeface="Georgia" panose="02040502050405020303" pitchFamily="18" charset="0"/>
              </a:rPr>
              <a:t> et al., 2017)</a:t>
            </a:r>
          </a:p>
          <a:p>
            <a:r>
              <a:rPr lang="en-US" sz="2000" dirty="0">
                <a:latin typeface="Georgia" panose="02040502050405020303" pitchFamily="18" charset="0"/>
              </a:rPr>
              <a:t>Focused on the generator rather than the discriminator because the generator must represent all the information necessary to approximate the target distribution, while the discriminator only learns to capture the difference between real and fake images. </a:t>
            </a:r>
          </a:p>
          <a:p>
            <a:r>
              <a:rPr lang="en-US" sz="2000" dirty="0">
                <a:latin typeface="Georgia" panose="02040502050405020303" pitchFamily="18" charset="0"/>
              </a:rPr>
              <a:t>Alternatively, an encoder can be trained to invert the generator(Donahue et al.,2017; </a:t>
            </a:r>
            <a:r>
              <a:rPr lang="en-US" sz="2000" dirty="0" err="1">
                <a:latin typeface="Georgia" panose="02040502050405020303" pitchFamily="18" charset="0"/>
              </a:rPr>
              <a:t>Dumolin</a:t>
            </a:r>
            <a:r>
              <a:rPr lang="en-US" sz="2000" dirty="0">
                <a:latin typeface="Georgia" panose="02040502050405020303" pitchFamily="18" charset="0"/>
              </a:rPr>
              <a:t> et al., 2017)  but this incurs additional errors and complexity. </a:t>
            </a:r>
          </a:p>
          <a:p>
            <a:r>
              <a:rPr lang="en-US" sz="2000" dirty="0">
                <a:latin typeface="Georgia" panose="02040502050405020303" pitchFamily="18" charset="0"/>
              </a:rPr>
              <a:t>Many GANs do not have an encoder. </a:t>
            </a:r>
          </a:p>
          <a:p>
            <a:endParaRPr lang="en-US" dirty="0"/>
          </a:p>
        </p:txBody>
      </p:sp>
    </p:spTree>
    <p:extLst>
      <p:ext uri="{BB962C8B-B14F-4D97-AF65-F5344CB8AC3E}">
        <p14:creationId xmlns:p14="http://schemas.microsoft.com/office/powerpoint/2010/main" val="42132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EA4C5-7998-462E-95E7-E508E54EC7C2}"/>
              </a:ext>
            </a:extLst>
          </p:cNvPr>
          <p:cNvSpPr>
            <a:spLocks noGrp="1"/>
          </p:cNvSpPr>
          <p:nvPr>
            <p:ph idx="4294967295"/>
          </p:nvPr>
        </p:nvSpPr>
        <p:spPr>
          <a:xfrm>
            <a:off x="684212" y="381000"/>
            <a:ext cx="11049000" cy="5943600"/>
          </a:xfrm>
        </p:spPr>
        <p:txBody>
          <a:bodyPr/>
          <a:lstStyle/>
          <a:p>
            <a:r>
              <a:rPr lang="en-US" dirty="0">
                <a:latin typeface="Georgia" panose="02040502050405020303" pitchFamily="18" charset="0"/>
              </a:rPr>
              <a:t>Uncovered many questions that cannot be answered yet, with the current method </a:t>
            </a:r>
          </a:p>
          <a:p>
            <a:pPr lvl="1">
              <a:buFont typeface="Courier New" panose="02070309020205020404" pitchFamily="49" charset="0"/>
              <a:buChar char="o"/>
            </a:pPr>
            <a:r>
              <a:rPr lang="en-US" dirty="0">
                <a:latin typeface="Georgia" panose="02040502050405020303" pitchFamily="18" charset="0"/>
              </a:rPr>
              <a:t>        Why can a door not be inserted in the sky.</a:t>
            </a:r>
          </a:p>
          <a:p>
            <a:pPr lvl="1">
              <a:buFont typeface="Courier New" panose="02070309020205020404" pitchFamily="49" charset="0"/>
              <a:buChar char="o"/>
            </a:pPr>
            <a:r>
              <a:rPr lang="en-US" dirty="0">
                <a:latin typeface="Georgia" panose="02040502050405020303" pitchFamily="18" charset="0"/>
              </a:rPr>
              <a:t>        How does the GAN suppress the signal in the later layers</a:t>
            </a:r>
          </a:p>
          <a:p>
            <a:r>
              <a:rPr lang="en-US" dirty="0"/>
              <a:t> </a:t>
            </a:r>
            <a:r>
              <a:rPr lang="en-US" dirty="0">
                <a:latin typeface="Georgia" panose="02040502050405020303" pitchFamily="18" charset="0"/>
              </a:rPr>
              <a:t>Further work will be needed to understand the relationships between the layers of a GAN</a:t>
            </a:r>
          </a:p>
          <a:p>
            <a:pPr marL="0" indent="0">
              <a:buNone/>
            </a:pPr>
            <a:r>
              <a:rPr lang="en-US" dirty="0"/>
              <a:t>                                       </a:t>
            </a:r>
          </a:p>
        </p:txBody>
      </p:sp>
    </p:spTree>
    <p:extLst>
      <p:ext uri="{BB962C8B-B14F-4D97-AF65-F5344CB8AC3E}">
        <p14:creationId xmlns:p14="http://schemas.microsoft.com/office/powerpoint/2010/main" val="113288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0812" y="274638"/>
            <a:ext cx="10515600" cy="1020762"/>
          </a:xfrm>
        </p:spPr>
        <p:txBody>
          <a:bodyPr/>
          <a:lstStyle/>
          <a:p>
            <a:r>
              <a:rPr lang="en-US" dirty="0">
                <a:latin typeface="Georgia" panose="02040502050405020303" pitchFamily="18" charset="0"/>
              </a:rPr>
              <a:t>Objective :</a:t>
            </a:r>
          </a:p>
        </p:txBody>
      </p:sp>
      <p:sp>
        <p:nvSpPr>
          <p:cNvPr id="14" name="Content Placeholder 13"/>
          <p:cNvSpPr>
            <a:spLocks noGrp="1"/>
          </p:cNvSpPr>
          <p:nvPr>
            <p:ph idx="1"/>
          </p:nvPr>
        </p:nvSpPr>
        <p:spPr>
          <a:xfrm>
            <a:off x="531812" y="1676400"/>
            <a:ext cx="11582400" cy="4906962"/>
          </a:xfrm>
        </p:spPr>
        <p:txBody>
          <a:bodyPr/>
          <a:lstStyle/>
          <a:p>
            <a:r>
              <a:rPr lang="en-US" sz="2000" dirty="0">
                <a:latin typeface="Georgia" panose="02040502050405020303" pitchFamily="18" charset="0"/>
              </a:rPr>
              <a:t>GANs are able to produce realistic images. </a:t>
            </a:r>
          </a:p>
          <a:p>
            <a:r>
              <a:rPr lang="en-US" sz="2000" dirty="0">
                <a:latin typeface="Georgia" panose="02040502050405020303" pitchFamily="18" charset="0"/>
              </a:rPr>
              <a:t>Applications - visual recognition, image manipulation, video prediction.</a:t>
            </a:r>
          </a:p>
          <a:p>
            <a:r>
              <a:rPr lang="en-US" sz="2000" dirty="0">
                <a:latin typeface="Georgia" panose="02040502050405020303" pitchFamily="18" charset="0"/>
              </a:rPr>
              <a:t>Many applications in real-world but not well-visualized or understood.</a:t>
            </a:r>
          </a:p>
          <a:p>
            <a:r>
              <a:rPr lang="en-US" sz="2000" dirty="0">
                <a:latin typeface="Georgia" panose="02040502050405020303" pitchFamily="18" charset="0"/>
              </a:rPr>
              <a:t>Questions – How does it represent the visuals internally</a:t>
            </a:r>
          </a:p>
          <a:p>
            <a:pPr marL="0" indent="0">
              <a:buNone/>
            </a:pPr>
            <a:r>
              <a:rPr lang="en-US" sz="2000" dirty="0">
                <a:latin typeface="Georgia" panose="02040502050405020303" pitchFamily="18" charset="0"/>
              </a:rPr>
              <a:t>                        - How do different architectures affect GAN learning</a:t>
            </a:r>
          </a:p>
          <a:p>
            <a:pPr marL="0" indent="0">
              <a:buNone/>
            </a:pPr>
            <a:r>
              <a:rPr lang="en-US" sz="2000" dirty="0">
                <a:latin typeface="Georgia" panose="02040502050405020303" pitchFamily="18" charset="0"/>
              </a:rPr>
              <a:t>                        - What causes the artifacts in GAN results?</a:t>
            </a:r>
          </a:p>
          <a:p>
            <a:pPr marL="0" indent="0">
              <a:buNone/>
            </a:pPr>
            <a:r>
              <a:rPr lang="en-US" sz="2000" dirty="0">
                <a:latin typeface="Georgia" panose="02040502050405020303" pitchFamily="18" charset="0"/>
              </a:rPr>
              <a:t>                         - What knowledge does a GAN need to learn </a:t>
            </a:r>
          </a:p>
          <a:p>
            <a:pPr marL="0" indent="0">
              <a:buNone/>
            </a:pPr>
            <a:r>
              <a:rPr lang="en-US" sz="2000" dirty="0">
                <a:latin typeface="Georgia" panose="02040502050405020303" pitchFamily="18" charset="0"/>
              </a:rPr>
              <a:t>                         - What causes mistakes</a:t>
            </a:r>
          </a:p>
          <a:p>
            <a:pPr marL="0" indent="0">
              <a:buNone/>
            </a:pPr>
            <a:r>
              <a:rPr lang="en-US" sz="2000" dirty="0">
                <a:latin typeface="Georgia" panose="02040502050405020303" pitchFamily="18" charset="0"/>
              </a:rPr>
              <a:t>                         - Why does a GAN work better than the other</a:t>
            </a:r>
          </a:p>
          <a:p>
            <a:endParaRPr lang="en-US" dirty="0">
              <a:latin typeface="Georgia" panose="02040502050405020303" pitchFamily="18"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5612" y="228600"/>
            <a:ext cx="11353800" cy="6400800"/>
          </a:xfrm>
        </p:spPr>
        <p:txBody>
          <a:bodyPr/>
          <a:lstStyle/>
          <a:p>
            <a:r>
              <a:rPr lang="en-US" sz="2000" dirty="0">
                <a:latin typeface="Georgia" panose="02040502050405020303" pitchFamily="18" charset="0"/>
              </a:rPr>
              <a:t>Fundamental differences encoded in their weights?</a:t>
            </a:r>
          </a:p>
          <a:p>
            <a:r>
              <a:rPr lang="en-US" sz="2000" dirty="0">
                <a:latin typeface="Georgia" panose="02040502050405020303" pitchFamily="18" charset="0"/>
              </a:rPr>
              <a:t>Do the objects emerge as pure pixel patterns without any explicit representations of objects such as doors and trees, or does the GAN contain internal variables that correspond to the objects that humans perceive?</a:t>
            </a:r>
          </a:p>
          <a:p>
            <a:r>
              <a:rPr lang="en-US" sz="2000" dirty="0">
                <a:latin typeface="Georgia" panose="02040502050405020303" pitchFamily="18" charset="0"/>
              </a:rPr>
              <a:t>If it does contain variables for doors or trees, do they cause the generation of those objects, or do they merely correlate?</a:t>
            </a:r>
          </a:p>
          <a:p>
            <a:r>
              <a:rPr lang="en-US" sz="2000" dirty="0">
                <a:latin typeface="Georgia" panose="02040502050405020303" pitchFamily="18" charset="0"/>
              </a:rPr>
              <a:t>How are relationships between objects represented?</a:t>
            </a:r>
          </a:p>
          <a:p>
            <a:endParaRPr lang="en-US" dirty="0">
              <a:latin typeface="Georgia" panose="02040502050405020303" pitchFamily="18" charset="0"/>
            </a:endParaRPr>
          </a:p>
          <a:p>
            <a:endParaRPr lang="en-US" dirty="0"/>
          </a:p>
        </p:txBody>
      </p:sp>
    </p:spTree>
    <p:extLst>
      <p:ext uri="{BB962C8B-B14F-4D97-AF65-F5344CB8AC3E}">
        <p14:creationId xmlns:p14="http://schemas.microsoft.com/office/powerpoint/2010/main" val="197952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74638"/>
            <a:ext cx="10363200" cy="1020762"/>
          </a:xfrm>
        </p:spPr>
        <p:txBody>
          <a:bodyPr/>
          <a:lstStyle/>
          <a:p>
            <a:r>
              <a:rPr lang="en-US" dirty="0">
                <a:latin typeface="Georgia" panose="02040502050405020303" pitchFamily="18" charset="0"/>
              </a:rPr>
              <a:t>What does this paper do?</a:t>
            </a:r>
          </a:p>
        </p:txBody>
      </p:sp>
      <p:sp>
        <p:nvSpPr>
          <p:cNvPr id="3" name="Content Placeholder 2"/>
          <p:cNvSpPr>
            <a:spLocks noGrp="1"/>
          </p:cNvSpPr>
          <p:nvPr>
            <p:ph idx="1"/>
          </p:nvPr>
        </p:nvSpPr>
        <p:spPr>
          <a:xfrm>
            <a:off x="379411" y="1752600"/>
            <a:ext cx="11582401" cy="4953000"/>
          </a:xfrm>
        </p:spPr>
        <p:txBody>
          <a:bodyPr>
            <a:normAutofit/>
          </a:bodyPr>
          <a:lstStyle/>
          <a:p>
            <a:r>
              <a:rPr lang="en-US" sz="2000" dirty="0">
                <a:latin typeface="Georgia" panose="02040502050405020303" pitchFamily="18" charset="0"/>
              </a:rPr>
              <a:t>Present an analytical framework to visualize and understand GANs at the unit-, object-, and scene-level.</a:t>
            </a:r>
          </a:p>
          <a:p>
            <a:r>
              <a:rPr lang="en-US" sz="2000" dirty="0">
                <a:latin typeface="Georgia" panose="02040502050405020303" pitchFamily="18" charset="0"/>
              </a:rPr>
              <a:t>Understand how a GAN represents a structure and in order.</a:t>
            </a:r>
          </a:p>
          <a:p>
            <a:r>
              <a:rPr lang="en-US" sz="2000" dirty="0">
                <a:latin typeface="Georgia" panose="02040502050405020303" pitchFamily="18" charset="0"/>
              </a:rPr>
              <a:t>Identify a group of interpretable units that are related to object concepts using a segmentation-based network</a:t>
            </a:r>
          </a:p>
          <a:p>
            <a:r>
              <a:rPr lang="en-US" sz="2000" dirty="0">
                <a:latin typeface="Georgia" panose="02040502050405020303" pitchFamily="18" charset="0"/>
              </a:rPr>
              <a:t>Intervene within the network to identify sets of units that cause a type of objects to disappear or appear.</a:t>
            </a:r>
          </a:p>
          <a:p>
            <a:r>
              <a:rPr lang="en-US" sz="2000" dirty="0">
                <a:latin typeface="Georgia" panose="02040502050405020303" pitchFamily="18" charset="0"/>
              </a:rPr>
              <a:t>Quantify the effect of interpretable units by measuring ability of interventions to control objects in the output.</a:t>
            </a:r>
          </a:p>
          <a:p>
            <a:r>
              <a:rPr lang="en-US" sz="2000" dirty="0">
                <a:latin typeface="Georgia" panose="02040502050405020303" pitchFamily="18" charset="0"/>
              </a:rPr>
              <a:t>Examine the contextual relationship between the units and surroundings by inserting the discovered object concepts into new images.</a:t>
            </a:r>
          </a:p>
        </p:txBody>
      </p:sp>
    </p:spTree>
    <p:extLst>
      <p:ext uri="{BB962C8B-B14F-4D97-AF65-F5344CB8AC3E}">
        <p14:creationId xmlns:p14="http://schemas.microsoft.com/office/powerpoint/2010/main" val="32071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381000"/>
            <a:ext cx="9143998" cy="1020762"/>
          </a:xfrm>
        </p:spPr>
        <p:txBody>
          <a:bodyPr/>
          <a:lstStyle/>
          <a:p>
            <a:r>
              <a:rPr lang="en-US" dirty="0">
                <a:latin typeface="Georgia" panose="02040502050405020303" pitchFamily="18" charset="0"/>
              </a:rPr>
              <a:t>Methodology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12" y="1981200"/>
                <a:ext cx="11201400" cy="4648200"/>
              </a:xfrm>
            </p:spPr>
            <p:txBody>
              <a:bodyPr>
                <a:normAutofit/>
              </a:bodyPr>
              <a:lstStyle/>
              <a:p>
                <a:r>
                  <a:rPr lang="en-US" sz="2000" dirty="0">
                    <a:latin typeface="Georgia" panose="02040502050405020303" pitchFamily="18" charset="0"/>
                  </a:rPr>
                  <a:t>Goal – How objects like trees are encoded by the internal representations of a GAN generator.</a:t>
                </a:r>
              </a:p>
              <a:p>
                <a:r>
                  <a:rPr lang="en-US" sz="2000" dirty="0">
                    <a:latin typeface="Georgia" panose="02040502050405020303" pitchFamily="18" charset="0"/>
                  </a:rPr>
                  <a:t>GAN generator – ( G: z -&gt; x ) where z (z </a:t>
                </a:r>
                <a14:m>
                  <m:oMath xmlns:m="http://schemas.openxmlformats.org/officeDocument/2006/math">
                    <m:r>
                      <a:rPr lang="en-US" sz="2000">
                        <a:latin typeface="Cambria Math" panose="02040503050406030204" pitchFamily="18" charset="0"/>
                      </a:rPr>
                      <m:t>∈</m:t>
                    </m:r>
                  </m:oMath>
                </a14:m>
                <a:r>
                  <a:rPr lang="en-US" sz="2000" dirty="0">
                    <a:latin typeface="Georgia" panose="02040502050405020303" pitchFamily="18" charset="0"/>
                  </a:rPr>
                  <a:t> </a:t>
                </a:r>
                <a:r>
                  <a:rPr lang="en-US" sz="2000" dirty="0" err="1">
                    <a:latin typeface="Georgia" panose="02040502050405020303" pitchFamily="18" charset="0"/>
                  </a:rPr>
                  <a:t>R</a:t>
                </a:r>
                <a:r>
                  <a:rPr lang="en-US" sz="2000" baseline="30000" dirty="0" err="1">
                    <a:latin typeface="Georgia" panose="02040502050405020303" pitchFamily="18" charset="0"/>
                  </a:rPr>
                  <a:t>|z</a:t>
                </a:r>
                <a:r>
                  <a:rPr lang="en-US" sz="2000" baseline="30000" dirty="0">
                    <a:latin typeface="Georgia" panose="02040502050405020303" pitchFamily="18" charset="0"/>
                  </a:rPr>
                  <a:t>|</a:t>
                </a:r>
                <a:r>
                  <a:rPr lang="en-US" sz="2000" dirty="0">
                    <a:latin typeface="Georgia" panose="02040502050405020303" pitchFamily="18" charset="0"/>
                  </a:rPr>
                  <a:t>) denotes a latent vector sampled from a low-dimensional distribution and x ( x </a:t>
                </a:r>
                <a14:m>
                  <m:oMath xmlns:m="http://schemas.openxmlformats.org/officeDocument/2006/math">
                    <m:r>
                      <a:rPr lang="en-US" sz="2000" smtClean="0">
                        <a:latin typeface="Cambria Math" panose="02040503050406030204" pitchFamily="18" charset="0"/>
                      </a:rPr>
                      <m:t>∈</m:t>
                    </m:r>
                  </m:oMath>
                </a14:m>
                <a:r>
                  <a:rPr lang="en-US" sz="2000" dirty="0">
                    <a:latin typeface="Georgia" panose="02040502050405020303" pitchFamily="18" charset="0"/>
                  </a:rPr>
                  <a:t> R </a:t>
                </a:r>
                <a:r>
                  <a:rPr lang="en-US" sz="2000" baseline="30000" dirty="0">
                    <a:latin typeface="Georgia" panose="02040502050405020303" pitchFamily="18" charset="0"/>
                  </a:rPr>
                  <a:t>(H x W x 3)</a:t>
                </a:r>
                <a:r>
                  <a:rPr lang="en-US" sz="2000" dirty="0">
                    <a:latin typeface="Georgia" panose="02040502050405020303" pitchFamily="18" charset="0"/>
                  </a:rPr>
                  <a:t> ) denotes an H x W generated image.</a:t>
                </a:r>
              </a:p>
              <a:p>
                <a:r>
                  <a:rPr lang="en-US" sz="2000" dirty="0">
                    <a:latin typeface="Georgia" panose="02040502050405020303" pitchFamily="18" charset="0"/>
                  </a:rPr>
                  <a:t>Generator creates an image x from random z through a composition of layers : </a:t>
                </a:r>
              </a:p>
              <a:p>
                <a:pPr marL="0" indent="0">
                  <a:buNone/>
                </a:pPr>
                <a:r>
                  <a:rPr lang="en-US" sz="2000" dirty="0">
                    <a:latin typeface="Georgia" panose="02040502050405020303" pitchFamily="18" charset="0"/>
                  </a:rPr>
                  <a:t>          r = h(z), x = f(r) = f(h(z)) = G(z)</a:t>
                </a:r>
              </a:p>
              <a:p>
                <a:r>
                  <a:rPr lang="en-US" sz="2000" dirty="0">
                    <a:latin typeface="Georgia" panose="02040502050405020303" pitchFamily="18" charset="0"/>
                  </a:rPr>
                  <a:t>‘r’ is a tensor output . It’s called representation.</a:t>
                </a:r>
              </a:p>
              <a:p>
                <a:r>
                  <a:rPr lang="en-US" sz="2000" dirty="0">
                    <a:latin typeface="Georgia" panose="02040502050405020303" pitchFamily="18" charset="0"/>
                  </a:rPr>
                  <a:t>‘r’ has all the necessary data to produce the image x = f(r), ‘r’ certainly contains the info to deduce the presence of any visible class ‘c’ in the image.</a:t>
                </a:r>
              </a:p>
              <a:p>
                <a:r>
                  <a:rPr lang="en-US" sz="2000" dirty="0">
                    <a:latin typeface="Georgia" panose="02040502050405020303" pitchFamily="18" charset="0"/>
                  </a:rPr>
                  <a:t>The question now is how that info is encoded in ‘r’.</a:t>
                </a:r>
              </a:p>
              <a:p>
                <a:endParaRPr lang="en-US" sz="2000" dirty="0">
                  <a:latin typeface="Georgia" panose="020405020504050203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8012" y="1981200"/>
                <a:ext cx="11201400" cy="4648200"/>
              </a:xfrm>
              <a:blipFill>
                <a:blip r:embed="rId2"/>
                <a:stretch>
                  <a:fillRect l="-490" t="-1442"/>
                </a:stretch>
              </a:blipFill>
            </p:spPr>
            <p:txBody>
              <a:bodyPr/>
              <a:lstStyle/>
              <a:p>
                <a:r>
                  <a:rPr lang="en-US">
                    <a:noFill/>
                  </a:rPr>
                  <a:t> </a:t>
                </a:r>
              </a:p>
            </p:txBody>
          </p:sp>
        </mc:Fallback>
      </mc:AlternateContent>
    </p:spTree>
    <p:extLst>
      <p:ext uri="{BB962C8B-B14F-4D97-AF65-F5344CB8AC3E}">
        <p14:creationId xmlns:p14="http://schemas.microsoft.com/office/powerpoint/2010/main" val="225378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608012" y="762000"/>
            <a:ext cx="10591800" cy="5124480"/>
          </a:xfrm>
          <a:prstGeom prst="rect">
            <a:avLst/>
          </a:prstGeom>
        </p:spPr>
        <p:txBody>
          <a:bodyPr wrap="square">
            <a:spAutoFit/>
          </a:bodyPr>
          <a:lstStyle/>
          <a:p>
            <a:r>
              <a:rPr lang="en-US" sz="2000" dirty="0">
                <a:latin typeface="Georgia" panose="02040502050405020303" pitchFamily="18" charset="0"/>
              </a:rPr>
              <a:t>We should understand, for any class ‘c’, whether ‘r’ explicitly represents ‘c’ in some way where it’s possible to factor ‘r’ at locations P into 2 components </a:t>
            </a:r>
          </a:p>
          <a:p>
            <a:pPr marL="0" indent="0">
              <a:buNone/>
            </a:pPr>
            <a:r>
              <a:rPr lang="en-US" sz="2000" dirty="0">
                <a:latin typeface="Georgia" panose="02040502050405020303" pitchFamily="18" charset="0"/>
              </a:rPr>
              <a:t>                       </a:t>
            </a:r>
            <a:r>
              <a:rPr lang="en-US" sz="2000" dirty="0" err="1">
                <a:latin typeface="Georgia" panose="02040502050405020303" pitchFamily="18" charset="0"/>
              </a:rPr>
              <a:t>r</a:t>
            </a:r>
            <a:r>
              <a:rPr lang="en-US" sz="2000" b="1" baseline="-25000" dirty="0" err="1">
                <a:latin typeface="Georgia" panose="02040502050405020303" pitchFamily="18" charset="0"/>
              </a:rPr>
              <a:t>U</a:t>
            </a:r>
            <a:r>
              <a:rPr lang="en-US" sz="2000" baseline="-25000" dirty="0" err="1">
                <a:latin typeface="Georgia" panose="02040502050405020303" pitchFamily="18" charset="0"/>
              </a:rPr>
              <a:t>,P</a:t>
            </a:r>
            <a:r>
              <a:rPr lang="en-US" sz="2000" dirty="0">
                <a:latin typeface="Georgia" panose="02040502050405020303" pitchFamily="18" charset="0"/>
              </a:rPr>
              <a:t> = ( </a:t>
            </a:r>
            <a:r>
              <a:rPr lang="en-US" sz="2000" dirty="0" err="1">
                <a:latin typeface="Georgia" panose="02040502050405020303" pitchFamily="18" charset="0"/>
              </a:rPr>
              <a:t>r</a:t>
            </a:r>
            <a:r>
              <a:rPr lang="en-US" sz="2000" baseline="-25000" dirty="0" err="1">
                <a:latin typeface="Georgia" panose="02040502050405020303" pitchFamily="18" charset="0"/>
              </a:rPr>
              <a:t>U,P</a:t>
            </a:r>
            <a:r>
              <a:rPr lang="en-US" sz="2000" dirty="0">
                <a:latin typeface="Georgia" panose="02040502050405020303" pitchFamily="18" charset="0"/>
              </a:rPr>
              <a:t> , </a:t>
            </a:r>
            <a:r>
              <a:rPr lang="en-US" sz="2000" dirty="0" err="1">
                <a:latin typeface="Georgia" panose="02040502050405020303" pitchFamily="18" charset="0"/>
              </a:rPr>
              <a:t>r</a:t>
            </a:r>
            <a:r>
              <a:rPr lang="en-US" sz="2000" u="sng" baseline="-25000" dirty="0" err="1">
                <a:latin typeface="Georgia" panose="02040502050405020303" pitchFamily="18" charset="0"/>
              </a:rPr>
              <a:t>U</a:t>
            </a:r>
            <a:r>
              <a:rPr lang="en-US" sz="2000" baseline="-25000" dirty="0" err="1">
                <a:latin typeface="Georgia" panose="02040502050405020303" pitchFamily="18" charset="0"/>
              </a:rPr>
              <a:t>,P</a:t>
            </a:r>
            <a:r>
              <a:rPr lang="en-US" sz="2000" dirty="0">
                <a:latin typeface="Georgia" panose="02040502050405020303" pitchFamily="18" charset="0"/>
              </a:rPr>
              <a:t>)</a:t>
            </a:r>
          </a:p>
          <a:p>
            <a:pPr marL="0" indent="0">
              <a:buNone/>
            </a:pPr>
            <a:r>
              <a:rPr lang="en-US" sz="2000" dirty="0">
                <a:latin typeface="Georgia" panose="02040502050405020303" pitchFamily="18" charset="0"/>
              </a:rPr>
              <a:t>Where the generation of object ‘c’ at locations P depends mainly on the units r </a:t>
            </a:r>
            <a:r>
              <a:rPr lang="en-US" sz="2000" baseline="-25000" dirty="0">
                <a:latin typeface="Georgia" panose="02040502050405020303" pitchFamily="18" charset="0"/>
              </a:rPr>
              <a:t>U,P</a:t>
            </a:r>
            <a:r>
              <a:rPr lang="en-US" sz="2000" dirty="0">
                <a:latin typeface="Georgia" panose="02040502050405020303" pitchFamily="18" charset="0"/>
              </a:rPr>
              <a:t> , and is insensitive to the other units r </a:t>
            </a:r>
            <a:r>
              <a:rPr lang="en-US" sz="2000" u="sng" baseline="-25000" dirty="0">
                <a:latin typeface="Georgia" panose="02040502050405020303" pitchFamily="18" charset="0"/>
              </a:rPr>
              <a:t>U</a:t>
            </a:r>
            <a:r>
              <a:rPr lang="en-US" sz="2000" baseline="-25000" dirty="0">
                <a:latin typeface="Georgia" panose="02040502050405020303" pitchFamily="18" charset="0"/>
              </a:rPr>
              <a:t>,P </a:t>
            </a:r>
            <a:r>
              <a:rPr lang="en-US" sz="2000" dirty="0">
                <a:latin typeface="Georgia" panose="02040502050405020303" pitchFamily="18" charset="0"/>
              </a:rPr>
              <a:t> . Each channel of the featuremap is referred to as a unit : U denotes the set of unit indices of interest and </a:t>
            </a:r>
            <a:r>
              <a:rPr lang="en-US" sz="2000" u="sng" dirty="0">
                <a:latin typeface="Georgia" panose="02040502050405020303" pitchFamily="18" charset="0"/>
              </a:rPr>
              <a:t>U</a:t>
            </a:r>
            <a:r>
              <a:rPr lang="en-US" sz="2000" dirty="0">
                <a:latin typeface="Georgia" panose="02040502050405020303" pitchFamily="18" charset="0"/>
              </a:rPr>
              <a:t> is it’s complement. P -the featuremap pixels in ‘r’.</a:t>
            </a:r>
          </a:p>
          <a:p>
            <a:pPr>
              <a:buFont typeface="Wingdings" panose="05000000000000000000" pitchFamily="2" charset="2"/>
              <a:buChar char="Ø"/>
            </a:pPr>
            <a:r>
              <a:rPr lang="en-US" sz="2000" dirty="0">
                <a:latin typeface="Georgia" panose="02040502050405020303" pitchFamily="18" charset="0"/>
              </a:rPr>
              <a:t>We study the structure of ‘r’ in 2 phases :</a:t>
            </a:r>
          </a:p>
          <a:p>
            <a:pPr>
              <a:buFont typeface="Arial" panose="020B0604020202020204" pitchFamily="34" charset="0"/>
              <a:buChar char="•"/>
            </a:pPr>
            <a:r>
              <a:rPr lang="en-US" sz="2000" dirty="0">
                <a:latin typeface="Georgia" panose="02040502050405020303" pitchFamily="18" charset="0"/>
              </a:rPr>
              <a:t>Dissection – starting with a large dictionary of object classes, we identify the classes that have an explicit representation in ‘r’ by measuring the agreement between individual units of ‘r’ and every class ‘c’. Ex :- Identify GAN units that match trees etc.,</a:t>
            </a:r>
          </a:p>
          <a:p>
            <a:pPr>
              <a:buFont typeface="Arial" panose="020B0604020202020204" pitchFamily="34" charset="0"/>
              <a:buChar char="•"/>
            </a:pPr>
            <a:r>
              <a:rPr lang="en-US" sz="2000" dirty="0">
                <a:latin typeface="Georgia" panose="02040502050405020303" pitchFamily="18" charset="0"/>
              </a:rPr>
              <a:t>Intervention – For the represented class identified through dissection, we identify casual sets of units and measure casual effects between units and object classes by forcing sets of units on and off. Ex :- Activating(adds) and ablating(removes) units that match trees</a:t>
            </a:r>
          </a:p>
        </p:txBody>
      </p:sp>
    </p:spTree>
    <p:extLst>
      <p:ext uri="{BB962C8B-B14F-4D97-AF65-F5344CB8AC3E}">
        <p14:creationId xmlns:p14="http://schemas.microsoft.com/office/powerpoint/2010/main" val="397878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304800"/>
            <a:ext cx="9143998" cy="1020762"/>
          </a:xfrm>
        </p:spPr>
        <p:txBody>
          <a:bodyPr/>
          <a:lstStyle/>
          <a:p>
            <a:r>
              <a:rPr lang="en-US" dirty="0">
                <a:latin typeface="Georgia" panose="02040502050405020303" pitchFamily="18" charset="0"/>
              </a:rPr>
              <a:t>Characterizing units by Dissection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3212" y="1524000"/>
                <a:ext cx="11734800" cy="5181600"/>
              </a:xfrm>
            </p:spPr>
            <p:txBody>
              <a:bodyPr>
                <a:normAutofit/>
              </a:bodyPr>
              <a:lstStyle/>
              <a:p>
                <a:r>
                  <a:rPr lang="en-US" sz="2000" dirty="0">
                    <a:latin typeface="Georgia" panose="02040502050405020303" pitchFamily="18" charset="0"/>
                  </a:rPr>
                  <a:t>Focus on the individual units of representation. </a:t>
                </a:r>
              </a:p>
              <a:p>
                <a:r>
                  <a:rPr lang="en-US" sz="2000" dirty="0">
                    <a:latin typeface="Georgia" panose="02040502050405020303" pitchFamily="18" charset="0"/>
                  </a:rPr>
                  <a:t> </a:t>
                </a:r>
                <a:r>
                  <a:rPr lang="en-US" sz="2000" dirty="0" err="1">
                    <a:latin typeface="Georgia" panose="02040502050405020303" pitchFamily="18" charset="0"/>
                  </a:rPr>
                  <a:t>r</a:t>
                </a:r>
                <a:r>
                  <a:rPr lang="en-US" sz="2000" baseline="-25000" dirty="0" err="1">
                    <a:latin typeface="Georgia" panose="02040502050405020303" pitchFamily="18" charset="0"/>
                  </a:rPr>
                  <a:t>u,</a:t>
                </a:r>
                <a:r>
                  <a:rPr lang="en-US" sz="2000" b="1" baseline="-25000" dirty="0" err="1">
                    <a:latin typeface="Georgia" panose="02040502050405020303" pitchFamily="18" charset="0"/>
                  </a:rPr>
                  <a:t>P</a:t>
                </a:r>
                <a:r>
                  <a:rPr lang="en-US" sz="2000" baseline="-25000" dirty="0">
                    <a:latin typeface="Georgia" panose="02040502050405020303" pitchFamily="18" charset="0"/>
                  </a:rPr>
                  <a:t> </a:t>
                </a:r>
                <a:r>
                  <a:rPr lang="en-US" sz="2000" dirty="0">
                    <a:latin typeface="Georgia" panose="02040502050405020303" pitchFamily="18" charset="0"/>
                  </a:rPr>
                  <a:t> is the one channel (h x w) featuremap of unit u in a convolutional generator, where (h x w) is typically smaller than the image size.</a:t>
                </a:r>
              </a:p>
              <a:p>
                <a:r>
                  <a:rPr lang="en-US" sz="2000" dirty="0">
                    <a:latin typeface="Georgia" panose="02040502050405020303" pitchFamily="18" charset="0"/>
                  </a:rPr>
                  <a:t>Goal – to know if a specific unit </a:t>
                </a:r>
                <a:r>
                  <a:rPr lang="en-US" sz="2000" dirty="0" err="1">
                    <a:latin typeface="Georgia" panose="02040502050405020303" pitchFamily="18" charset="0"/>
                  </a:rPr>
                  <a:t>r</a:t>
                </a:r>
                <a:r>
                  <a:rPr lang="en-US" sz="2000" baseline="-25000" dirty="0" err="1">
                    <a:latin typeface="Georgia" panose="02040502050405020303" pitchFamily="18" charset="0"/>
                  </a:rPr>
                  <a:t>u,</a:t>
                </a:r>
                <a:r>
                  <a:rPr lang="en-US" sz="2000" b="1" baseline="-25000" dirty="0" err="1">
                    <a:latin typeface="Georgia" panose="02040502050405020303" pitchFamily="18" charset="0"/>
                  </a:rPr>
                  <a:t>P</a:t>
                </a:r>
                <a:r>
                  <a:rPr lang="en-US" sz="2000" baseline="-25000" dirty="0">
                    <a:latin typeface="Georgia" panose="02040502050405020303" pitchFamily="18" charset="0"/>
                  </a:rPr>
                  <a:t> </a:t>
                </a:r>
                <a:r>
                  <a:rPr lang="en-US" sz="2000" dirty="0">
                    <a:latin typeface="Georgia" panose="02040502050405020303" pitchFamily="18" charset="0"/>
                  </a:rPr>
                  <a:t> encodes a semantic class such as a ‘tree’. </a:t>
                </a:r>
              </a:p>
              <a:p>
                <a:r>
                  <a:rPr lang="en-US" sz="2000" dirty="0">
                    <a:latin typeface="Georgia" panose="02040502050405020303" pitchFamily="18" charset="0"/>
                  </a:rPr>
                  <a:t>For image classification networks, </a:t>
                </a:r>
                <a:r>
                  <a:rPr lang="en-US" sz="2000" dirty="0" err="1">
                    <a:latin typeface="Georgia" panose="02040502050405020303" pitchFamily="18" charset="0"/>
                  </a:rPr>
                  <a:t>Bau</a:t>
                </a:r>
                <a:r>
                  <a:rPr lang="en-US" sz="2000" dirty="0">
                    <a:latin typeface="Georgia" panose="02040502050405020303" pitchFamily="18" charset="0"/>
                  </a:rPr>
                  <a:t> et al. observed that many units can approximately locate emergent object classes when the units are upsampled and thresholded.</a:t>
                </a:r>
              </a:p>
              <a:p>
                <a:r>
                  <a:rPr lang="en-US" sz="2000" dirty="0">
                    <a:latin typeface="Georgia" panose="02040502050405020303" pitchFamily="18" charset="0"/>
                  </a:rPr>
                  <a:t>Following that, we select a universe of concepts c</a:t>
                </a:r>
                <a14:m>
                  <m:oMath xmlns:m="http://schemas.openxmlformats.org/officeDocument/2006/math">
                    <m:r>
                      <a:rPr lang="en-US" sz="2000" dirty="0" smtClean="0">
                        <a:latin typeface="Cambria Math" panose="02040503050406030204" pitchFamily="18" charset="0"/>
                      </a:rPr>
                      <m:t>∈</m:t>
                    </m:r>
                  </m:oMath>
                </a14:m>
                <a:r>
                  <a:rPr lang="en-US" sz="2000" dirty="0">
                    <a:latin typeface="Georgia" panose="02040502050405020303" pitchFamily="18" charset="0"/>
                  </a:rPr>
                  <a:t> C for which we have a semantic segmentation  </a:t>
                </a:r>
                <a:r>
                  <a:rPr lang="en-US" sz="2000" dirty="0" err="1">
                    <a:latin typeface="Georgia" panose="02040502050405020303" pitchFamily="18" charset="0"/>
                  </a:rPr>
                  <a:t>s</a:t>
                </a:r>
                <a:r>
                  <a:rPr lang="en-US" sz="2000" baseline="-25000" dirty="0" err="1">
                    <a:latin typeface="Georgia" panose="02040502050405020303" pitchFamily="18" charset="0"/>
                  </a:rPr>
                  <a:t>c</a:t>
                </a:r>
                <a:r>
                  <a:rPr lang="en-US" sz="2000" dirty="0">
                    <a:latin typeface="Georgia" panose="02040502050405020303" pitchFamily="18" charset="0"/>
                  </a:rPr>
                  <a:t>(x) for each class.  </a:t>
                </a:r>
              </a:p>
              <a:p>
                <a:r>
                  <a:rPr lang="en-US" sz="2000" dirty="0">
                    <a:latin typeface="Georgia" panose="02040502050405020303" pitchFamily="18" charset="0"/>
                  </a:rPr>
                  <a:t>Then the spatial agreement between the unit u’s thresholded featuremap and a concept c’s segmentation is quantified with the following intersection-over-union (</a:t>
                </a:r>
                <a:r>
                  <a:rPr lang="en-US" sz="2000" dirty="0" err="1">
                    <a:latin typeface="Georgia" panose="02040502050405020303" pitchFamily="18" charset="0"/>
                  </a:rPr>
                  <a:t>IoU</a:t>
                </a:r>
                <a:r>
                  <a:rPr lang="en-US" sz="2000" dirty="0">
                    <a:latin typeface="Georgia" panose="02040502050405020303" pitchFamily="18" charset="0"/>
                  </a:rPr>
                  <a:t>) </a:t>
                </a:r>
              </a:p>
              <a:p>
                <a:pPr marL="0" indent="0">
                  <a:buNone/>
                </a:pPr>
                <a:endParaRPr lang="en-US" sz="2000" dirty="0">
                  <a:latin typeface="Georgia" panose="020405020504050203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3212" y="1524000"/>
                <a:ext cx="11734800" cy="5181600"/>
              </a:xfrm>
              <a:blipFill>
                <a:blip r:embed="rId2"/>
                <a:stretch>
                  <a:fillRect l="-468" t="-129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412" y="5867400"/>
            <a:ext cx="5791200" cy="762000"/>
          </a:xfrm>
          <a:prstGeom prst="rect">
            <a:avLst/>
          </a:prstGeom>
        </p:spPr>
      </p:pic>
    </p:spTree>
    <p:extLst>
      <p:ext uri="{BB962C8B-B14F-4D97-AF65-F5344CB8AC3E}">
        <p14:creationId xmlns:p14="http://schemas.microsoft.com/office/powerpoint/2010/main" val="156011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03213" y="152400"/>
                <a:ext cx="11506200" cy="6477000"/>
              </a:xfrm>
            </p:spPr>
            <p:txBody>
              <a:bodyPr>
                <a:normAutofit/>
              </a:bodyPr>
              <a:lstStyle/>
              <a:p>
                <a:r>
                  <a:rPr lang="en-US" sz="2000" dirty="0">
                    <a:latin typeface="Georgia" panose="02040502050405020303" pitchFamily="18" charset="0"/>
                  </a:rPr>
                  <a:t>In the above equation, </a:t>
                </a:r>
                <a14:m>
                  <m:oMath xmlns:m="http://schemas.openxmlformats.org/officeDocument/2006/math">
                    <m:r>
                      <a:rPr lang="en-US" sz="2000" smtClean="0">
                        <a:latin typeface="Cambria Math" panose="02040503050406030204" pitchFamily="18" charset="0"/>
                      </a:rPr>
                      <m:t>∧</m:t>
                    </m:r>
                  </m:oMath>
                </a14:m>
                <a:r>
                  <a:rPr lang="en-US" sz="2000" dirty="0">
                    <a:latin typeface="Georgia" panose="02040502050405020303" pitchFamily="18" charset="0"/>
                  </a:rPr>
                  <a:t> denotes intersection and </a:t>
                </a:r>
                <a:r>
                  <a:rPr lang="en-US" sz="2000" dirty="0">
                    <a:latin typeface="Calibri Light" panose="020F0302020204030204" pitchFamily="34" charset="0"/>
                    <a:cs typeface="Calibri Light" panose="020F0302020204030204" pitchFamily="34" charset="0"/>
                  </a:rPr>
                  <a:t>V</a:t>
                </a:r>
                <a:r>
                  <a:rPr lang="en-US" sz="2000" dirty="0">
                    <a:latin typeface="Georgia" panose="02040502050405020303" pitchFamily="18" charset="0"/>
                  </a:rPr>
                  <a:t> denotes union operations.  x=G(z) denotes the image generated from z. The one-channel featuremap </a:t>
                </a:r>
                <a:r>
                  <a:rPr lang="en-US" sz="2000" dirty="0" err="1">
                    <a:latin typeface="Georgia" panose="02040502050405020303" pitchFamily="18" charset="0"/>
                  </a:rPr>
                  <a:t>r</a:t>
                </a:r>
                <a:r>
                  <a:rPr lang="en-US" sz="2000" baseline="-25000" dirty="0" err="1">
                    <a:latin typeface="Georgia" panose="02040502050405020303" pitchFamily="18" charset="0"/>
                  </a:rPr>
                  <a:t>u</a:t>
                </a:r>
                <a:r>
                  <a:rPr lang="en-US" sz="2000" baseline="-25000" dirty="0">
                    <a:latin typeface="Georgia" panose="02040502050405020303" pitchFamily="18" charset="0"/>
                  </a:rPr>
                  <a:t>, </a:t>
                </a:r>
                <a:r>
                  <a:rPr lang="en-US" sz="2000" b="1" baseline="-25000" dirty="0">
                    <a:latin typeface="Georgia" panose="02040502050405020303" pitchFamily="18" charset="0"/>
                  </a:rPr>
                  <a:t>P</a:t>
                </a:r>
                <a:r>
                  <a:rPr lang="en-US" sz="2000" baseline="-25000" dirty="0">
                    <a:latin typeface="Georgia" panose="02040502050405020303" pitchFamily="18" charset="0"/>
                  </a:rPr>
                  <a:t> </a:t>
                </a:r>
                <a:r>
                  <a:rPr lang="en-US" sz="2000" dirty="0">
                    <a:latin typeface="Georgia" panose="02040502050405020303" pitchFamily="18" charset="0"/>
                  </a:rPr>
                  <a:t> slices the entire featuremap r = h(z) at unit u. We upsample </a:t>
                </a:r>
                <a:r>
                  <a:rPr lang="en-US" sz="2000" dirty="0" err="1">
                    <a:latin typeface="Georgia" panose="02040502050405020303" pitchFamily="18" charset="0"/>
                  </a:rPr>
                  <a:t>r</a:t>
                </a:r>
                <a:r>
                  <a:rPr lang="en-US" sz="2000" baseline="-25000" dirty="0" err="1">
                    <a:latin typeface="Georgia" panose="02040502050405020303" pitchFamily="18" charset="0"/>
                  </a:rPr>
                  <a:t>u</a:t>
                </a:r>
                <a:r>
                  <a:rPr lang="en-US" sz="2000" baseline="-25000" dirty="0">
                    <a:latin typeface="Georgia" panose="02040502050405020303" pitchFamily="18" charset="0"/>
                  </a:rPr>
                  <a:t>, </a:t>
                </a:r>
                <a:r>
                  <a:rPr lang="en-US" sz="2000" b="1" baseline="-25000" dirty="0">
                    <a:latin typeface="Georgia" panose="02040502050405020303" pitchFamily="18" charset="0"/>
                  </a:rPr>
                  <a:t>P</a:t>
                </a:r>
                <a:r>
                  <a:rPr lang="en-US" sz="2000" baseline="-25000" dirty="0">
                    <a:latin typeface="Georgia" panose="02040502050405020303" pitchFamily="18" charset="0"/>
                  </a:rPr>
                  <a:t>  </a:t>
                </a:r>
                <a:r>
                  <a:rPr lang="en-US" sz="2000" dirty="0">
                    <a:latin typeface="Georgia" panose="02040502050405020303" pitchFamily="18" charset="0"/>
                  </a:rPr>
                  <a:t> to the output image resolution as </a:t>
                </a:r>
                <a:r>
                  <a:rPr lang="en-US" sz="2000" dirty="0" err="1">
                    <a:latin typeface="Georgia" panose="02040502050405020303" pitchFamily="18" charset="0"/>
                  </a:rPr>
                  <a:t>r</a:t>
                </a:r>
                <a:r>
                  <a:rPr lang="en-US" sz="2000" baseline="-25000" dirty="0" err="1">
                    <a:latin typeface="Georgia" panose="02040502050405020303" pitchFamily="18" charset="0"/>
                  </a:rPr>
                  <a:t>U,P</a:t>
                </a:r>
                <a:r>
                  <a:rPr lang="en-US" sz="2000" baseline="30000" dirty="0">
                    <a:latin typeface="Georgia" panose="02040502050405020303" pitchFamily="18" charset="0"/>
                  </a:rPr>
                  <a:t> </a:t>
                </a:r>
                <a14:m>
                  <m:oMath xmlns:m="http://schemas.openxmlformats.org/officeDocument/2006/math">
                    <m:r>
                      <a:rPr lang="en-US" sz="2000" i="1" baseline="30000">
                        <a:latin typeface="Cambria Math" panose="02040503050406030204" pitchFamily="18" charset="0"/>
                        <a:ea typeface="Cambria Math" panose="02040503050406030204" pitchFamily="18" charset="0"/>
                      </a:rPr>
                      <m:t>↑</m:t>
                    </m:r>
                  </m:oMath>
                </a14:m>
                <a:r>
                  <a:rPr lang="en-US" sz="2000" dirty="0">
                    <a:latin typeface="Georgia" panose="02040502050405020303" pitchFamily="18" charset="0"/>
                  </a:rPr>
                  <a:t> </a:t>
                </a:r>
                <a:r>
                  <a:rPr lang="en-US" sz="2000" b="1" dirty="0">
                    <a:latin typeface="Georgia" panose="02040502050405020303" pitchFamily="18" charset="0"/>
                  </a:rPr>
                  <a:t>.</a:t>
                </a:r>
                <a:r>
                  <a:rPr lang="en-US" sz="2000" dirty="0">
                    <a:latin typeface="Georgia" panose="02040502050405020303" pitchFamily="18" charset="0"/>
                  </a:rPr>
                  <a:t>(</a:t>
                </a:r>
                <a:r>
                  <a:rPr lang="en-US" sz="2000" dirty="0" err="1">
                    <a:latin typeface="Georgia" panose="02040502050405020303" pitchFamily="18" charset="0"/>
                  </a:rPr>
                  <a:t>r</a:t>
                </a:r>
                <a:r>
                  <a:rPr lang="en-US" sz="2000" baseline="-25000" dirty="0" err="1">
                    <a:latin typeface="Georgia" panose="02040502050405020303" pitchFamily="18" charset="0"/>
                  </a:rPr>
                  <a:t>U,P</a:t>
                </a:r>
                <a:r>
                  <a:rPr lang="en-US" sz="2000" baseline="30000" dirty="0">
                    <a:latin typeface="Georgia" panose="02040502050405020303" pitchFamily="18" charset="0"/>
                  </a:rPr>
                  <a:t> </a:t>
                </a:r>
                <a14:m>
                  <m:oMath xmlns:m="http://schemas.openxmlformats.org/officeDocument/2006/math">
                    <m:r>
                      <a:rPr lang="en-US" sz="2000" i="1" baseline="30000" smtClean="0">
                        <a:latin typeface="Cambria Math" panose="02040503050406030204" pitchFamily="18" charset="0"/>
                        <a:ea typeface="Cambria Math" panose="02040503050406030204" pitchFamily="18" charset="0"/>
                      </a:rPr>
                      <m:t>↑</m:t>
                    </m:r>
                  </m:oMath>
                </a14:m>
                <a:r>
                  <a:rPr lang="en-US" sz="2000" dirty="0">
                    <a:latin typeface="Georgia" panose="02040502050405020303" pitchFamily="18" charset="0"/>
                  </a:rPr>
                  <a:t> &gt;</a:t>
                </a:r>
                <a:r>
                  <a:rPr lang="en-US" sz="2000" b="1" dirty="0">
                    <a:latin typeface="Georgia" panose="02040502050405020303" pitchFamily="18" charset="0"/>
                  </a:rPr>
                  <a:t> </a:t>
                </a:r>
                <a:r>
                  <a:rPr lang="en-US" sz="2000" dirty="0">
                    <a:latin typeface="Georgia" panose="02040502050405020303" pitchFamily="18" charset="0"/>
                  </a:rPr>
                  <a:t>t </a:t>
                </a:r>
                <a:r>
                  <a:rPr lang="en-US" sz="2000" baseline="-25000" dirty="0">
                    <a:latin typeface="Georgia" panose="02040502050405020303" pitchFamily="18" charset="0"/>
                  </a:rPr>
                  <a:t>u, c</a:t>
                </a:r>
                <a:r>
                  <a:rPr lang="en-US" sz="2000" b="1" baseline="-25000" dirty="0">
                    <a:latin typeface="Georgia" panose="02040502050405020303" pitchFamily="18" charset="0"/>
                  </a:rPr>
                  <a:t> </a:t>
                </a:r>
                <a:r>
                  <a:rPr lang="en-US" sz="2000" b="1" dirty="0">
                    <a:latin typeface="Georgia" panose="02040502050405020303" pitchFamily="18" charset="0"/>
                  </a:rPr>
                  <a:t> </a:t>
                </a:r>
                <a:r>
                  <a:rPr lang="en-US" sz="2000" dirty="0">
                    <a:latin typeface="Georgia" panose="02040502050405020303" pitchFamily="18" charset="0"/>
                  </a:rPr>
                  <a:t>) produces a binary mask by thresholding the </a:t>
                </a:r>
                <a:r>
                  <a:rPr lang="en-US" sz="2000" dirty="0" err="1">
                    <a:latin typeface="Georgia" panose="02040502050405020303" pitchFamily="18" charset="0"/>
                  </a:rPr>
                  <a:t>r</a:t>
                </a:r>
                <a:r>
                  <a:rPr lang="en-US" sz="2000" baseline="-25000" dirty="0" err="1">
                    <a:latin typeface="Georgia" panose="02040502050405020303" pitchFamily="18" charset="0"/>
                  </a:rPr>
                  <a:t>U,P</a:t>
                </a:r>
                <a:r>
                  <a:rPr lang="en-US" sz="2000" baseline="30000" dirty="0">
                    <a:latin typeface="Georgia" panose="02040502050405020303" pitchFamily="18" charset="0"/>
                  </a:rPr>
                  <a:t> </a:t>
                </a:r>
                <a14:m>
                  <m:oMath xmlns:m="http://schemas.openxmlformats.org/officeDocument/2006/math">
                    <m:r>
                      <a:rPr lang="en-US" sz="2000" i="1" baseline="30000">
                        <a:latin typeface="Cambria Math" panose="02040503050406030204" pitchFamily="18" charset="0"/>
                        <a:ea typeface="Cambria Math" panose="02040503050406030204" pitchFamily="18" charset="0"/>
                      </a:rPr>
                      <m:t>↑</m:t>
                    </m:r>
                  </m:oMath>
                </a14:m>
                <a:r>
                  <a:rPr lang="en-US" sz="2000" dirty="0">
                    <a:latin typeface="Georgia" panose="02040502050405020303" pitchFamily="18" charset="0"/>
                  </a:rPr>
                  <a:t> at a fixed level t </a:t>
                </a:r>
                <a:r>
                  <a:rPr lang="en-US" sz="2000" baseline="-25000" dirty="0">
                    <a:latin typeface="Georgia" panose="02040502050405020303" pitchFamily="18" charset="0"/>
                  </a:rPr>
                  <a:t>u, c</a:t>
                </a:r>
                <a:r>
                  <a:rPr lang="en-US" sz="2000" b="1" baseline="-25000" dirty="0">
                    <a:latin typeface="Georgia" panose="02040502050405020303" pitchFamily="18" charset="0"/>
                  </a:rPr>
                  <a:t> </a:t>
                </a:r>
                <a:r>
                  <a:rPr lang="en-US" sz="2000" b="1" dirty="0">
                    <a:latin typeface="Georgia" panose="02040502050405020303" pitchFamily="18" charset="0"/>
                  </a:rPr>
                  <a:t> .</a:t>
                </a:r>
              </a:p>
              <a:p>
                <a:r>
                  <a:rPr lang="en-US" sz="2000" b="1" dirty="0">
                    <a:latin typeface="Georgia" panose="02040502050405020303" pitchFamily="18" charset="0"/>
                  </a:rPr>
                  <a:t> </a:t>
                </a:r>
                <a:r>
                  <a:rPr lang="en-US" sz="2000" dirty="0" err="1">
                    <a:latin typeface="Georgia" panose="02040502050405020303" pitchFamily="18" charset="0"/>
                  </a:rPr>
                  <a:t>s</a:t>
                </a:r>
                <a:r>
                  <a:rPr lang="en-US" sz="2000" baseline="-25000" dirty="0" err="1">
                    <a:latin typeface="Georgia" panose="02040502050405020303" pitchFamily="18" charset="0"/>
                  </a:rPr>
                  <a:t>c</a:t>
                </a:r>
                <a:r>
                  <a:rPr lang="en-US" sz="2000" dirty="0">
                    <a:latin typeface="Georgia" panose="02040502050405020303" pitchFamily="18" charset="0"/>
                  </a:rPr>
                  <a:t>(x) is a binary mask where each pixel indicates the presence of class ‘c’ in the generated image x. </a:t>
                </a:r>
              </a:p>
              <a:p>
                <a:r>
                  <a:rPr lang="en-US" sz="2000" dirty="0">
                    <a:latin typeface="Georgia" panose="02040502050405020303" pitchFamily="18" charset="0"/>
                  </a:rPr>
                  <a:t>The threshold </a:t>
                </a:r>
                <a:r>
                  <a:rPr lang="en-US" sz="2000" dirty="0">
                    <a:solidFill>
                      <a:prstClr val="white"/>
                    </a:solidFill>
                    <a:latin typeface="Georgia" panose="02040502050405020303" pitchFamily="18" charset="0"/>
                  </a:rPr>
                  <a:t>t </a:t>
                </a:r>
                <a:r>
                  <a:rPr lang="en-US" sz="2000" baseline="-25000" dirty="0">
                    <a:solidFill>
                      <a:prstClr val="white"/>
                    </a:solidFill>
                    <a:latin typeface="Georgia" panose="02040502050405020303" pitchFamily="18" charset="0"/>
                  </a:rPr>
                  <a:t>u, c</a:t>
                </a:r>
                <a:r>
                  <a:rPr lang="en-US" sz="2000" b="1" baseline="-25000" dirty="0">
                    <a:solidFill>
                      <a:prstClr val="white"/>
                    </a:solidFill>
                    <a:latin typeface="Georgia" panose="02040502050405020303" pitchFamily="18" charset="0"/>
                  </a:rPr>
                  <a:t> </a:t>
                </a:r>
                <a:r>
                  <a:rPr lang="en-US" sz="2000" b="1" dirty="0">
                    <a:solidFill>
                      <a:prstClr val="white"/>
                    </a:solidFill>
                    <a:latin typeface="Georgia" panose="02040502050405020303" pitchFamily="18" charset="0"/>
                  </a:rPr>
                  <a:t> </a:t>
                </a:r>
                <a:r>
                  <a:rPr lang="en-US" sz="2000" dirty="0">
                    <a:solidFill>
                      <a:prstClr val="white"/>
                    </a:solidFill>
                    <a:latin typeface="Georgia" panose="02040502050405020303" pitchFamily="18" charset="0"/>
                  </a:rPr>
                  <a:t>is chosen to be as informative as possible by maximizing the information quality ratio I/H (using a separate validation set), that is, it maximizes the [portion of the joint entropy H which is mutual information I(</a:t>
                </a:r>
                <a:r>
                  <a:rPr lang="en-US" sz="2000" dirty="0" err="1">
                    <a:solidFill>
                      <a:prstClr val="white"/>
                    </a:solidFill>
                    <a:latin typeface="Georgia" panose="02040502050405020303" pitchFamily="18" charset="0"/>
                  </a:rPr>
                  <a:t>Wijaya</a:t>
                </a:r>
                <a:r>
                  <a:rPr lang="en-US" sz="2000" dirty="0">
                    <a:solidFill>
                      <a:prstClr val="white"/>
                    </a:solidFill>
                    <a:latin typeface="Georgia" panose="02040502050405020303" pitchFamily="18" charset="0"/>
                  </a:rPr>
                  <a:t> et al., 2017).</a:t>
                </a:r>
              </a:p>
              <a:p>
                <a:r>
                  <a:rPr lang="en-US" sz="2000" dirty="0">
                    <a:solidFill>
                      <a:prstClr val="white"/>
                    </a:solidFill>
                    <a:latin typeface="Georgia" panose="02040502050405020303" pitchFamily="18" charset="0"/>
                  </a:rPr>
                  <a:t>We can use </a:t>
                </a:r>
                <a:r>
                  <a:rPr lang="en-US" sz="2000" dirty="0" err="1">
                    <a:solidFill>
                      <a:prstClr val="white"/>
                    </a:solidFill>
                    <a:latin typeface="Georgia" panose="02040502050405020303" pitchFamily="18" charset="0"/>
                  </a:rPr>
                  <a:t>IoU</a:t>
                </a:r>
                <a:r>
                  <a:rPr lang="en-US" sz="2000" baseline="-25000" dirty="0" err="1">
                    <a:solidFill>
                      <a:prstClr val="white"/>
                    </a:solidFill>
                    <a:latin typeface="Georgia" panose="02040502050405020303" pitchFamily="18" charset="0"/>
                  </a:rPr>
                  <a:t>u,c</a:t>
                </a:r>
                <a:r>
                  <a:rPr lang="en-US" sz="2000" baseline="-25000" dirty="0">
                    <a:solidFill>
                      <a:prstClr val="white"/>
                    </a:solidFill>
                    <a:latin typeface="Georgia" panose="02040502050405020303" pitchFamily="18" charset="0"/>
                  </a:rPr>
                  <a:t> </a:t>
                </a:r>
                <a:r>
                  <a:rPr lang="en-US" sz="2000" dirty="0">
                    <a:solidFill>
                      <a:prstClr val="white"/>
                    </a:solidFill>
                    <a:latin typeface="Georgia" panose="02040502050405020303" pitchFamily="18" charset="0"/>
                  </a:rPr>
                  <a:t> to rank the concepts related to each unit and label each unit with the concept that matches it best.</a:t>
                </a:r>
              </a:p>
              <a:p>
                <a:r>
                  <a:rPr lang="en-US" sz="2000" dirty="0">
                    <a:latin typeface="Georgia" panose="02040502050405020303" pitchFamily="18" charset="0"/>
                  </a:rPr>
                  <a:t>Once we have identified an object class that a set of units match closely, we next ask: which units are responsible for triggering the rendering of that object? </a:t>
                </a:r>
              </a:p>
              <a:p>
                <a:r>
                  <a:rPr lang="en-US" sz="2000" dirty="0">
                    <a:latin typeface="Georgia" panose="02040502050405020303" pitchFamily="18" charset="0"/>
                  </a:rPr>
                  <a:t>A unit that correlates highly with an output object might not actually cause that output. </a:t>
                </a:r>
              </a:p>
              <a:p>
                <a:r>
                  <a:rPr lang="en-US" sz="2000" dirty="0">
                    <a:latin typeface="Georgia" panose="02040502050405020303" pitchFamily="18" charset="0"/>
                  </a:rPr>
                  <a:t>Furthermore, any output will jointly depend on several parts of the representation. </a:t>
                </a:r>
              </a:p>
              <a:p>
                <a:r>
                  <a:rPr lang="en-US" sz="2000" dirty="0">
                    <a:latin typeface="Georgia" panose="02040502050405020303" pitchFamily="18" charset="0"/>
                  </a:rPr>
                  <a:t>We need a way to identify combinations of units that cause an object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03213" y="152400"/>
                <a:ext cx="11506200" cy="6477000"/>
              </a:xfrm>
              <a:blipFill>
                <a:blip r:embed="rId2"/>
                <a:stretch>
                  <a:fillRect l="-477" t="-1129" r="-530"/>
                </a:stretch>
              </a:blipFill>
            </p:spPr>
            <p:txBody>
              <a:bodyPr/>
              <a:lstStyle/>
              <a:p>
                <a:r>
                  <a:rPr lang="en-US">
                    <a:noFill/>
                  </a:rPr>
                  <a:t> </a:t>
                </a:r>
              </a:p>
            </p:txBody>
          </p:sp>
        </mc:Fallback>
      </mc:AlternateContent>
    </p:spTree>
    <p:extLst>
      <p:ext uri="{BB962C8B-B14F-4D97-AF65-F5344CB8AC3E}">
        <p14:creationId xmlns:p14="http://schemas.microsoft.com/office/powerpoint/2010/main" val="421310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304800"/>
            <a:ext cx="11049000" cy="1020762"/>
          </a:xfrm>
        </p:spPr>
        <p:txBody>
          <a:bodyPr/>
          <a:lstStyle/>
          <a:p>
            <a:r>
              <a:rPr lang="en-US" dirty="0">
                <a:latin typeface="Georgia" panose="02040502050405020303" pitchFamily="18" charset="0"/>
              </a:rPr>
              <a:t>Measuring Casual Relationships using Intervention :</a:t>
            </a:r>
          </a:p>
        </p:txBody>
      </p:sp>
      <p:sp>
        <p:nvSpPr>
          <p:cNvPr id="3" name="Content Placeholder 2"/>
          <p:cNvSpPr>
            <a:spLocks noGrp="1"/>
          </p:cNvSpPr>
          <p:nvPr>
            <p:ph idx="1"/>
          </p:nvPr>
        </p:nvSpPr>
        <p:spPr>
          <a:xfrm>
            <a:off x="150812" y="1752600"/>
            <a:ext cx="11887200" cy="4724400"/>
          </a:xfrm>
        </p:spPr>
        <p:txBody>
          <a:bodyPr>
            <a:normAutofit/>
          </a:bodyPr>
          <a:lstStyle/>
          <a:p>
            <a:r>
              <a:rPr lang="en-US" sz="2000" dirty="0">
                <a:latin typeface="Georgia" panose="02040502050405020303" pitchFamily="18" charset="0"/>
              </a:rPr>
              <a:t>We probe the network using interventions : we test whether a set of units U in ‘r’ cause the generation of ‘c’ by forcing the units of U on and off.</a:t>
            </a:r>
          </a:p>
          <a:p>
            <a:r>
              <a:rPr lang="en-US" sz="2000" dirty="0">
                <a:latin typeface="Georgia" panose="02040502050405020303" pitchFamily="18" charset="0"/>
              </a:rPr>
              <a:t>We ablate some units by forcing </a:t>
            </a:r>
            <a:r>
              <a:rPr lang="en-US" sz="2000" dirty="0">
                <a:solidFill>
                  <a:prstClr val="white"/>
                </a:solidFill>
                <a:latin typeface="Georgia" panose="02040502050405020303" pitchFamily="18" charset="0"/>
              </a:rPr>
              <a:t> </a:t>
            </a:r>
            <a:r>
              <a:rPr lang="en-US" sz="2000" dirty="0" err="1">
                <a:solidFill>
                  <a:prstClr val="white"/>
                </a:solidFill>
                <a:latin typeface="Georgia" panose="02040502050405020303" pitchFamily="18" charset="0"/>
              </a:rPr>
              <a:t>r</a:t>
            </a:r>
            <a:r>
              <a:rPr lang="en-US" sz="2000" baseline="-25000" dirty="0" err="1">
                <a:solidFill>
                  <a:prstClr val="white"/>
                </a:solidFill>
                <a:latin typeface="Georgia" panose="02040502050405020303" pitchFamily="18" charset="0"/>
              </a:rPr>
              <a:t>u,P</a:t>
            </a:r>
            <a:r>
              <a:rPr lang="en-US" sz="2000" baseline="-25000" dirty="0">
                <a:solidFill>
                  <a:prstClr val="white"/>
                </a:solidFill>
                <a:latin typeface="Georgia" panose="02040502050405020303" pitchFamily="18" charset="0"/>
              </a:rPr>
              <a:t> </a:t>
            </a:r>
            <a:r>
              <a:rPr lang="en-US" sz="2000" dirty="0">
                <a:solidFill>
                  <a:prstClr val="white"/>
                </a:solidFill>
                <a:latin typeface="Georgia" panose="02040502050405020303" pitchFamily="18" charset="0"/>
              </a:rPr>
              <a:t> = 0.</a:t>
            </a:r>
            <a:r>
              <a:rPr lang="en-US" sz="2000" baseline="-25000" dirty="0">
                <a:solidFill>
                  <a:prstClr val="white"/>
                </a:solidFill>
                <a:latin typeface="Georgia" panose="02040502050405020303" pitchFamily="18" charset="0"/>
              </a:rPr>
              <a:t>  </a:t>
            </a:r>
            <a:r>
              <a:rPr lang="en-US" sz="2000" dirty="0">
                <a:solidFill>
                  <a:prstClr val="white"/>
                </a:solidFill>
                <a:latin typeface="Georgia" panose="02040502050405020303" pitchFamily="18" charset="0"/>
              </a:rPr>
              <a:t> We insert some units by forcing </a:t>
            </a:r>
            <a:r>
              <a:rPr lang="en-US" sz="2000" dirty="0">
                <a:latin typeface="Georgia" panose="02040502050405020303" pitchFamily="18" charset="0"/>
              </a:rPr>
              <a:t> </a:t>
            </a:r>
            <a:r>
              <a:rPr lang="en-US" sz="2000" dirty="0" err="1">
                <a:latin typeface="Georgia" panose="02040502050405020303" pitchFamily="18" charset="0"/>
              </a:rPr>
              <a:t>r</a:t>
            </a:r>
            <a:r>
              <a:rPr lang="en-US" sz="2000" baseline="-25000" dirty="0" err="1">
                <a:latin typeface="Georgia" panose="02040502050405020303" pitchFamily="18" charset="0"/>
              </a:rPr>
              <a:t>u,P</a:t>
            </a:r>
            <a:r>
              <a:rPr lang="en-US" sz="2000" baseline="-25000" dirty="0">
                <a:latin typeface="Georgia" panose="02040502050405020303" pitchFamily="18" charset="0"/>
              </a:rPr>
              <a:t>  </a:t>
            </a:r>
            <a:r>
              <a:rPr lang="en-US" sz="2000" dirty="0">
                <a:latin typeface="Georgia" panose="02040502050405020303" pitchFamily="18" charset="0"/>
              </a:rPr>
              <a:t>= k, where k is a per-class constant.</a:t>
            </a:r>
          </a:p>
          <a:p>
            <a:r>
              <a:rPr lang="en-US" sz="2000" dirty="0">
                <a:latin typeface="Georgia" panose="02040502050405020303" pitchFamily="18" charset="0"/>
              </a:rPr>
              <a:t>We decompose the feature map into 2 parts (</a:t>
            </a:r>
            <a:r>
              <a:rPr lang="en-US" sz="2000" dirty="0" err="1">
                <a:latin typeface="Georgia" panose="02040502050405020303" pitchFamily="18" charset="0"/>
              </a:rPr>
              <a:t>r</a:t>
            </a:r>
            <a:r>
              <a:rPr lang="en-US" sz="2000" baseline="-25000" dirty="0" err="1">
                <a:latin typeface="Georgia" panose="02040502050405020303" pitchFamily="18" charset="0"/>
              </a:rPr>
              <a:t>u,P</a:t>
            </a:r>
            <a:r>
              <a:rPr lang="en-US" sz="2000" baseline="-25000" dirty="0">
                <a:latin typeface="Georgia" panose="02040502050405020303" pitchFamily="18" charset="0"/>
              </a:rPr>
              <a:t> </a:t>
            </a:r>
            <a:r>
              <a:rPr lang="en-US" sz="2000" dirty="0">
                <a:latin typeface="Georgia" panose="02040502050405020303" pitchFamily="18" charset="0"/>
              </a:rPr>
              <a:t> , </a:t>
            </a:r>
            <a:r>
              <a:rPr lang="en-US" sz="2000" dirty="0" err="1">
                <a:latin typeface="Georgia" panose="02040502050405020303" pitchFamily="18" charset="0"/>
              </a:rPr>
              <a:t>r</a:t>
            </a:r>
            <a:r>
              <a:rPr lang="en-US" sz="2000" u="sng" baseline="-25000" dirty="0" err="1">
                <a:latin typeface="Georgia" panose="02040502050405020303" pitchFamily="18" charset="0"/>
              </a:rPr>
              <a:t>u</a:t>
            </a:r>
            <a:r>
              <a:rPr lang="en-US" sz="2000" baseline="-25000" dirty="0" err="1">
                <a:latin typeface="Georgia" panose="02040502050405020303" pitchFamily="18" charset="0"/>
              </a:rPr>
              <a:t>,</a:t>
            </a:r>
            <a:r>
              <a:rPr lang="en-US" sz="2000" u="sng" baseline="-25000" dirty="0" err="1">
                <a:latin typeface="Georgia" panose="02040502050405020303" pitchFamily="18" charset="0"/>
              </a:rPr>
              <a:t>P</a:t>
            </a:r>
            <a:r>
              <a:rPr lang="en-US" sz="2000" dirty="0">
                <a:latin typeface="Georgia" panose="02040502050405020303" pitchFamily="18" charset="0"/>
              </a:rPr>
              <a:t> ) where </a:t>
            </a:r>
            <a:r>
              <a:rPr lang="en-US" sz="2000" dirty="0" err="1">
                <a:latin typeface="Georgia" panose="02040502050405020303" pitchFamily="18" charset="0"/>
              </a:rPr>
              <a:t>r</a:t>
            </a:r>
            <a:r>
              <a:rPr lang="en-US" sz="2000" u="sng" baseline="-25000" dirty="0" err="1">
                <a:latin typeface="Georgia" panose="02040502050405020303" pitchFamily="18" charset="0"/>
              </a:rPr>
              <a:t>u</a:t>
            </a:r>
            <a:r>
              <a:rPr lang="en-US" sz="2000" baseline="-25000" dirty="0" err="1">
                <a:latin typeface="Georgia" panose="02040502050405020303" pitchFamily="18" charset="0"/>
              </a:rPr>
              <a:t>,</a:t>
            </a:r>
            <a:r>
              <a:rPr lang="en-US" sz="2000" u="sng" baseline="-25000" dirty="0" err="1">
                <a:latin typeface="Georgia" panose="02040502050405020303" pitchFamily="18" charset="0"/>
              </a:rPr>
              <a:t>P</a:t>
            </a:r>
            <a:r>
              <a:rPr lang="en-US" sz="2000" u="sng" baseline="-25000" dirty="0">
                <a:latin typeface="Georgia" panose="02040502050405020303" pitchFamily="18" charset="0"/>
              </a:rPr>
              <a:t> </a:t>
            </a:r>
            <a:r>
              <a:rPr lang="en-US" sz="2000" dirty="0">
                <a:latin typeface="Georgia" panose="02040502050405020303" pitchFamily="18" charset="0"/>
              </a:rPr>
              <a:t> are the unforced components of r.</a:t>
            </a:r>
          </a:p>
          <a:p>
            <a:pPr marL="0" indent="0">
              <a:buNone/>
            </a:pPr>
            <a:endParaRPr lang="en-US" sz="2000" dirty="0">
              <a:latin typeface="Georgia" panose="02040502050405020303" pitchFamily="18" charset="0"/>
            </a:endParaRPr>
          </a:p>
          <a:p>
            <a:pPr marL="0" indent="0">
              <a:buNone/>
            </a:pPr>
            <a:endParaRPr lang="en-US" sz="2000" dirty="0">
              <a:latin typeface="Georgia" panose="02040502050405020303" pitchFamily="18" charset="0"/>
            </a:endParaRPr>
          </a:p>
          <a:p>
            <a:r>
              <a:rPr lang="en-US" sz="2000" dirty="0">
                <a:latin typeface="Georgia" panose="02040502050405020303" pitchFamily="18" charset="0"/>
              </a:rPr>
              <a:t>An object is caused by U if the object appears in x</a:t>
            </a:r>
            <a:r>
              <a:rPr lang="en-US" sz="2000" baseline="-25000" dirty="0">
                <a:latin typeface="Georgia" panose="02040502050405020303" pitchFamily="18" charset="0"/>
              </a:rPr>
              <a:t>i</a:t>
            </a:r>
            <a:r>
              <a:rPr lang="en-US" sz="2000" dirty="0">
                <a:latin typeface="Georgia" panose="02040502050405020303" pitchFamily="18" charset="0"/>
              </a:rPr>
              <a:t> and disappears from </a:t>
            </a:r>
            <a:r>
              <a:rPr lang="en-US" sz="2000" dirty="0" err="1">
                <a:latin typeface="Georgia" panose="02040502050405020303" pitchFamily="18" charset="0"/>
              </a:rPr>
              <a:t>x</a:t>
            </a:r>
            <a:r>
              <a:rPr lang="en-US" sz="2000" baseline="-25000" dirty="0" err="1">
                <a:latin typeface="Georgia" panose="02040502050405020303" pitchFamily="18" charset="0"/>
              </a:rPr>
              <a:t>a</a:t>
            </a:r>
            <a:r>
              <a:rPr lang="en-US" sz="2000" dirty="0">
                <a:latin typeface="Georgia" panose="02040502050405020303" pitchFamily="18" charset="0"/>
              </a:rPr>
              <a:t> . </a:t>
            </a:r>
          </a:p>
          <a:p>
            <a:r>
              <a:rPr lang="en-US" sz="2000" dirty="0">
                <a:latin typeface="Georgia" panose="02040502050405020303" pitchFamily="18" charset="0"/>
              </a:rPr>
              <a:t>This casuality can be quantified by comparing the presence of trees in x</a:t>
            </a:r>
            <a:r>
              <a:rPr lang="en-US" sz="2000" baseline="-25000" dirty="0">
                <a:latin typeface="Georgia" panose="02040502050405020303" pitchFamily="18" charset="0"/>
              </a:rPr>
              <a:t>i </a:t>
            </a:r>
            <a:r>
              <a:rPr lang="en-US" sz="2000" dirty="0">
                <a:latin typeface="Georgia" panose="02040502050405020303" pitchFamily="18" charset="0"/>
              </a:rPr>
              <a:t> and </a:t>
            </a:r>
            <a:r>
              <a:rPr lang="en-US" sz="2000" dirty="0" err="1">
                <a:latin typeface="Georgia" panose="02040502050405020303" pitchFamily="18" charset="0"/>
              </a:rPr>
              <a:t>x</a:t>
            </a:r>
            <a:r>
              <a:rPr lang="en-US" sz="2000" baseline="-25000" dirty="0" err="1">
                <a:latin typeface="Georgia" panose="02040502050405020303" pitchFamily="18" charset="0"/>
              </a:rPr>
              <a:t>a</a:t>
            </a:r>
            <a:r>
              <a:rPr lang="en-US" sz="2000" dirty="0">
                <a:latin typeface="Georgia" panose="02040502050405020303" pitchFamily="18" charset="0"/>
              </a:rPr>
              <a:t> and averaging effects over all locations and images.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212" y="3962400"/>
            <a:ext cx="4706007" cy="714475"/>
          </a:xfrm>
          <a:prstGeom prst="rect">
            <a:avLst/>
          </a:prstGeom>
        </p:spPr>
      </p:pic>
    </p:spTree>
    <p:extLst>
      <p:ext uri="{BB962C8B-B14F-4D97-AF65-F5344CB8AC3E}">
        <p14:creationId xmlns:p14="http://schemas.microsoft.com/office/powerpoint/2010/main" val="405165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C238ED2106C944B70A2DA7C2D519EA" ma:contentTypeVersion="9" ma:contentTypeDescription="Create a new document." ma:contentTypeScope="" ma:versionID="73e93bbcb80c39e64d19f04b405d63f0">
  <xsd:schema xmlns:xsd="http://www.w3.org/2001/XMLSchema" xmlns:xs="http://www.w3.org/2001/XMLSchema" xmlns:p="http://schemas.microsoft.com/office/2006/metadata/properties" xmlns:ns3="2d79cf20-bce5-434a-9dc4-e49588fbb096" targetNamespace="http://schemas.microsoft.com/office/2006/metadata/properties" ma:root="true" ma:fieldsID="faf493b29cad9a691bb13c4063338108" ns3:_="">
    <xsd:import namespace="2d79cf20-bce5-434a-9dc4-e49588fbb09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9cf20-bce5-434a-9dc4-e49588fbb0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BB09B2-8696-4A1A-BCD7-1EE4252390D2}">
  <ds:schemaRefs>
    <ds:schemaRef ds:uri="http://schemas.microsoft.com/sharepoint/v3/contenttype/forms"/>
  </ds:schemaRefs>
</ds:datastoreItem>
</file>

<file path=customXml/itemProps2.xml><?xml version="1.0" encoding="utf-8"?>
<ds:datastoreItem xmlns:ds="http://schemas.openxmlformats.org/officeDocument/2006/customXml" ds:itemID="{8EF990F8-AD51-4C69-A89B-23D01D278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79cf20-bce5-434a-9dc4-e49588fbb0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41666-4732-463C-986B-42E4CDEC8E9F}">
  <ds:schemaRefs>
    <ds:schemaRef ds:uri="http://purl.org/dc/dcmitype/"/>
    <ds:schemaRef ds:uri="http://schemas.microsoft.com/office/2006/documentManagement/types"/>
    <ds:schemaRef ds:uri="http://purl.org/dc/elements/1.1/"/>
    <ds:schemaRef ds:uri="http://schemas.microsoft.com/office/2006/metadata/properties"/>
    <ds:schemaRef ds:uri="2d79cf20-bce5-434a-9dc4-e49588fbb096"/>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6579</TotalTime>
  <Words>2454</Words>
  <Application>Microsoft Office PowerPoint</Application>
  <PresentationFormat>Custom</PresentationFormat>
  <Paragraphs>128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 Light</vt:lpstr>
      <vt:lpstr>Cambria Math</vt:lpstr>
      <vt:lpstr>Consolas</vt:lpstr>
      <vt:lpstr>Corbel</vt:lpstr>
      <vt:lpstr>Courier New</vt:lpstr>
      <vt:lpstr>Georgia</vt:lpstr>
      <vt:lpstr>Wingdings</vt:lpstr>
      <vt:lpstr>Chalkboard 16x9</vt:lpstr>
      <vt:lpstr>GAN Dissection – Understanding GANs </vt:lpstr>
      <vt:lpstr>Objective :</vt:lpstr>
      <vt:lpstr>PowerPoint Presentation</vt:lpstr>
      <vt:lpstr>What does this paper do?</vt:lpstr>
      <vt:lpstr>Methodology :</vt:lpstr>
      <vt:lpstr>PowerPoint Presentation</vt:lpstr>
      <vt:lpstr>Characterizing units by Dissection :</vt:lpstr>
      <vt:lpstr>PowerPoint Presentation</vt:lpstr>
      <vt:lpstr>Measuring Casual Relationships using Intervention :</vt:lpstr>
      <vt:lpstr>PowerPoint Presentation</vt:lpstr>
      <vt:lpstr>PowerPoint Presentation</vt:lpstr>
      <vt:lpstr>RESULTS :</vt:lpstr>
      <vt:lpstr>Comparing units across datasets, layers and models</vt:lpstr>
      <vt:lpstr>PowerPoint Presentation</vt:lpstr>
      <vt:lpstr>PowerPoint Presentation</vt:lpstr>
      <vt:lpstr>PowerPoint Presentation</vt:lpstr>
      <vt:lpstr>DISCUSSION:</vt:lpstr>
      <vt:lpstr>PowerPoint Presentation</vt:lpstr>
    </vt:vector>
  </TitlesOfParts>
  <Company>Auburn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 Dissection – Understanding GANs</dc:title>
  <dc:creator>Lalithya Kuntamukkala</dc:creator>
  <cp:lastModifiedBy>Lalithya Kuntamukkala</cp:lastModifiedBy>
  <cp:revision>50</cp:revision>
  <dcterms:created xsi:type="dcterms:W3CDTF">2020-02-26T20:27:28Z</dcterms:created>
  <dcterms:modified xsi:type="dcterms:W3CDTF">2020-03-27T04:23:46Z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0x010100B3C238ED2106C944B70A2DA7C2D519EA</vt:lpwstr>
  </property>
</Properties>
</file>