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272ECE-466C-4CAE-8780-912C40CB9C6B}">
  <a:tblStyle styleId="{50272ECE-466C-4CAE-8780-912C40CB9C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51eed8df5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1eed8df5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51eed8df5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51eed8df5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51eed8df5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1eed8df5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51eed8df5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51eed8df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51eed8df5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1eed8df5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51eed8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51eed8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51eed8df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1eed8df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51eed8df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51eed8df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51eed8df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51eed8df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51eed8df5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51eed8df5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4bf49cc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bf49cc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51eed8df5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1eed8df5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4bf49cc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4bf49cc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4bf49cc5b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bf49cc5b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51eed8df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1eed8df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51eed8df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1eed8df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51eed8df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1eed8df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51eed8df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1eed8df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4bf49cc5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bf49cc5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51eed8df5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51eed8df5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WPUsmzURbkM" TargetMode="Externa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NXPjpt1bCoI" TargetMode="Externa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q91csc8kmtc" TargetMode="Externa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LAqMl2wZLMQ" TargetMode="Externa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hessvariants.com/small.dir/halfchess.html"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suragnair/alpha-zero-general" TargetMode="External"/><Relationship Id="rId4" Type="http://schemas.openxmlformats.org/officeDocument/2006/relationships/hyperlink" Target="https://github.com/niklasf/python-chess" TargetMode="External"/><Relationship Id="rId5" Type="http://schemas.openxmlformats.org/officeDocument/2006/relationships/hyperlink" Target="https://github.com/PySimpleGUI/PySimpleGUI/tree/master/Ch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Project:</a:t>
            </a:r>
            <a:endParaRPr/>
          </a:p>
          <a:p>
            <a:pPr indent="0" lvl="0" marL="0" rtl="0" algn="l">
              <a:spcBef>
                <a:spcPts val="0"/>
              </a:spcBef>
              <a:spcAft>
                <a:spcPts val="0"/>
              </a:spcAft>
              <a:buNone/>
            </a:pPr>
            <a:r>
              <a:rPr lang="en"/>
              <a:t>Half-Chess</a:t>
            </a:r>
            <a:endParaRPr/>
          </a:p>
        </p:txBody>
      </p:sp>
      <p:sp>
        <p:nvSpPr>
          <p:cNvPr id="60" name="Google Shape;60;p13"/>
          <p:cNvSpPr txBox="1"/>
          <p:nvPr>
            <p:ph idx="1" type="subTitle"/>
          </p:nvPr>
        </p:nvSpPr>
        <p:spPr>
          <a:xfrm>
            <a:off x="311700" y="31234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Tripp Isbell, Joseph Green, James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changes</a:t>
            </a:r>
            <a:endParaRPr/>
          </a:p>
        </p:txBody>
      </p:sp>
      <p:sp>
        <p:nvSpPr>
          <p:cNvPr id="169" name="Google Shape;16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added a few additional changes from our old model to encourage exploration to try and avoid the repetitive drawing behaving we saw as training went on.</a:t>
            </a:r>
            <a:endParaRPr/>
          </a:p>
          <a:p>
            <a:pPr indent="-342900" lvl="0" marL="457200" rtl="0" algn="l">
              <a:spcBef>
                <a:spcPts val="0"/>
              </a:spcBef>
              <a:spcAft>
                <a:spcPts val="0"/>
              </a:spcAft>
              <a:buSzPts val="1800"/>
              <a:buChar char="●"/>
            </a:pPr>
            <a:r>
              <a:rPr lang="en"/>
              <a:t>They use a parameter called temperature in Alpha-Zero / Leela Chess Zero to promote exploration during MCTS, and start with this parameter turned on and decay it as the tree searches get deeper. When it reaches zero, actions are taken deterministically based on visitation frequencies. We added this temperature decay to our tree searches.</a:t>
            </a:r>
            <a:endParaRPr/>
          </a:p>
          <a:p>
            <a:pPr indent="-342900" lvl="0" marL="457200" rtl="0" algn="l">
              <a:spcBef>
                <a:spcPts val="0"/>
              </a:spcBef>
              <a:spcAft>
                <a:spcPts val="0"/>
              </a:spcAft>
              <a:buSzPts val="1800"/>
              <a:buChar char="●"/>
            </a:pPr>
            <a:r>
              <a:rPr lang="en"/>
              <a:t>We also added dirichlet noise at the root of the MTCS to avoid deterministic behaviour at the start of the game (also mentioned in Alpha-Zero paper)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75" name="Google Shape;175;p23"/>
          <p:cNvSpPr txBox="1"/>
          <p:nvPr>
            <p:ph idx="1" type="body"/>
          </p:nvPr>
        </p:nvSpPr>
        <p:spPr>
          <a:xfrm>
            <a:off x="311700" y="10777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definitely seems to have improved from our chess bot on the old version which ended up drawing most of its games against a random opponent. </a:t>
            </a:r>
            <a:endParaRPr/>
          </a:p>
          <a:p>
            <a:pPr indent="-342900" lvl="0" marL="457200" rtl="0" algn="l">
              <a:spcBef>
                <a:spcPts val="0"/>
              </a:spcBef>
              <a:spcAft>
                <a:spcPts val="0"/>
              </a:spcAft>
              <a:buSzPts val="1800"/>
              <a:buChar char="●"/>
            </a:pPr>
            <a:r>
              <a:rPr lang="en"/>
              <a:t>We noticed many more games ending decisively throughout the training process, the self-play games only became saturated with draws after a few days of training. </a:t>
            </a:r>
            <a:endParaRPr/>
          </a:p>
          <a:p>
            <a:pPr indent="-342900" lvl="0" marL="457200" rtl="0" algn="l">
              <a:spcBef>
                <a:spcPts val="0"/>
              </a:spcBef>
              <a:spcAft>
                <a:spcPts val="0"/>
              </a:spcAft>
              <a:buSzPts val="1800"/>
              <a:buChar char="●"/>
            </a:pPr>
            <a:r>
              <a:rPr lang="en"/>
              <a:t>The trained bot was generally able to beat or draw a random opponent this time. </a:t>
            </a:r>
            <a:endParaRPr/>
          </a:p>
        </p:txBody>
      </p:sp>
      <p:graphicFrame>
        <p:nvGraphicFramePr>
          <p:cNvPr id="176" name="Google Shape;176;p23"/>
          <p:cNvGraphicFramePr/>
          <p:nvPr/>
        </p:nvGraphicFramePr>
        <p:xfrm>
          <a:off x="2871525" y="3709375"/>
          <a:ext cx="3000000" cy="3000000"/>
        </p:xfrm>
        <a:graphic>
          <a:graphicData uri="http://schemas.openxmlformats.org/drawingml/2006/table">
            <a:tbl>
              <a:tblPr>
                <a:noFill/>
                <a:tableStyleId>{50272ECE-466C-4CAE-8780-912C40CB9C6B}</a:tableStyleId>
              </a:tblPr>
              <a:tblGrid>
                <a:gridCol w="1133650"/>
                <a:gridCol w="1133650"/>
                <a:gridCol w="1133650"/>
              </a:tblGrid>
              <a:tr h="286350">
                <a:tc>
                  <a:txBody>
                    <a:bodyPr/>
                    <a:lstStyle/>
                    <a:p>
                      <a:pPr indent="0" lvl="0" marL="0" rtl="0" algn="l">
                        <a:spcBef>
                          <a:spcPts val="0"/>
                        </a:spcBef>
                        <a:spcAft>
                          <a:spcPts val="0"/>
                        </a:spcAft>
                        <a:buNone/>
                      </a:pPr>
                      <a:r>
                        <a:rPr lang="en"/>
                        <a:t>Wins</a:t>
                      </a:r>
                      <a:endParaRPr/>
                    </a:p>
                  </a:txBody>
                  <a:tcPr marT="91425" marB="91425" marR="91425" marL="91425"/>
                </a:tc>
                <a:tc>
                  <a:txBody>
                    <a:bodyPr/>
                    <a:lstStyle/>
                    <a:p>
                      <a:pPr indent="0" lvl="0" marL="0" rtl="0" algn="l">
                        <a:spcBef>
                          <a:spcPts val="0"/>
                        </a:spcBef>
                        <a:spcAft>
                          <a:spcPts val="0"/>
                        </a:spcAft>
                        <a:buNone/>
                      </a:pPr>
                      <a:r>
                        <a:rPr lang="en"/>
                        <a:t>Losses</a:t>
                      </a:r>
                      <a:endParaRPr/>
                    </a:p>
                  </a:txBody>
                  <a:tcPr marT="91425" marB="91425" marR="91425" marL="91425"/>
                </a:tc>
                <a:tc>
                  <a:txBody>
                    <a:bodyPr/>
                    <a:lstStyle/>
                    <a:p>
                      <a:pPr indent="0" lvl="0" marL="0" rtl="0" algn="l">
                        <a:spcBef>
                          <a:spcPts val="0"/>
                        </a:spcBef>
                        <a:spcAft>
                          <a:spcPts val="0"/>
                        </a:spcAft>
                        <a:buNone/>
                      </a:pPr>
                      <a:r>
                        <a:rPr lang="en"/>
                        <a:t>Draws</a:t>
                      </a:r>
                      <a:endParaRPr/>
                    </a:p>
                  </a:txBody>
                  <a:tcPr marT="91425" marB="91425" marR="91425" marL="91425"/>
                </a:tc>
              </a:tr>
              <a:tr h="286350">
                <a:tc>
                  <a:txBody>
                    <a:bodyPr/>
                    <a:lstStyle/>
                    <a:p>
                      <a:pPr indent="0" lvl="0" marL="0" rtl="0" algn="l">
                        <a:spcBef>
                          <a:spcPts val="0"/>
                        </a:spcBef>
                        <a:spcAft>
                          <a:spcPts val="0"/>
                        </a:spcAft>
                        <a:buNone/>
                      </a:pPr>
                      <a:r>
                        <a:rPr lang="en"/>
                        <a:t>193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107</a:t>
                      </a:r>
                      <a:endParaRPr/>
                    </a:p>
                  </a:txBody>
                  <a:tcPr marT="91425" marB="91425" marR="91425" marL="91425"/>
                </a:tc>
              </a:tr>
            </a:tbl>
          </a:graphicData>
        </a:graphic>
      </p:graphicFrame>
      <p:sp>
        <p:nvSpPr>
          <p:cNvPr id="177" name="Google Shape;177;p23"/>
          <p:cNvSpPr txBox="1"/>
          <p:nvPr/>
        </p:nvSpPr>
        <p:spPr>
          <a:xfrm>
            <a:off x="2871600" y="3346675"/>
            <a:ext cx="34008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Results from 300 games against random opponent</a:t>
            </a:r>
            <a:endParaRPr sz="11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comparisons over training</a:t>
            </a:r>
            <a:endParaRPr/>
          </a:p>
        </p:txBody>
      </p:sp>
      <p:sp>
        <p:nvSpPr>
          <p:cNvPr id="183" name="Google Shape;18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also saved some checkpoint networks at different iterations to compare our final network’s performance against to measure progress. </a:t>
            </a:r>
            <a:endParaRPr/>
          </a:p>
          <a:p>
            <a:pPr indent="-342900" lvl="0" marL="457200" rtl="0" algn="l">
              <a:spcBef>
                <a:spcPts val="0"/>
              </a:spcBef>
              <a:spcAft>
                <a:spcPts val="0"/>
              </a:spcAft>
              <a:buSzPts val="1800"/>
              <a:buChar char="●"/>
            </a:pPr>
            <a:r>
              <a:rPr lang="en"/>
              <a:t>We thought it would be fun to do it tournament style, and have the different networks compete in a bunch of single-elimination, 2 games (both sides) per match tournaments and tally up the wins. </a:t>
            </a:r>
            <a:endParaRPr/>
          </a:p>
          <a:p>
            <a:pPr indent="-342900" lvl="0" marL="457200" rtl="0" algn="l">
              <a:spcBef>
                <a:spcPts val="0"/>
              </a:spcBef>
              <a:spcAft>
                <a:spcPts val="0"/>
              </a:spcAft>
              <a:buSzPts val="1800"/>
              <a:buChar char="●"/>
            </a:pPr>
            <a:r>
              <a:rPr lang="en"/>
              <a:t>We included the networks 0, 1, 3, 14, 29, 48, 70, 98, named by the training iteration when we saved the network. (Network 0 is a randomly initialized network with no training)</a:t>
            </a:r>
            <a:endParaRPr/>
          </a:p>
          <a:p>
            <a:pPr indent="-342900" lvl="0" marL="457200" rtl="0" algn="l">
              <a:spcBef>
                <a:spcPts val="0"/>
              </a:spcBef>
              <a:spcAft>
                <a:spcPts val="0"/>
              </a:spcAft>
              <a:buSzPts val="1800"/>
              <a:buChar char="●"/>
            </a:pPr>
            <a:r>
              <a:rPr lang="en"/>
              <a:t>Network 98 is the eventual network we ended up with since we did 100 total iterations during training.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Tournament Results</a:t>
            </a:r>
            <a:endParaRPr/>
          </a:p>
        </p:txBody>
      </p:sp>
      <p:pic>
        <p:nvPicPr>
          <p:cNvPr id="189" name="Google Shape;189;p25"/>
          <p:cNvPicPr preferRelativeResize="0"/>
          <p:nvPr/>
        </p:nvPicPr>
        <p:blipFill>
          <a:blip r:embed="rId3">
            <a:alphaModFix/>
          </a:blip>
          <a:stretch>
            <a:fillRect/>
          </a:stretch>
        </p:blipFill>
        <p:spPr>
          <a:xfrm>
            <a:off x="152400" y="1017725"/>
            <a:ext cx="5297827" cy="3973375"/>
          </a:xfrm>
          <a:prstGeom prst="rect">
            <a:avLst/>
          </a:prstGeom>
          <a:noFill/>
          <a:ln>
            <a:noFill/>
          </a:ln>
        </p:spPr>
      </p:pic>
      <p:sp>
        <p:nvSpPr>
          <p:cNvPr id="190" name="Google Shape;190;p25"/>
          <p:cNvSpPr txBox="1"/>
          <p:nvPr/>
        </p:nvSpPr>
        <p:spPr>
          <a:xfrm>
            <a:off x="5105400" y="1515852"/>
            <a:ext cx="3726900" cy="311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Note that the networks are not sampled “linearly” at evenly spaced numbers of iterations, so progress looks a little skewed</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Small, local tournaments would likely be a good tactic to incorporate into the training process to help ensure that the new net is a true improvement (since a network could develop a strategy to beat the previous network only, not a general strategy to win)</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Being able to play enough games to ensure an improvement is another resource issue, though</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Tournament Results</a:t>
            </a:r>
            <a:endParaRPr/>
          </a:p>
        </p:txBody>
      </p:sp>
      <p:sp>
        <p:nvSpPr>
          <p:cNvPr id="196" name="Google Shape;19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So it looks like there was some improvement over the training run, though to be sure we’d need to run a lot more games and tournaments with more networks to determine the true “best” network, it just takes a while to run these tournaments and we’re running low on free google bucks.</a:t>
            </a:r>
            <a:endParaRPr sz="1500"/>
          </a:p>
          <a:p>
            <a:pPr indent="-323850" lvl="0" marL="457200" rtl="0" algn="l">
              <a:spcBef>
                <a:spcPts val="0"/>
              </a:spcBef>
              <a:spcAft>
                <a:spcPts val="0"/>
              </a:spcAft>
              <a:buSzPts val="1500"/>
              <a:buChar char="●"/>
            </a:pPr>
            <a:r>
              <a:rPr lang="en" sz="1500"/>
              <a:t>We did sort of expect to see the progression more evident in the first few iterations, as once we got to the last 40 iterations or so the self-play games resulted in a lot of draws leading to networks replacing other networks with a small win advantage like 2 wins, 1 loss, and 37 draws (we did 40 total self-play games to determine if the new network would replace the old). </a:t>
            </a:r>
            <a:endParaRPr sz="1500"/>
          </a:p>
          <a:p>
            <a:pPr indent="-323850" lvl="0" marL="457200" rtl="0" algn="l">
              <a:spcBef>
                <a:spcPts val="0"/>
              </a:spcBef>
              <a:spcAft>
                <a:spcPts val="0"/>
              </a:spcAft>
              <a:buSzPts val="1500"/>
              <a:buChar char="●"/>
            </a:pPr>
            <a:r>
              <a:rPr lang="en" sz="1500"/>
              <a:t>Hence a lot of our network updates towards the end were likely more through randomness than actual improvement, which is probably why 98 performed worse than 70</a:t>
            </a:r>
            <a:endParaRPr sz="1500"/>
          </a:p>
          <a:p>
            <a:pPr indent="-323850" lvl="0" marL="457200" rtl="0" algn="l">
              <a:spcBef>
                <a:spcPts val="0"/>
              </a:spcBef>
              <a:spcAft>
                <a:spcPts val="0"/>
              </a:spcAft>
              <a:buSzPts val="1500"/>
              <a:buChar char="●"/>
            </a:pPr>
            <a:r>
              <a:rPr lang="en" sz="1500"/>
              <a:t>14 was also a powerhouse when it appeared in training, replacing its predecessor with 20 wins and 1 loss, and staying on top for a while.</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167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 (white) beating random opponent (black)</a:t>
            </a:r>
            <a:endParaRPr/>
          </a:p>
        </p:txBody>
      </p:sp>
      <p:pic>
        <p:nvPicPr>
          <p:cNvPr id="202" name="Google Shape;202;p27" title="ml6630_netvsrandom_w">
            <a:hlinkClick r:id="rId3"/>
          </p:cNvPr>
          <p:cNvPicPr preferRelativeResize="0"/>
          <p:nvPr/>
        </p:nvPicPr>
        <p:blipFill>
          <a:blip r:embed="rId4">
            <a:alphaModFix/>
          </a:blip>
          <a:stretch>
            <a:fillRect/>
          </a:stretch>
        </p:blipFill>
        <p:spPr>
          <a:xfrm>
            <a:off x="1956388" y="889675"/>
            <a:ext cx="5231225" cy="392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26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 (white) drawing against itself (black)</a:t>
            </a:r>
            <a:endParaRPr/>
          </a:p>
        </p:txBody>
      </p:sp>
      <p:pic>
        <p:nvPicPr>
          <p:cNvPr id="208" name="Google Shape;208;p28" title="ml6630_netvsnet_draw">
            <a:hlinkClick r:id="rId3"/>
          </p:cNvPr>
          <p:cNvPicPr preferRelativeResize="0"/>
          <p:nvPr/>
        </p:nvPicPr>
        <p:blipFill>
          <a:blip r:embed="rId4">
            <a:alphaModFix/>
          </a:blip>
          <a:stretch>
            <a:fillRect/>
          </a:stretch>
        </p:blipFill>
        <p:spPr>
          <a:xfrm>
            <a:off x="2039375" y="1092025"/>
            <a:ext cx="5065250" cy="379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26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Net (black) beating a human player (white) due to a queen blunder</a:t>
            </a:r>
            <a:endParaRPr sz="2100"/>
          </a:p>
        </p:txBody>
      </p:sp>
      <p:pic>
        <p:nvPicPr>
          <p:cNvPr id="214" name="Google Shape;214;p29" title="ml6630_netvshuman_w">
            <a:hlinkClick r:id="rId3"/>
          </p:cNvPr>
          <p:cNvPicPr preferRelativeResize="0"/>
          <p:nvPr/>
        </p:nvPicPr>
        <p:blipFill>
          <a:blip r:embed="rId4">
            <a:alphaModFix/>
          </a:blip>
          <a:stretch>
            <a:fillRect/>
          </a:stretch>
        </p:blipFill>
        <p:spPr>
          <a:xfrm>
            <a:off x="2042013" y="1017725"/>
            <a:ext cx="5059975" cy="379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231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Net (black) losing to vengeful human player (white) after blundering its own queen</a:t>
            </a:r>
            <a:endParaRPr sz="1800"/>
          </a:p>
        </p:txBody>
      </p:sp>
      <p:pic>
        <p:nvPicPr>
          <p:cNvPr id="220" name="Google Shape;220;p30" title="ml6630_netvshuman_L">
            <a:hlinkClick r:id="rId3"/>
          </p:cNvPr>
          <p:cNvPicPr preferRelativeResize="0"/>
          <p:nvPr/>
        </p:nvPicPr>
        <p:blipFill>
          <a:blip r:embed="rId4">
            <a:alphaModFix/>
          </a:blip>
          <a:stretch>
            <a:fillRect/>
          </a:stretch>
        </p:blipFill>
        <p:spPr>
          <a:xfrm>
            <a:off x="1927938" y="942625"/>
            <a:ext cx="5288125" cy="396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26" name="Google Shape;22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definitely appears to be playing somewhat intelligently, most of its moves make sense at you can predict that it will make a good move if you set it up for one (offer a queen sacrifice and it will take it, etc).</a:t>
            </a:r>
            <a:endParaRPr/>
          </a:p>
          <a:p>
            <a:pPr indent="-342900" lvl="0" marL="457200" rtl="0" algn="l">
              <a:spcBef>
                <a:spcPts val="0"/>
              </a:spcBef>
              <a:spcAft>
                <a:spcPts val="0"/>
              </a:spcAft>
              <a:buSzPts val="1800"/>
              <a:buChar char="●"/>
            </a:pPr>
            <a:r>
              <a:rPr lang="en"/>
              <a:t>It also (sometimes) recognizes and avoids some pretty complex maneuvers such as pins and double attacks</a:t>
            </a:r>
            <a:endParaRPr/>
          </a:p>
          <a:p>
            <a:pPr indent="-342900" lvl="0" marL="457200" rtl="0" algn="l">
              <a:spcBef>
                <a:spcPts val="0"/>
              </a:spcBef>
              <a:spcAft>
                <a:spcPts val="0"/>
              </a:spcAft>
              <a:buSzPts val="1800"/>
              <a:buChar char="●"/>
            </a:pPr>
            <a:r>
              <a:rPr lang="en"/>
              <a:t>It’s certainly not human-level, as it makes a lot of blunders and gives up pieces, particularly in the early game. Once it gets down to a few remaining pieces it plays almost optimally and becomes pretty hard to beat. </a:t>
            </a:r>
            <a:endParaRPr/>
          </a:p>
          <a:p>
            <a:pPr indent="-342900" lvl="0" marL="457200" rtl="0" algn="l">
              <a:spcBef>
                <a:spcPts val="0"/>
              </a:spcBef>
              <a:spcAft>
                <a:spcPts val="0"/>
              </a:spcAft>
              <a:buSzPts val="1800"/>
              <a:buChar char="●"/>
            </a:pPr>
            <a:r>
              <a:rPr lang="en"/>
              <a:t>It is moderately difficult to play for us if we’re not trying too hard or if we play fast. (Though we aren’t particularly good at chess)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Half Chess</a:t>
            </a:r>
            <a:endParaRPr/>
          </a:p>
        </p:txBody>
      </p:sp>
      <p:sp>
        <p:nvSpPr>
          <p:cNvPr id="66" name="Google Shape;66;p14"/>
          <p:cNvSpPr txBox="1"/>
          <p:nvPr>
            <p:ph idx="1" type="body"/>
          </p:nvPr>
        </p:nvSpPr>
        <p:spPr>
          <a:xfrm>
            <a:off x="988775" y="4056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Half the chess, half the fun, (much) less than half the complexity.</a:t>
            </a:r>
            <a:endParaRPr/>
          </a:p>
        </p:txBody>
      </p:sp>
      <p:pic>
        <p:nvPicPr>
          <p:cNvPr id="67" name="Google Shape;67;p14"/>
          <p:cNvPicPr preferRelativeResize="0"/>
          <p:nvPr/>
        </p:nvPicPr>
        <p:blipFill>
          <a:blip r:embed="rId4">
            <a:alphaModFix/>
          </a:blip>
          <a:stretch>
            <a:fillRect/>
          </a:stretch>
        </p:blipFill>
        <p:spPr>
          <a:xfrm>
            <a:off x="1769925" y="1314700"/>
            <a:ext cx="5222250" cy="2611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could this be scaled up?</a:t>
            </a:r>
            <a:endParaRPr/>
          </a:p>
        </p:txBody>
      </p:sp>
      <p:sp>
        <p:nvSpPr>
          <p:cNvPr id="232" name="Google Shape;23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ultimate limiting factor here is the data. We don’t have the resources to generate enough of it because it takes a long time to play out chess games (even in our specific variant designed to be short). </a:t>
            </a:r>
            <a:endParaRPr/>
          </a:p>
          <a:p>
            <a:pPr indent="-342900" lvl="0" marL="457200" rtl="0" algn="l">
              <a:spcBef>
                <a:spcPts val="0"/>
              </a:spcBef>
              <a:spcAft>
                <a:spcPts val="0"/>
              </a:spcAft>
              <a:buSzPts val="1800"/>
              <a:buChar char="●"/>
            </a:pPr>
            <a:r>
              <a:rPr lang="en"/>
              <a:t>The data that we’re generating also isn’t very high quality, as we’re only able to do about 35 MCTS per turn due to computational constraints. Because of this, the network misses a lot of important moves it could make and attacks it could avoid, particularly in the early game when the branching factor is high. This </a:t>
            </a:r>
            <a:r>
              <a:rPr lang="en"/>
              <a:t>noticeably</a:t>
            </a:r>
            <a:r>
              <a:rPr lang="en"/>
              <a:t> improves in the late game though.</a:t>
            </a:r>
            <a:endParaRPr/>
          </a:p>
          <a:p>
            <a:pPr indent="-342900" lvl="0" marL="457200" rtl="0" algn="l">
              <a:spcBef>
                <a:spcPts val="0"/>
              </a:spcBef>
              <a:spcAft>
                <a:spcPts val="0"/>
              </a:spcAft>
              <a:buSzPts val="1800"/>
              <a:buChar char="●"/>
            </a:pPr>
            <a:r>
              <a:rPr lang="en"/>
              <a:t>This approach really works well in a distributed setup, as many self-play games can be carried out at once (which is why DeepMind used 5000 TPUs)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38" name="Google Shape;23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adapted our implementation from </a:t>
            </a:r>
            <a:r>
              <a:rPr lang="en" u="sng">
                <a:solidFill>
                  <a:schemeClr val="hlink"/>
                </a:solidFill>
                <a:hlinkClick r:id="rId3"/>
              </a:rPr>
              <a:t>alpha-zero-general</a:t>
            </a:r>
            <a:r>
              <a:rPr lang="en"/>
              <a:t> which has a nice, simplified (read single GPU) version of Alpha-Zero for various board games.</a:t>
            </a:r>
            <a:endParaRPr/>
          </a:p>
          <a:p>
            <a:pPr indent="-342900" lvl="0" marL="457200" rtl="0" algn="l">
              <a:spcBef>
                <a:spcPts val="0"/>
              </a:spcBef>
              <a:spcAft>
                <a:spcPts val="0"/>
              </a:spcAft>
              <a:buSzPts val="1800"/>
              <a:buChar char="●"/>
            </a:pPr>
            <a:r>
              <a:rPr lang="en"/>
              <a:t>We modified our chess environment from </a:t>
            </a:r>
            <a:r>
              <a:rPr lang="en" u="sng">
                <a:solidFill>
                  <a:schemeClr val="hlink"/>
                </a:solidFill>
                <a:hlinkClick r:id="rId4"/>
              </a:rPr>
              <a:t>python-chess</a:t>
            </a:r>
            <a:r>
              <a:rPr lang="en"/>
              <a:t> </a:t>
            </a:r>
            <a:endParaRPr/>
          </a:p>
          <a:p>
            <a:pPr indent="-342900" lvl="0" marL="457200" rtl="0" algn="l">
              <a:spcBef>
                <a:spcPts val="0"/>
              </a:spcBef>
              <a:spcAft>
                <a:spcPts val="0"/>
              </a:spcAft>
              <a:buSzPts val="1800"/>
              <a:buChar char="●"/>
            </a:pPr>
            <a:r>
              <a:rPr lang="en"/>
              <a:t>We used a GUI from </a:t>
            </a:r>
            <a:r>
              <a:rPr lang="en" u="sng">
                <a:solidFill>
                  <a:schemeClr val="hlink"/>
                </a:solidFill>
                <a:hlinkClick r:id="rId5"/>
              </a:rPr>
              <a:t>PySimpleGUI</a:t>
            </a:r>
            <a:r>
              <a:rPr lang="en"/>
              <a:t> to play with the network</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overview</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start with a random network that generates data (board states, actions,  eventual results) through self-play.</a:t>
            </a:r>
            <a:endParaRPr/>
          </a:p>
          <a:p>
            <a:pPr indent="-342900" lvl="0" marL="457200" rtl="0" algn="l">
              <a:spcBef>
                <a:spcPts val="0"/>
              </a:spcBef>
              <a:spcAft>
                <a:spcPts val="0"/>
              </a:spcAft>
              <a:buSzPts val="1800"/>
              <a:buChar char="●"/>
            </a:pPr>
            <a:r>
              <a:rPr lang="en"/>
              <a:t>The network makes its move by doing a (relatively small) amount of Monte-Carlo Tree Searches, calling the network to produce a board valuation (instead of doing a full roll-out) whenever it hits an unexplored board state.</a:t>
            </a:r>
            <a:endParaRPr/>
          </a:p>
          <a:p>
            <a:pPr indent="-342900" lvl="0" marL="457200" rtl="0" algn="l">
              <a:spcBef>
                <a:spcPts val="0"/>
              </a:spcBef>
              <a:spcAft>
                <a:spcPts val="0"/>
              </a:spcAft>
              <a:buSzPts val="1800"/>
              <a:buChar char="●"/>
            </a:pPr>
            <a:r>
              <a:rPr lang="en"/>
              <a:t>After 100 or 200 self-play games, we train a new network (starting with the parameters from the current network) on the board data</a:t>
            </a:r>
            <a:endParaRPr/>
          </a:p>
          <a:p>
            <a:pPr indent="-342900" lvl="0" marL="457200" rtl="0" algn="l">
              <a:spcBef>
                <a:spcPts val="0"/>
              </a:spcBef>
              <a:spcAft>
                <a:spcPts val="0"/>
              </a:spcAft>
              <a:buSzPts val="1800"/>
              <a:buChar char="●"/>
            </a:pPr>
            <a:r>
              <a:rPr lang="en"/>
              <a:t>We pit the new network against the current network, </a:t>
            </a:r>
            <a:r>
              <a:rPr lang="en"/>
              <a:t>and update the current network with the new network’s parameters (the apprentice becomes the master) if the new network wins at least 60% of the non-drawn games.</a:t>
            </a:r>
            <a:endParaRPr/>
          </a:p>
          <a:p>
            <a:pPr indent="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original Half-Chess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Self-play games took too long to play out, often ending at arbitrary move-count cutoffs</a:t>
            </a:r>
            <a:endParaRPr/>
          </a:p>
          <a:p>
            <a:pPr indent="-342900" lvl="0" marL="457200" rtl="0" algn="l">
              <a:spcBef>
                <a:spcPts val="0"/>
              </a:spcBef>
              <a:spcAft>
                <a:spcPts val="0"/>
              </a:spcAft>
              <a:buSzPts val="1800"/>
              <a:buChar char="●"/>
            </a:pPr>
            <a:r>
              <a:rPr lang="en"/>
              <a:t>Landing a checkmate was too complicated of a task for a network playing near-randomly, but avoiding one could be learned through playing safely,</a:t>
            </a:r>
            <a:endParaRPr/>
          </a:p>
          <a:p>
            <a:pPr indent="-342900" lvl="0" marL="457200" rtl="0" algn="l">
              <a:spcBef>
                <a:spcPts val="0"/>
              </a:spcBef>
              <a:spcAft>
                <a:spcPts val="0"/>
              </a:spcAft>
              <a:buSzPts val="1800"/>
              <a:buChar char="●"/>
            </a:pPr>
            <a:r>
              <a:rPr lang="en"/>
              <a:t>This resulted in the network learning too conservative of a strategy and self-play games resulted in more and more draws.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original Half-Chess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could be solved through more resources, as we could afford to have games play out longer and increase the breadth of its Monte-Carlo Tree Searches (increasing its chance to find the path to a checkmate)</a:t>
            </a:r>
            <a:endParaRPr/>
          </a:p>
          <a:p>
            <a:pPr indent="-342900" lvl="0" marL="457200" rtl="0" algn="l">
              <a:spcBef>
                <a:spcPts val="0"/>
              </a:spcBef>
              <a:spcAft>
                <a:spcPts val="0"/>
              </a:spcAft>
              <a:buSzPts val="1800"/>
              <a:buChar char="●"/>
            </a:pPr>
            <a:r>
              <a:rPr lang="en"/>
              <a:t>But we don’t have such resources, so we had to modify the game rules to suit our purposes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Checkers Half-Chess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Pieces can only move sideways or forward, no backward moves.</a:t>
            </a:r>
            <a:endParaRPr/>
          </a:p>
        </p:txBody>
      </p:sp>
      <p:pic>
        <p:nvPicPr>
          <p:cNvPr id="92" name="Google Shape;92;p18"/>
          <p:cNvPicPr preferRelativeResize="0"/>
          <p:nvPr/>
        </p:nvPicPr>
        <p:blipFill>
          <a:blip r:embed="rId3">
            <a:alphaModFix/>
          </a:blip>
          <a:stretch>
            <a:fillRect/>
          </a:stretch>
        </p:blipFill>
        <p:spPr>
          <a:xfrm>
            <a:off x="1490400" y="1624850"/>
            <a:ext cx="5650001" cy="2825000"/>
          </a:xfrm>
          <a:prstGeom prst="rect">
            <a:avLst/>
          </a:prstGeom>
          <a:noFill/>
          <a:ln>
            <a:noFill/>
          </a:ln>
        </p:spPr>
      </p:pic>
      <p:cxnSp>
        <p:nvCxnSpPr>
          <p:cNvPr id="93" name="Google Shape;93;p18"/>
          <p:cNvCxnSpPr/>
          <p:nvPr/>
        </p:nvCxnSpPr>
        <p:spPr>
          <a:xfrm flipH="1" rot="10800000">
            <a:off x="3294525" y="2689300"/>
            <a:ext cx="650100" cy="750900"/>
          </a:xfrm>
          <a:prstGeom prst="straightConnector1">
            <a:avLst/>
          </a:prstGeom>
          <a:noFill/>
          <a:ln cap="flat" cmpd="sng" w="19050">
            <a:solidFill>
              <a:schemeClr val="dk2"/>
            </a:solidFill>
            <a:prstDash val="solid"/>
            <a:round/>
            <a:headEnd len="med" w="med" type="none"/>
            <a:tailEnd len="med" w="med" type="triangle"/>
          </a:ln>
        </p:spPr>
      </p:cxnSp>
      <p:cxnSp>
        <p:nvCxnSpPr>
          <p:cNvPr id="94" name="Google Shape;94;p18"/>
          <p:cNvCxnSpPr/>
          <p:nvPr/>
        </p:nvCxnSpPr>
        <p:spPr>
          <a:xfrm>
            <a:off x="3283325" y="3440200"/>
            <a:ext cx="694800" cy="69480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8"/>
          <p:cNvCxnSpPr/>
          <p:nvPr/>
        </p:nvCxnSpPr>
        <p:spPr>
          <a:xfrm>
            <a:off x="3630700" y="3059200"/>
            <a:ext cx="683700" cy="717000"/>
          </a:xfrm>
          <a:prstGeom prst="straightConnector1">
            <a:avLst/>
          </a:prstGeom>
          <a:noFill/>
          <a:ln cap="flat" cmpd="sng" w="28575">
            <a:solidFill>
              <a:srgbClr val="FF0000"/>
            </a:solidFill>
            <a:prstDash val="solid"/>
            <a:round/>
            <a:headEnd len="med" w="med" type="none"/>
            <a:tailEnd len="med" w="med" type="none"/>
          </a:ln>
        </p:spPr>
      </p:cxnSp>
      <p:cxnSp>
        <p:nvCxnSpPr>
          <p:cNvPr id="96" name="Google Shape;96;p18"/>
          <p:cNvCxnSpPr/>
          <p:nvPr/>
        </p:nvCxnSpPr>
        <p:spPr>
          <a:xfrm flipH="1" rot="10800000">
            <a:off x="3619500" y="3047850"/>
            <a:ext cx="694800" cy="683700"/>
          </a:xfrm>
          <a:prstGeom prst="straightConnector1">
            <a:avLst/>
          </a:prstGeom>
          <a:noFill/>
          <a:ln cap="flat" cmpd="sng" w="28575">
            <a:solidFill>
              <a:srgbClr val="FF0000"/>
            </a:solidFill>
            <a:prstDash val="solid"/>
            <a:round/>
            <a:headEnd len="med" w="med" type="none"/>
            <a:tailEnd len="med" w="med" type="none"/>
          </a:ln>
        </p:spPr>
      </p:cxnSp>
      <p:cxnSp>
        <p:nvCxnSpPr>
          <p:cNvPr id="97" name="Google Shape;97;p18"/>
          <p:cNvCxnSpPr/>
          <p:nvPr/>
        </p:nvCxnSpPr>
        <p:spPr>
          <a:xfrm flipH="1" rot="10800000">
            <a:off x="2935900" y="3731550"/>
            <a:ext cx="694800" cy="683700"/>
          </a:xfrm>
          <a:prstGeom prst="straightConnector1">
            <a:avLst/>
          </a:prstGeom>
          <a:noFill/>
          <a:ln cap="flat" cmpd="sng" w="28575">
            <a:solidFill>
              <a:srgbClr val="FF0000"/>
            </a:solidFill>
            <a:prstDash val="solid"/>
            <a:round/>
            <a:headEnd len="med" w="med" type="none"/>
            <a:tailEnd len="med" w="med" type="none"/>
          </a:ln>
        </p:spPr>
      </p:cxnSp>
      <p:cxnSp>
        <p:nvCxnSpPr>
          <p:cNvPr id="98" name="Google Shape;98;p18"/>
          <p:cNvCxnSpPr/>
          <p:nvPr/>
        </p:nvCxnSpPr>
        <p:spPr>
          <a:xfrm flipH="1" rot="10800000">
            <a:off x="2935900" y="2364150"/>
            <a:ext cx="694800" cy="683700"/>
          </a:xfrm>
          <a:prstGeom prst="straightConnector1">
            <a:avLst/>
          </a:prstGeom>
          <a:noFill/>
          <a:ln cap="flat" cmpd="sng" w="28575">
            <a:solidFill>
              <a:srgbClr val="FF0000"/>
            </a:solidFill>
            <a:prstDash val="solid"/>
            <a:round/>
            <a:headEnd len="med" w="med" type="none"/>
            <a:tailEnd len="med" w="med" type="none"/>
          </a:ln>
        </p:spPr>
      </p:cxnSp>
      <p:cxnSp>
        <p:nvCxnSpPr>
          <p:cNvPr id="99" name="Google Shape;99;p18"/>
          <p:cNvCxnSpPr/>
          <p:nvPr/>
        </p:nvCxnSpPr>
        <p:spPr>
          <a:xfrm flipH="1" rot="10800000">
            <a:off x="2241100" y="3047850"/>
            <a:ext cx="694800" cy="683700"/>
          </a:xfrm>
          <a:prstGeom prst="straightConnector1">
            <a:avLst/>
          </a:prstGeom>
          <a:noFill/>
          <a:ln cap="flat" cmpd="sng" w="28575">
            <a:solidFill>
              <a:srgbClr val="FF0000"/>
            </a:solidFill>
            <a:prstDash val="solid"/>
            <a:round/>
            <a:headEnd len="med" w="med" type="none"/>
            <a:tailEnd len="med" w="med" type="none"/>
          </a:ln>
        </p:spPr>
      </p:cxnSp>
      <p:cxnSp>
        <p:nvCxnSpPr>
          <p:cNvPr id="100" name="Google Shape;100;p18"/>
          <p:cNvCxnSpPr/>
          <p:nvPr/>
        </p:nvCxnSpPr>
        <p:spPr>
          <a:xfrm flipH="1" rot="10800000">
            <a:off x="2167225" y="2364150"/>
            <a:ext cx="694800" cy="683700"/>
          </a:xfrm>
          <a:prstGeom prst="straightConnector1">
            <a:avLst/>
          </a:prstGeom>
          <a:noFill/>
          <a:ln cap="flat" cmpd="sng" w="28575">
            <a:solidFill>
              <a:srgbClr val="FF0000"/>
            </a:solidFill>
            <a:prstDash val="solid"/>
            <a:round/>
            <a:headEnd len="med" w="med" type="none"/>
            <a:tailEnd len="med" w="med" type="none"/>
          </a:ln>
        </p:spPr>
      </p:cxnSp>
      <p:cxnSp>
        <p:nvCxnSpPr>
          <p:cNvPr id="101" name="Google Shape;101;p18"/>
          <p:cNvCxnSpPr/>
          <p:nvPr/>
        </p:nvCxnSpPr>
        <p:spPr>
          <a:xfrm flipH="1" rot="10800000">
            <a:off x="2241100" y="3776200"/>
            <a:ext cx="694800" cy="683700"/>
          </a:xfrm>
          <a:prstGeom prst="straightConnector1">
            <a:avLst/>
          </a:prstGeom>
          <a:noFill/>
          <a:ln cap="flat" cmpd="sng" w="28575">
            <a:solidFill>
              <a:srgbClr val="FF0000"/>
            </a:solidFill>
            <a:prstDash val="solid"/>
            <a:round/>
            <a:headEnd len="med" w="med" type="none"/>
            <a:tailEnd len="med" w="med" type="none"/>
          </a:ln>
        </p:spPr>
      </p:cxnSp>
      <p:cxnSp>
        <p:nvCxnSpPr>
          <p:cNvPr id="102" name="Google Shape;102;p18"/>
          <p:cNvCxnSpPr/>
          <p:nvPr/>
        </p:nvCxnSpPr>
        <p:spPr>
          <a:xfrm>
            <a:off x="2941450" y="3714900"/>
            <a:ext cx="683700" cy="717000"/>
          </a:xfrm>
          <a:prstGeom prst="straightConnector1">
            <a:avLst/>
          </a:prstGeom>
          <a:noFill/>
          <a:ln cap="flat" cmpd="sng" w="28575">
            <a:solidFill>
              <a:srgbClr val="FF0000"/>
            </a:solidFill>
            <a:prstDash val="solid"/>
            <a:round/>
            <a:headEnd len="med" w="med" type="none"/>
            <a:tailEnd len="med" w="med" type="none"/>
          </a:ln>
        </p:spPr>
      </p:cxnSp>
      <p:cxnSp>
        <p:nvCxnSpPr>
          <p:cNvPr id="103" name="Google Shape;103;p18"/>
          <p:cNvCxnSpPr/>
          <p:nvPr/>
        </p:nvCxnSpPr>
        <p:spPr>
          <a:xfrm>
            <a:off x="2252200" y="3759550"/>
            <a:ext cx="683700" cy="717000"/>
          </a:xfrm>
          <a:prstGeom prst="straightConnector1">
            <a:avLst/>
          </a:prstGeom>
          <a:noFill/>
          <a:ln cap="flat" cmpd="sng" w="28575">
            <a:solidFill>
              <a:srgbClr val="FF0000"/>
            </a:solidFill>
            <a:prstDash val="solid"/>
            <a:round/>
            <a:headEnd len="med" w="med" type="none"/>
            <a:tailEnd len="med" w="med" type="none"/>
          </a:ln>
        </p:spPr>
      </p:cxnSp>
      <p:cxnSp>
        <p:nvCxnSpPr>
          <p:cNvPr id="104" name="Google Shape;104;p18"/>
          <p:cNvCxnSpPr/>
          <p:nvPr/>
        </p:nvCxnSpPr>
        <p:spPr>
          <a:xfrm>
            <a:off x="2172775" y="3031200"/>
            <a:ext cx="683700" cy="717000"/>
          </a:xfrm>
          <a:prstGeom prst="straightConnector1">
            <a:avLst/>
          </a:prstGeom>
          <a:noFill/>
          <a:ln cap="flat" cmpd="sng" w="28575">
            <a:solidFill>
              <a:srgbClr val="FF0000"/>
            </a:solidFill>
            <a:prstDash val="solid"/>
            <a:round/>
            <a:headEnd len="med" w="med" type="none"/>
            <a:tailEnd len="med" w="med" type="none"/>
          </a:ln>
        </p:spPr>
      </p:cxnSp>
      <p:cxnSp>
        <p:nvCxnSpPr>
          <p:cNvPr id="105" name="Google Shape;105;p18"/>
          <p:cNvCxnSpPr/>
          <p:nvPr/>
        </p:nvCxnSpPr>
        <p:spPr>
          <a:xfrm>
            <a:off x="2172775" y="2347500"/>
            <a:ext cx="683700" cy="717000"/>
          </a:xfrm>
          <a:prstGeom prst="straightConnector1">
            <a:avLst/>
          </a:prstGeom>
          <a:noFill/>
          <a:ln cap="flat" cmpd="sng" w="28575">
            <a:solidFill>
              <a:srgbClr val="FF0000"/>
            </a:solidFill>
            <a:prstDash val="solid"/>
            <a:round/>
            <a:headEnd len="med" w="med" type="none"/>
            <a:tailEnd len="med" w="med" type="none"/>
          </a:ln>
        </p:spPr>
      </p:cxnSp>
      <p:cxnSp>
        <p:nvCxnSpPr>
          <p:cNvPr id="106" name="Google Shape;106;p18"/>
          <p:cNvCxnSpPr/>
          <p:nvPr/>
        </p:nvCxnSpPr>
        <p:spPr>
          <a:xfrm>
            <a:off x="2941450" y="2347500"/>
            <a:ext cx="683700" cy="7170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Checkers Half-Chess</a:t>
            </a:r>
            <a:endParaRPr/>
          </a:p>
        </p:txBody>
      </p:sp>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simplifies the task in several ways:</a:t>
            </a:r>
            <a:endParaRPr/>
          </a:p>
          <a:p>
            <a:pPr indent="-342900" lvl="0" marL="457200" rtl="0" algn="l">
              <a:spcBef>
                <a:spcPts val="0"/>
              </a:spcBef>
              <a:spcAft>
                <a:spcPts val="0"/>
              </a:spcAft>
              <a:buSzPts val="1800"/>
              <a:buChar char="-"/>
            </a:pPr>
            <a:r>
              <a:rPr lang="en"/>
              <a:t>The game length is considerably shorter, as moves are somewhat a finite resource (pieces become less useful the further down the board they travel)</a:t>
            </a:r>
            <a:endParaRPr/>
          </a:p>
          <a:p>
            <a:pPr indent="-342900" lvl="0" marL="457200" rtl="0" algn="l">
              <a:spcBef>
                <a:spcPts val="0"/>
              </a:spcBef>
              <a:spcAft>
                <a:spcPts val="0"/>
              </a:spcAft>
              <a:buSzPts val="1800"/>
              <a:buChar char="-"/>
            </a:pPr>
            <a:r>
              <a:rPr lang="en"/>
              <a:t>The king cannot back out of check, so checkmates are easier to land</a:t>
            </a:r>
            <a:endParaRPr/>
          </a:p>
          <a:p>
            <a:pPr indent="-342900" lvl="0" marL="457200" rtl="0" algn="l">
              <a:spcBef>
                <a:spcPts val="0"/>
              </a:spcBef>
              <a:spcAft>
                <a:spcPts val="0"/>
              </a:spcAft>
              <a:buSzPts val="1800"/>
              <a:buChar char="-"/>
            </a:pPr>
            <a:r>
              <a:rPr lang="en"/>
              <a:t>The action space is reduced, so the policy network head only has to learn a policy distribution over 348 actions instead of 600. </a:t>
            </a:r>
            <a:endParaRPr/>
          </a:p>
          <a:p>
            <a:pPr indent="-342900" lvl="0" marL="457200" rtl="0" algn="l">
              <a:spcBef>
                <a:spcPts val="0"/>
              </a:spcBef>
              <a:spcAft>
                <a:spcPts val="0"/>
              </a:spcAft>
              <a:buSzPts val="1800"/>
              <a:buChar char="-"/>
            </a:pPr>
            <a:r>
              <a:rPr lang="en"/>
              <a:t>In regular half-chess, when the game was down to a few pieces left, the game would go on for many turns until a draw since a checkmate/stalemate is hard to land at that point. In checkers half-chess, we can call a draw early when both kings pass all of their opponent’s attackers and become safe.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p:txBody>
      </p:sp>
      <p:sp>
        <p:nvSpPr>
          <p:cNvPr id="118" name="Google Shape;118;p20"/>
          <p:cNvSpPr txBox="1"/>
          <p:nvPr>
            <p:ph idx="1" type="body"/>
          </p:nvPr>
        </p:nvSpPr>
        <p:spPr>
          <a:xfrm>
            <a:off x="152925" y="11032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We updated our network to more closely emulate that of a scaled down Alpha-Zero or Leela-Chess Zero. Since our network wasn’t the limiting factor in our training process (the self-play games were), we could add a little complexity.</a:t>
            </a:r>
            <a:endParaRPr/>
          </a:p>
          <a:p>
            <a:pPr indent="-342900" lvl="0" marL="457200" rtl="0" algn="l">
              <a:lnSpc>
                <a:spcPct val="100000"/>
              </a:lnSpc>
              <a:spcBef>
                <a:spcPts val="0"/>
              </a:spcBef>
              <a:spcAft>
                <a:spcPts val="0"/>
              </a:spcAft>
              <a:buSzPts val="1800"/>
              <a:buChar char="●"/>
            </a:pPr>
            <a:r>
              <a:rPr lang="en"/>
              <a:t>We use 3 residual blocks, each with two 3x3 convolutional layers followed by a batch-norm, with ReLU as the activation function. </a:t>
            </a:r>
            <a:endParaRPr/>
          </a:p>
          <a:p>
            <a:pPr indent="-342900" lvl="0" marL="457200" rtl="0" algn="l">
              <a:lnSpc>
                <a:spcPct val="100000"/>
              </a:lnSpc>
              <a:spcBef>
                <a:spcPts val="0"/>
              </a:spcBef>
              <a:spcAft>
                <a:spcPts val="0"/>
              </a:spcAft>
              <a:buSzPts val="1800"/>
              <a:buChar char="●"/>
            </a:pPr>
            <a:r>
              <a:rPr lang="en"/>
              <a:t>After the res-blocks we use a squeeze-excitation unit, which pools the HxW means across each channel and learns a mapping from them</a:t>
            </a:r>
            <a:endParaRPr/>
          </a:p>
          <a:p>
            <a:pPr indent="-342900" lvl="0" marL="457200" rtl="0" algn="l">
              <a:lnSpc>
                <a:spcPct val="100000"/>
              </a:lnSpc>
              <a:spcBef>
                <a:spcPts val="0"/>
              </a:spcBef>
              <a:spcAft>
                <a:spcPts val="0"/>
              </a:spcAft>
              <a:buSzPts val="1800"/>
              <a:buChar char="●"/>
            </a:pPr>
            <a:r>
              <a:rPr lang="en"/>
              <a:t>Then (same as before) we have a fully connected policy head with 348 outputs, and a fully connected value head with a single tanh output. </a:t>
            </a:r>
            <a:endParaRPr/>
          </a:p>
          <a:p>
            <a:pPr indent="-342900" lvl="0" marL="457200" rtl="0" algn="l">
              <a:lnSpc>
                <a:spcPct val="100000"/>
              </a:lnSpc>
              <a:spcBef>
                <a:spcPts val="0"/>
              </a:spcBef>
              <a:spcAft>
                <a:spcPts val="0"/>
              </a:spcAft>
              <a:buSzPts val="1800"/>
              <a:buChar char="●"/>
            </a:pPr>
            <a:r>
              <a:rPr lang="en"/>
              <a:t>(We’re not sure if the residual blocks are really necessary or if Alpha-Zero / LC0 just use them because they’re really deep)</a:t>
            </a:r>
            <a:endParaRPr/>
          </a:p>
        </p:txBody>
      </p:sp>
      <p:sp>
        <p:nvSpPr>
          <p:cNvPr id="119" name="Google Shape;119;p20"/>
          <p:cNvSpPr txBox="1"/>
          <p:nvPr/>
        </p:nvSpPr>
        <p:spPr>
          <a:xfrm rot="5400000">
            <a:off x="1561425" y="3559675"/>
            <a:ext cx="13473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0" name="Google Shape;120;p20"/>
          <p:cNvSpPr txBox="1"/>
          <p:nvPr/>
        </p:nvSpPr>
        <p:spPr>
          <a:xfrm rot="5400000">
            <a:off x="1614800" y="3650800"/>
            <a:ext cx="20532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1" name="Google Shape;121;p20"/>
          <p:cNvSpPr txBox="1"/>
          <p:nvPr/>
        </p:nvSpPr>
        <p:spPr>
          <a:xfrm rot="5400000">
            <a:off x="2651925" y="3420775"/>
            <a:ext cx="6738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2" name="Google Shape;122;p20"/>
          <p:cNvSpPr txBox="1"/>
          <p:nvPr/>
        </p:nvSpPr>
        <p:spPr>
          <a:xfrm rot="5400000">
            <a:off x="2801763" y="3559675"/>
            <a:ext cx="13473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3" name="Google Shape;123;p20"/>
          <p:cNvSpPr txBox="1"/>
          <p:nvPr/>
        </p:nvSpPr>
        <p:spPr>
          <a:xfrm rot="5400000">
            <a:off x="3984575" y="3511775"/>
            <a:ext cx="13473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4" name="Google Shape;124;p20"/>
          <p:cNvPicPr preferRelativeResize="0"/>
          <p:nvPr/>
        </p:nvPicPr>
        <p:blipFill>
          <a:blip r:embed="rId3">
            <a:alphaModFix/>
          </a:blip>
          <a:stretch>
            <a:fillRect/>
          </a:stretch>
        </p:blipFill>
        <p:spPr>
          <a:xfrm>
            <a:off x="8984700" y="152400"/>
            <a:ext cx="6900" cy="82800"/>
          </a:xfrm>
          <a:prstGeom prst="rect">
            <a:avLst/>
          </a:prstGeom>
          <a:noFill/>
          <a:ln>
            <a:noFill/>
          </a:ln>
        </p:spPr>
      </p:pic>
      <p:pic>
        <p:nvPicPr>
          <p:cNvPr id="125" name="Google Shape;125;p20"/>
          <p:cNvPicPr preferRelativeResize="0"/>
          <p:nvPr/>
        </p:nvPicPr>
        <p:blipFill>
          <a:blip r:embed="rId4">
            <a:alphaModFix/>
          </a:blip>
          <a:stretch>
            <a:fillRect/>
          </a:stretch>
        </p:blipFill>
        <p:spPr>
          <a:xfrm>
            <a:off x="8984700" y="387600"/>
            <a:ext cx="6900" cy="8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08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Network Architecture</a:t>
            </a:r>
            <a:endParaRPr/>
          </a:p>
        </p:txBody>
      </p:sp>
      <p:sp>
        <p:nvSpPr>
          <p:cNvPr id="131" name="Google Shape;131;p21"/>
          <p:cNvSpPr txBox="1"/>
          <p:nvPr>
            <p:ph idx="1" type="body"/>
          </p:nvPr>
        </p:nvSpPr>
        <p:spPr>
          <a:xfrm>
            <a:off x="3204875" y="970925"/>
            <a:ext cx="5233200" cy="267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most of the time in the training process was in self-play games and not network training, we decided to increase network complexity a little.</a:t>
            </a:r>
            <a:endParaRPr/>
          </a:p>
          <a:p>
            <a:pPr indent="-342900" lvl="0" marL="457200" rtl="0" algn="l">
              <a:spcBef>
                <a:spcPts val="0"/>
              </a:spcBef>
              <a:spcAft>
                <a:spcPts val="0"/>
              </a:spcAft>
              <a:buSzPts val="1800"/>
              <a:buChar char="●"/>
            </a:pPr>
            <a:r>
              <a:rPr lang="en"/>
              <a:t>This seemed to help with regards to policy loss, but its unclear how much of that was the network and how much the reduction in action space.</a:t>
            </a:r>
            <a:endParaRPr/>
          </a:p>
        </p:txBody>
      </p:sp>
      <p:sp>
        <p:nvSpPr>
          <p:cNvPr id="132" name="Google Shape;132;p21"/>
          <p:cNvSpPr/>
          <p:nvPr/>
        </p:nvSpPr>
        <p:spPr>
          <a:xfrm rot="5400000">
            <a:off x="1168150" y="583813"/>
            <a:ext cx="263400" cy="1400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rot="5400000">
            <a:off x="1168150" y="1197413"/>
            <a:ext cx="263400" cy="1400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rot="5400000">
            <a:off x="1168150" y="1596313"/>
            <a:ext cx="263400" cy="1400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rot="5400000">
            <a:off x="1168150" y="2070863"/>
            <a:ext cx="263400" cy="1400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5400000">
            <a:off x="1168150" y="2469763"/>
            <a:ext cx="263400" cy="1400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rot="5400000">
            <a:off x="1168150" y="2944300"/>
            <a:ext cx="263400" cy="1400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rot="5400000">
            <a:off x="1168150" y="3343200"/>
            <a:ext cx="263400" cy="14007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599500" y="681500"/>
            <a:ext cx="1400700" cy="2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Input planes</a:t>
            </a:r>
            <a:endParaRPr>
              <a:latin typeface="Proxima Nova"/>
              <a:ea typeface="Proxima Nova"/>
              <a:cs typeface="Proxima Nova"/>
              <a:sym typeface="Proxima Nova"/>
            </a:endParaRPr>
          </a:p>
        </p:txBody>
      </p:sp>
      <p:cxnSp>
        <p:nvCxnSpPr>
          <p:cNvPr id="140" name="Google Shape;140;p21"/>
          <p:cNvCxnSpPr>
            <a:stCxn id="139" idx="2"/>
            <a:endCxn id="132" idx="1"/>
          </p:cNvCxnSpPr>
          <p:nvPr/>
        </p:nvCxnSpPr>
        <p:spPr>
          <a:xfrm>
            <a:off x="1299850" y="944900"/>
            <a:ext cx="0" cy="207600"/>
          </a:xfrm>
          <a:prstGeom prst="straightConnector1">
            <a:avLst/>
          </a:prstGeom>
          <a:noFill/>
          <a:ln cap="flat" cmpd="sng" w="9525">
            <a:solidFill>
              <a:srgbClr val="000000"/>
            </a:solidFill>
            <a:prstDash val="solid"/>
            <a:round/>
            <a:headEnd len="med" w="med" type="none"/>
            <a:tailEnd len="med" w="med" type="triangle"/>
          </a:ln>
        </p:spPr>
      </p:cxnSp>
      <p:cxnSp>
        <p:nvCxnSpPr>
          <p:cNvPr id="141" name="Google Shape;141;p21"/>
          <p:cNvCxnSpPr>
            <a:stCxn id="132" idx="3"/>
            <a:endCxn id="133" idx="1"/>
          </p:cNvCxnSpPr>
          <p:nvPr/>
        </p:nvCxnSpPr>
        <p:spPr>
          <a:xfrm>
            <a:off x="1299850" y="1415863"/>
            <a:ext cx="0" cy="350100"/>
          </a:xfrm>
          <a:prstGeom prst="straightConnector1">
            <a:avLst/>
          </a:prstGeom>
          <a:noFill/>
          <a:ln cap="flat" cmpd="sng" w="9525">
            <a:solidFill>
              <a:srgbClr val="000000"/>
            </a:solidFill>
            <a:prstDash val="solid"/>
            <a:round/>
            <a:headEnd len="med" w="med" type="none"/>
            <a:tailEnd len="med" w="med" type="triangle"/>
          </a:ln>
        </p:spPr>
      </p:cxnSp>
      <p:cxnSp>
        <p:nvCxnSpPr>
          <p:cNvPr id="142" name="Google Shape;142;p21"/>
          <p:cNvCxnSpPr>
            <a:endCxn id="134" idx="1"/>
          </p:cNvCxnSpPr>
          <p:nvPr/>
        </p:nvCxnSpPr>
        <p:spPr>
          <a:xfrm>
            <a:off x="1299850" y="2029363"/>
            <a:ext cx="0" cy="135600"/>
          </a:xfrm>
          <a:prstGeom prst="straightConnector1">
            <a:avLst/>
          </a:prstGeom>
          <a:noFill/>
          <a:ln cap="flat" cmpd="sng" w="9525">
            <a:solidFill>
              <a:srgbClr val="000000"/>
            </a:solidFill>
            <a:prstDash val="solid"/>
            <a:round/>
            <a:headEnd len="med" w="med" type="none"/>
            <a:tailEnd len="med" w="med" type="triangle"/>
          </a:ln>
        </p:spPr>
      </p:cxnSp>
      <p:cxnSp>
        <p:nvCxnSpPr>
          <p:cNvPr id="143" name="Google Shape;143;p21"/>
          <p:cNvCxnSpPr>
            <a:stCxn id="134" idx="3"/>
            <a:endCxn id="135" idx="1"/>
          </p:cNvCxnSpPr>
          <p:nvPr/>
        </p:nvCxnSpPr>
        <p:spPr>
          <a:xfrm>
            <a:off x="1299850" y="2428363"/>
            <a:ext cx="0" cy="211200"/>
          </a:xfrm>
          <a:prstGeom prst="straightConnector1">
            <a:avLst/>
          </a:prstGeom>
          <a:noFill/>
          <a:ln cap="flat" cmpd="sng" w="9525">
            <a:solidFill>
              <a:srgbClr val="000000"/>
            </a:solidFill>
            <a:prstDash val="solid"/>
            <a:round/>
            <a:headEnd len="med" w="med" type="none"/>
            <a:tailEnd len="med" w="med" type="triangle"/>
          </a:ln>
        </p:spPr>
      </p:cxnSp>
      <p:cxnSp>
        <p:nvCxnSpPr>
          <p:cNvPr id="144" name="Google Shape;144;p21"/>
          <p:cNvCxnSpPr>
            <a:stCxn id="135" idx="3"/>
            <a:endCxn id="136" idx="1"/>
          </p:cNvCxnSpPr>
          <p:nvPr/>
        </p:nvCxnSpPr>
        <p:spPr>
          <a:xfrm>
            <a:off x="1299850" y="2902913"/>
            <a:ext cx="0" cy="135600"/>
          </a:xfrm>
          <a:prstGeom prst="straightConnector1">
            <a:avLst/>
          </a:prstGeom>
          <a:noFill/>
          <a:ln cap="flat" cmpd="sng" w="9525">
            <a:solidFill>
              <a:srgbClr val="000000"/>
            </a:solidFill>
            <a:prstDash val="solid"/>
            <a:round/>
            <a:headEnd len="med" w="med" type="none"/>
            <a:tailEnd len="med" w="med" type="triangle"/>
          </a:ln>
        </p:spPr>
      </p:cxnSp>
      <p:cxnSp>
        <p:nvCxnSpPr>
          <p:cNvPr id="145" name="Google Shape;145;p21"/>
          <p:cNvCxnSpPr>
            <a:stCxn id="136" idx="3"/>
            <a:endCxn id="137" idx="1"/>
          </p:cNvCxnSpPr>
          <p:nvPr/>
        </p:nvCxnSpPr>
        <p:spPr>
          <a:xfrm>
            <a:off x="1299850" y="3301813"/>
            <a:ext cx="0" cy="211200"/>
          </a:xfrm>
          <a:prstGeom prst="straightConnector1">
            <a:avLst/>
          </a:prstGeom>
          <a:noFill/>
          <a:ln cap="flat" cmpd="sng" w="9525">
            <a:solidFill>
              <a:srgbClr val="000000"/>
            </a:solidFill>
            <a:prstDash val="solid"/>
            <a:round/>
            <a:headEnd len="med" w="med" type="none"/>
            <a:tailEnd len="med" w="med" type="triangle"/>
          </a:ln>
        </p:spPr>
      </p:cxnSp>
      <p:cxnSp>
        <p:nvCxnSpPr>
          <p:cNvPr id="146" name="Google Shape;146;p21"/>
          <p:cNvCxnSpPr>
            <a:stCxn id="137" idx="3"/>
            <a:endCxn id="138" idx="1"/>
          </p:cNvCxnSpPr>
          <p:nvPr/>
        </p:nvCxnSpPr>
        <p:spPr>
          <a:xfrm>
            <a:off x="1299850" y="3776350"/>
            <a:ext cx="0" cy="135600"/>
          </a:xfrm>
          <a:prstGeom prst="straightConnector1">
            <a:avLst/>
          </a:prstGeom>
          <a:noFill/>
          <a:ln cap="flat" cmpd="sng" w="9525">
            <a:solidFill>
              <a:srgbClr val="000000"/>
            </a:solidFill>
            <a:prstDash val="solid"/>
            <a:round/>
            <a:headEnd len="med" w="med" type="none"/>
            <a:tailEnd len="med" w="med" type="triangle"/>
          </a:ln>
        </p:spPr>
      </p:cxnSp>
      <p:sp>
        <p:nvSpPr>
          <p:cNvPr id="147" name="Google Shape;147;p21"/>
          <p:cNvSpPr/>
          <p:nvPr/>
        </p:nvSpPr>
        <p:spPr>
          <a:xfrm>
            <a:off x="1311100" y="1551556"/>
            <a:ext cx="1110350" cy="972575"/>
          </a:xfrm>
          <a:custGeom>
            <a:rect b="b" l="l" r="r" t="t"/>
            <a:pathLst>
              <a:path extrusionOk="0" h="38903" w="44414">
                <a:moveTo>
                  <a:pt x="0" y="243"/>
                </a:moveTo>
                <a:cubicBezTo>
                  <a:pt x="5976" y="841"/>
                  <a:pt x="28911" y="-1923"/>
                  <a:pt x="35858" y="3829"/>
                </a:cubicBezTo>
                <a:cubicBezTo>
                  <a:pt x="42806" y="9581"/>
                  <a:pt x="47661" y="28930"/>
                  <a:pt x="41685" y="34757"/>
                </a:cubicBezTo>
                <a:cubicBezTo>
                  <a:pt x="35709" y="40584"/>
                  <a:pt x="6948" y="38119"/>
                  <a:pt x="0" y="38791"/>
                </a:cubicBezTo>
              </a:path>
            </a:pathLst>
          </a:custGeom>
          <a:noFill/>
          <a:ln cap="flat" cmpd="sng" w="9525">
            <a:solidFill>
              <a:srgbClr val="000000"/>
            </a:solidFill>
            <a:prstDash val="solid"/>
            <a:round/>
            <a:headEnd len="med" w="med" type="none"/>
            <a:tailEnd len="med" w="med" type="none"/>
          </a:ln>
        </p:spPr>
      </p:sp>
      <p:sp>
        <p:nvSpPr>
          <p:cNvPr id="148" name="Google Shape;148;p21"/>
          <p:cNvSpPr/>
          <p:nvPr/>
        </p:nvSpPr>
        <p:spPr>
          <a:xfrm>
            <a:off x="1322300" y="2520857"/>
            <a:ext cx="1162375" cy="897400"/>
          </a:xfrm>
          <a:custGeom>
            <a:rect b="b" l="l" r="r" t="t"/>
            <a:pathLst>
              <a:path extrusionOk="0" h="35896" w="46495">
                <a:moveTo>
                  <a:pt x="0" y="19"/>
                </a:moveTo>
                <a:cubicBezTo>
                  <a:pt x="7022" y="691"/>
                  <a:pt x="35411" y="-1400"/>
                  <a:pt x="42134" y="4053"/>
                </a:cubicBezTo>
                <a:cubicBezTo>
                  <a:pt x="48858" y="9507"/>
                  <a:pt x="47363" y="27511"/>
                  <a:pt x="40341" y="32740"/>
                </a:cubicBezTo>
                <a:cubicBezTo>
                  <a:pt x="33319" y="37970"/>
                  <a:pt x="6724" y="34982"/>
                  <a:pt x="0" y="35430"/>
                </a:cubicBezTo>
              </a:path>
            </a:pathLst>
          </a:custGeom>
          <a:noFill/>
          <a:ln cap="flat" cmpd="sng" w="9525">
            <a:solidFill>
              <a:srgbClr val="000000"/>
            </a:solidFill>
            <a:prstDash val="solid"/>
            <a:round/>
            <a:headEnd len="med" w="med" type="none"/>
            <a:tailEnd len="med" w="med" type="none"/>
          </a:ln>
        </p:spPr>
      </p:sp>
      <p:sp>
        <p:nvSpPr>
          <p:cNvPr id="149" name="Google Shape;149;p21"/>
          <p:cNvSpPr/>
          <p:nvPr/>
        </p:nvSpPr>
        <p:spPr>
          <a:xfrm>
            <a:off x="1311100" y="3399125"/>
            <a:ext cx="1245625" cy="926350"/>
          </a:xfrm>
          <a:custGeom>
            <a:rect b="b" l="l" r="r" t="t"/>
            <a:pathLst>
              <a:path extrusionOk="0" h="37054" w="49825">
                <a:moveTo>
                  <a:pt x="0" y="299"/>
                </a:moveTo>
                <a:cubicBezTo>
                  <a:pt x="7022" y="822"/>
                  <a:pt x="34439" y="-1943"/>
                  <a:pt x="42134" y="3436"/>
                </a:cubicBezTo>
                <a:cubicBezTo>
                  <a:pt x="49829" y="8815"/>
                  <a:pt x="52742" y="26968"/>
                  <a:pt x="46168" y="32571"/>
                </a:cubicBezTo>
                <a:cubicBezTo>
                  <a:pt x="39594" y="38174"/>
                  <a:pt x="9936" y="36307"/>
                  <a:pt x="2689" y="37054"/>
                </a:cubicBezTo>
              </a:path>
            </a:pathLst>
          </a:custGeom>
          <a:noFill/>
          <a:ln cap="flat" cmpd="sng" w="9525">
            <a:solidFill>
              <a:srgbClr val="000000"/>
            </a:solidFill>
            <a:prstDash val="solid"/>
            <a:round/>
            <a:headEnd len="med" w="med" type="none"/>
            <a:tailEnd len="med" w="med" type="none"/>
          </a:ln>
        </p:spPr>
      </p:sp>
      <p:sp>
        <p:nvSpPr>
          <p:cNvPr id="150" name="Google Shape;150;p21"/>
          <p:cNvSpPr/>
          <p:nvPr/>
        </p:nvSpPr>
        <p:spPr>
          <a:xfrm>
            <a:off x="935650" y="4422775"/>
            <a:ext cx="728400" cy="414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1"/>
          <p:cNvCxnSpPr>
            <a:stCxn id="138" idx="3"/>
            <a:endCxn id="150" idx="0"/>
          </p:cNvCxnSpPr>
          <p:nvPr/>
        </p:nvCxnSpPr>
        <p:spPr>
          <a:xfrm>
            <a:off x="1299850" y="4175250"/>
            <a:ext cx="0" cy="247500"/>
          </a:xfrm>
          <a:prstGeom prst="straightConnector1">
            <a:avLst/>
          </a:prstGeom>
          <a:noFill/>
          <a:ln cap="flat" cmpd="sng" w="9525">
            <a:solidFill>
              <a:srgbClr val="000000"/>
            </a:solidFill>
            <a:prstDash val="solid"/>
            <a:round/>
            <a:headEnd len="med" w="med" type="none"/>
            <a:tailEnd len="med" w="med" type="triangle"/>
          </a:ln>
        </p:spPr>
      </p:cxnSp>
      <p:cxnSp>
        <p:nvCxnSpPr>
          <p:cNvPr id="152" name="Google Shape;152;p21"/>
          <p:cNvCxnSpPr>
            <a:stCxn id="150" idx="3"/>
          </p:cNvCxnSpPr>
          <p:nvPr/>
        </p:nvCxnSpPr>
        <p:spPr>
          <a:xfrm flipH="1" rot="10800000">
            <a:off x="1664050" y="4135075"/>
            <a:ext cx="1327800" cy="495000"/>
          </a:xfrm>
          <a:prstGeom prst="straightConnector1">
            <a:avLst/>
          </a:prstGeom>
          <a:noFill/>
          <a:ln cap="flat" cmpd="sng" w="9525">
            <a:solidFill>
              <a:srgbClr val="000000"/>
            </a:solidFill>
            <a:prstDash val="solid"/>
            <a:round/>
            <a:headEnd len="med" w="med" type="none"/>
            <a:tailEnd len="med" w="med" type="triangle"/>
          </a:ln>
        </p:spPr>
      </p:cxnSp>
      <p:cxnSp>
        <p:nvCxnSpPr>
          <p:cNvPr id="153" name="Google Shape;153;p21"/>
          <p:cNvCxnSpPr>
            <a:stCxn id="150" idx="3"/>
          </p:cNvCxnSpPr>
          <p:nvPr/>
        </p:nvCxnSpPr>
        <p:spPr>
          <a:xfrm flipH="1" rot="10800000">
            <a:off x="1664050" y="4538275"/>
            <a:ext cx="1316700" cy="91800"/>
          </a:xfrm>
          <a:prstGeom prst="straightConnector1">
            <a:avLst/>
          </a:prstGeom>
          <a:noFill/>
          <a:ln cap="flat" cmpd="sng" w="9525">
            <a:solidFill>
              <a:srgbClr val="000000"/>
            </a:solidFill>
            <a:prstDash val="solid"/>
            <a:round/>
            <a:headEnd len="med" w="med" type="none"/>
            <a:tailEnd len="med" w="med" type="triangle"/>
          </a:ln>
        </p:spPr>
      </p:cxnSp>
      <p:sp>
        <p:nvSpPr>
          <p:cNvPr id="154" name="Google Shape;154;p21"/>
          <p:cNvSpPr txBox="1"/>
          <p:nvPr/>
        </p:nvSpPr>
        <p:spPr>
          <a:xfrm>
            <a:off x="2980750" y="3776350"/>
            <a:ext cx="28911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Policy: fc -&gt; 348 outputs in (0,1)</a:t>
            </a:r>
            <a:endParaRPr>
              <a:latin typeface="Proxima Nova"/>
              <a:ea typeface="Proxima Nova"/>
              <a:cs typeface="Proxima Nova"/>
              <a:sym typeface="Proxima Nova"/>
            </a:endParaRPr>
          </a:p>
        </p:txBody>
      </p:sp>
      <p:sp>
        <p:nvSpPr>
          <p:cNvPr id="155" name="Google Shape;155;p21"/>
          <p:cNvSpPr txBox="1"/>
          <p:nvPr/>
        </p:nvSpPr>
        <p:spPr>
          <a:xfrm>
            <a:off x="2991850" y="4325475"/>
            <a:ext cx="2375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Value: fc -&gt; 1 output in (-1, 1)</a:t>
            </a:r>
            <a:endParaRPr>
              <a:latin typeface="Proxima Nova"/>
              <a:ea typeface="Proxima Nova"/>
              <a:cs typeface="Proxima Nova"/>
              <a:sym typeface="Proxima Nova"/>
            </a:endParaRPr>
          </a:p>
        </p:txBody>
      </p:sp>
      <p:sp>
        <p:nvSpPr>
          <p:cNvPr id="156" name="Google Shape;156;p21"/>
          <p:cNvSpPr txBox="1"/>
          <p:nvPr/>
        </p:nvSpPr>
        <p:spPr>
          <a:xfrm>
            <a:off x="501425" y="1116525"/>
            <a:ext cx="16278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Conv 3x3 512 channels</a:t>
            </a:r>
            <a:endParaRPr sz="1100">
              <a:latin typeface="Proxima Nova"/>
              <a:ea typeface="Proxima Nova"/>
              <a:cs typeface="Proxima Nova"/>
              <a:sym typeface="Proxima Nova"/>
            </a:endParaRPr>
          </a:p>
        </p:txBody>
      </p:sp>
      <p:sp>
        <p:nvSpPr>
          <p:cNvPr id="157" name="Google Shape;157;p21"/>
          <p:cNvSpPr txBox="1"/>
          <p:nvPr/>
        </p:nvSpPr>
        <p:spPr>
          <a:xfrm>
            <a:off x="501425" y="1704975"/>
            <a:ext cx="16278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Conv 3x3 512 channels</a:t>
            </a:r>
            <a:endParaRPr sz="1100">
              <a:latin typeface="Proxima Nova"/>
              <a:ea typeface="Proxima Nova"/>
              <a:cs typeface="Proxima Nova"/>
              <a:sym typeface="Proxima Nova"/>
            </a:endParaRPr>
          </a:p>
        </p:txBody>
      </p:sp>
      <p:sp>
        <p:nvSpPr>
          <p:cNvPr id="158" name="Google Shape;158;p21"/>
          <p:cNvSpPr txBox="1"/>
          <p:nvPr/>
        </p:nvSpPr>
        <p:spPr>
          <a:xfrm>
            <a:off x="501425" y="2143463"/>
            <a:ext cx="16278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Conv 3x3 512 channels</a:t>
            </a:r>
            <a:endParaRPr sz="1100">
              <a:latin typeface="Proxima Nova"/>
              <a:ea typeface="Proxima Nova"/>
              <a:cs typeface="Proxima Nova"/>
              <a:sym typeface="Proxima Nova"/>
            </a:endParaRPr>
          </a:p>
        </p:txBody>
      </p:sp>
      <p:sp>
        <p:nvSpPr>
          <p:cNvPr id="159" name="Google Shape;159;p21"/>
          <p:cNvSpPr txBox="1"/>
          <p:nvPr/>
        </p:nvSpPr>
        <p:spPr>
          <a:xfrm>
            <a:off x="501425" y="2581825"/>
            <a:ext cx="16278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Conv 3x3 512 channels</a:t>
            </a:r>
            <a:endParaRPr sz="1100">
              <a:latin typeface="Proxima Nova"/>
              <a:ea typeface="Proxima Nova"/>
              <a:cs typeface="Proxima Nova"/>
              <a:sym typeface="Proxima Nova"/>
            </a:endParaRPr>
          </a:p>
        </p:txBody>
      </p:sp>
      <p:sp>
        <p:nvSpPr>
          <p:cNvPr id="160" name="Google Shape;160;p21"/>
          <p:cNvSpPr txBox="1"/>
          <p:nvPr/>
        </p:nvSpPr>
        <p:spPr>
          <a:xfrm>
            <a:off x="485950" y="2975700"/>
            <a:ext cx="16278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Conv 3x3 512 channels</a:t>
            </a:r>
            <a:endParaRPr sz="1100">
              <a:latin typeface="Proxima Nova"/>
              <a:ea typeface="Proxima Nova"/>
              <a:cs typeface="Proxima Nova"/>
              <a:sym typeface="Proxima Nova"/>
            </a:endParaRPr>
          </a:p>
        </p:txBody>
      </p:sp>
      <p:sp>
        <p:nvSpPr>
          <p:cNvPr id="161" name="Google Shape;161;p21"/>
          <p:cNvSpPr txBox="1"/>
          <p:nvPr/>
        </p:nvSpPr>
        <p:spPr>
          <a:xfrm>
            <a:off x="485950" y="3465600"/>
            <a:ext cx="16278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Conv 3x3 512 channels</a:t>
            </a:r>
            <a:endParaRPr sz="1100">
              <a:latin typeface="Proxima Nova"/>
              <a:ea typeface="Proxima Nova"/>
              <a:cs typeface="Proxima Nova"/>
              <a:sym typeface="Proxima Nova"/>
            </a:endParaRPr>
          </a:p>
        </p:txBody>
      </p:sp>
      <p:sp>
        <p:nvSpPr>
          <p:cNvPr id="162" name="Google Shape;162;p21"/>
          <p:cNvSpPr txBox="1"/>
          <p:nvPr/>
        </p:nvSpPr>
        <p:spPr>
          <a:xfrm>
            <a:off x="485950" y="3844100"/>
            <a:ext cx="16278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Conv 3x3 512 channels</a:t>
            </a:r>
            <a:endParaRPr sz="1100">
              <a:latin typeface="Proxima Nova"/>
              <a:ea typeface="Proxima Nova"/>
              <a:cs typeface="Proxima Nova"/>
              <a:sym typeface="Proxima Nova"/>
            </a:endParaRPr>
          </a:p>
        </p:txBody>
      </p:sp>
      <p:sp>
        <p:nvSpPr>
          <p:cNvPr id="163" name="Google Shape;163;p21"/>
          <p:cNvSpPr txBox="1"/>
          <p:nvPr/>
        </p:nvSpPr>
        <p:spPr>
          <a:xfrm>
            <a:off x="904325" y="4422775"/>
            <a:ext cx="8220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 unit</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