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notesMasterIdLst>
    <p:notesMasterId r:id="rId15"/>
  </p:notesMasterIdLst>
  <p:sldIdLst>
    <p:sldId id="256" r:id="rId2"/>
    <p:sldId id="279" r:id="rId3"/>
    <p:sldId id="293" r:id="rId4"/>
    <p:sldId id="275" r:id="rId5"/>
    <p:sldId id="290" r:id="rId6"/>
    <p:sldId id="291" r:id="rId7"/>
    <p:sldId id="288" r:id="rId8"/>
    <p:sldId id="289" r:id="rId9"/>
    <p:sldId id="292" r:id="rId10"/>
    <p:sldId id="281" r:id="rId11"/>
    <p:sldId id="273" r:id="rId12"/>
    <p:sldId id="272" r:id="rId13"/>
    <p:sldId id="27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018" autoAdjust="0"/>
  </p:normalViewPr>
  <p:slideViewPr>
    <p:cSldViewPr snapToGrid="0">
      <p:cViewPr varScale="1">
        <p:scale>
          <a:sx n="116" d="100"/>
          <a:sy n="116" d="100"/>
        </p:scale>
        <p:origin x="27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1A4E81-0D0A-446D-9107-6B14A813048F}" type="datetimeFigureOut">
              <a:rPr lang="en-US" smtClean="0"/>
              <a:t>28-Jul-17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C69311-FCAD-466F-9CF3-291592032EA1}" type="slidenum">
              <a:rPr lang="en-US" smtClean="0"/>
              <a:t>‹#›</a:t>
            </a:fld>
            <a:endParaRPr lang="en-US"/>
          </a:p>
        </p:txBody>
      </p:sp>
    </p:spTree>
    <p:extLst>
      <p:ext uri="{BB962C8B-B14F-4D97-AF65-F5344CB8AC3E}">
        <p14:creationId xmlns:p14="http://schemas.microsoft.com/office/powerpoint/2010/main" val="3432477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So far we have learned about </a:t>
            </a:r>
            <a:r>
              <a:rPr lang="en-US" sz="1200" kern="1200" dirty="0" err="1">
                <a:solidFill>
                  <a:schemeClr val="tx1"/>
                </a:solidFill>
                <a:effectLst/>
                <a:latin typeface="+mn-lt"/>
                <a:ea typeface="+mn-ea"/>
                <a:cs typeface="+mn-cs"/>
              </a:rPr>
              <a:t>tkinter</a:t>
            </a:r>
            <a:r>
              <a:rPr lang="en-US" sz="1200" kern="1200" dirty="0">
                <a:solidFill>
                  <a:schemeClr val="tx1"/>
                </a:solidFill>
                <a:effectLst/>
                <a:latin typeface="+mn-lt"/>
                <a:ea typeface="+mn-ea"/>
                <a:cs typeface="+mn-cs"/>
              </a:rPr>
              <a:t> to create a GUI, using the mouse with the GUI, creating an advanced GUI, classes, and objects.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We also discussed the assessment which is project based.</a:t>
            </a:r>
          </a:p>
        </p:txBody>
      </p:sp>
      <p:sp>
        <p:nvSpPr>
          <p:cNvPr id="4" name="Slide Number Placeholder 3"/>
          <p:cNvSpPr>
            <a:spLocks noGrp="1"/>
          </p:cNvSpPr>
          <p:nvPr>
            <p:ph type="sldNum" sz="quarter" idx="10"/>
          </p:nvPr>
        </p:nvSpPr>
        <p:spPr/>
        <p:txBody>
          <a:bodyPr/>
          <a:lstStyle/>
          <a:p>
            <a:fld id="{0AC69311-FCAD-466F-9CF3-291592032EA1}" type="slidenum">
              <a:rPr lang="en-US" smtClean="0"/>
              <a:t>2</a:t>
            </a:fld>
            <a:endParaRPr lang="en-US"/>
          </a:p>
        </p:txBody>
      </p:sp>
    </p:spTree>
    <p:extLst>
      <p:ext uri="{BB962C8B-B14F-4D97-AF65-F5344CB8AC3E}">
        <p14:creationId xmlns:p14="http://schemas.microsoft.com/office/powerpoint/2010/main" val="7250782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Complete Worksheet 7</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If you have decided what program you will create for the assessment, let us know. If you haven’t, get your thinking cap on because you need to complete your plan for it!</a:t>
            </a:r>
          </a:p>
        </p:txBody>
      </p:sp>
      <p:sp>
        <p:nvSpPr>
          <p:cNvPr id="4" name="Slide Number Placeholder 3"/>
          <p:cNvSpPr>
            <a:spLocks noGrp="1"/>
          </p:cNvSpPr>
          <p:nvPr>
            <p:ph type="sldNum" sz="quarter" idx="10"/>
          </p:nvPr>
        </p:nvSpPr>
        <p:spPr/>
        <p:txBody>
          <a:bodyPr/>
          <a:lstStyle/>
          <a:p>
            <a:fld id="{0AC69311-FCAD-466F-9CF3-291592032EA1}" type="slidenum">
              <a:rPr lang="en-US" smtClean="0"/>
              <a:t>11</a:t>
            </a:fld>
            <a:endParaRPr lang="en-US"/>
          </a:p>
        </p:txBody>
      </p:sp>
    </p:spTree>
    <p:extLst>
      <p:ext uri="{BB962C8B-B14F-4D97-AF65-F5344CB8AC3E}">
        <p14:creationId xmlns:p14="http://schemas.microsoft.com/office/powerpoint/2010/main" val="9737379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Complete worksheet 7 for homework</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Complete your assessment flowchart, variable table, testing table, and design sketch</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By next class is not a hard deadline, but you will want to complete your planning as soon as possible to leave yourself enough time to create your program and properly test it</a:t>
            </a:r>
          </a:p>
          <a:p>
            <a:endParaRPr lang="en-US" dirty="0"/>
          </a:p>
        </p:txBody>
      </p:sp>
      <p:sp>
        <p:nvSpPr>
          <p:cNvPr id="4" name="Slide Number Placeholder 3"/>
          <p:cNvSpPr>
            <a:spLocks noGrp="1"/>
          </p:cNvSpPr>
          <p:nvPr>
            <p:ph type="sldNum" sz="quarter" idx="10"/>
          </p:nvPr>
        </p:nvSpPr>
        <p:spPr/>
        <p:txBody>
          <a:bodyPr/>
          <a:lstStyle/>
          <a:p>
            <a:fld id="{0AC69311-FCAD-466F-9CF3-291592032EA1}" type="slidenum">
              <a:rPr lang="en-US" smtClean="0"/>
              <a:t>12</a:t>
            </a:fld>
            <a:endParaRPr lang="en-US"/>
          </a:p>
        </p:txBody>
      </p:sp>
    </p:spTree>
    <p:extLst>
      <p:ext uri="{BB962C8B-B14F-4D97-AF65-F5344CB8AC3E}">
        <p14:creationId xmlns:p14="http://schemas.microsoft.com/office/powerpoint/2010/main" val="38950264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Next class on </a:t>
            </a:r>
            <a:r>
              <a:rPr lang="en-US" sz="1200" b="1" kern="1200" dirty="0">
                <a:solidFill>
                  <a:schemeClr val="tx1"/>
                </a:solidFill>
                <a:effectLst/>
                <a:latin typeface="+mn-lt"/>
                <a:ea typeface="+mn-ea"/>
                <a:cs typeface="+mn-cs"/>
              </a:rPr>
              <a:t>August 4</a:t>
            </a:r>
            <a:r>
              <a:rPr lang="en-US" sz="1200" kern="1200" dirty="0">
                <a:solidFill>
                  <a:schemeClr val="tx1"/>
                </a:solidFill>
                <a:effectLst/>
                <a:latin typeface="+mn-lt"/>
                <a:ea typeface="+mn-ea"/>
                <a:cs typeface="+mn-cs"/>
              </a:rPr>
              <a:t> in </a:t>
            </a:r>
            <a:r>
              <a:rPr lang="en-US" sz="1200" b="1" kern="1200" dirty="0" err="1">
                <a:solidFill>
                  <a:schemeClr val="tx1"/>
                </a:solidFill>
                <a:effectLst/>
                <a:latin typeface="+mn-lt"/>
                <a:ea typeface="+mn-ea"/>
                <a:cs typeface="+mn-cs"/>
              </a:rPr>
              <a:t>Imagitech</a:t>
            </a:r>
            <a:r>
              <a:rPr lang="en-US" sz="1200" b="1" kern="1200" dirty="0">
                <a:solidFill>
                  <a:schemeClr val="tx1"/>
                </a:solidFill>
                <a:effectLst/>
                <a:latin typeface="+mn-lt"/>
                <a:ea typeface="+mn-ea"/>
                <a:cs typeface="+mn-cs"/>
              </a:rPr>
              <a:t> Theatre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Only 4 classes left.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Assessment due at the end of the module.</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AC69311-FCAD-466F-9CF3-291592032EA1}" type="slidenum">
              <a:rPr lang="en-US" smtClean="0"/>
              <a:t>13</a:t>
            </a:fld>
            <a:endParaRPr lang="en-US"/>
          </a:p>
        </p:txBody>
      </p:sp>
    </p:spTree>
    <p:extLst>
      <p:ext uri="{BB962C8B-B14F-4D97-AF65-F5344CB8AC3E}">
        <p14:creationId xmlns:p14="http://schemas.microsoft.com/office/powerpoint/2010/main" val="1615318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So far we have learned about </a:t>
            </a:r>
            <a:r>
              <a:rPr lang="en-US" sz="1200" kern="1200" dirty="0" err="1">
                <a:solidFill>
                  <a:schemeClr val="tx1"/>
                </a:solidFill>
                <a:effectLst/>
                <a:latin typeface="+mn-lt"/>
                <a:ea typeface="+mn-ea"/>
                <a:cs typeface="+mn-cs"/>
              </a:rPr>
              <a:t>tkinter</a:t>
            </a:r>
            <a:r>
              <a:rPr lang="en-US" sz="1200" kern="1200" dirty="0">
                <a:solidFill>
                  <a:schemeClr val="tx1"/>
                </a:solidFill>
                <a:effectLst/>
                <a:latin typeface="+mn-lt"/>
                <a:ea typeface="+mn-ea"/>
                <a:cs typeface="+mn-cs"/>
              </a:rPr>
              <a:t> to create a GUI, using the mouse with the GUI, creating an advanced GUI, classes, and objects.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There are four major areas you must complete for your assessment program plan;</a:t>
            </a:r>
          </a:p>
          <a:p>
            <a:pPr marL="171450" indent="-171450">
              <a:buFontTx/>
              <a:buChar char="-"/>
            </a:pPr>
            <a:r>
              <a:rPr lang="en-US" sz="1200" kern="1200" dirty="0">
                <a:solidFill>
                  <a:schemeClr val="tx1"/>
                </a:solidFill>
                <a:effectLst/>
                <a:latin typeface="+mn-lt"/>
                <a:ea typeface="+mn-ea"/>
                <a:cs typeface="+mn-cs"/>
              </a:rPr>
              <a:t>a </a:t>
            </a:r>
            <a:r>
              <a:rPr lang="en-US" sz="1200" b="1" kern="1200" dirty="0">
                <a:solidFill>
                  <a:schemeClr val="tx1"/>
                </a:solidFill>
                <a:effectLst/>
                <a:latin typeface="+mn-lt"/>
                <a:ea typeface="+mn-ea"/>
                <a:cs typeface="+mn-cs"/>
              </a:rPr>
              <a:t>flowchart</a:t>
            </a:r>
          </a:p>
          <a:p>
            <a:pPr marL="171450" indent="-171450">
              <a:buFontTx/>
              <a:buChar char="-"/>
            </a:pPr>
            <a:r>
              <a:rPr lang="en-US" sz="1200" kern="1200" dirty="0">
                <a:solidFill>
                  <a:schemeClr val="tx1"/>
                </a:solidFill>
                <a:effectLst/>
                <a:latin typeface="+mn-lt"/>
                <a:ea typeface="+mn-ea"/>
                <a:cs typeface="+mn-cs"/>
              </a:rPr>
              <a:t>a </a:t>
            </a:r>
            <a:r>
              <a:rPr lang="en-US" sz="1200" b="1" kern="1200" dirty="0">
                <a:solidFill>
                  <a:schemeClr val="tx1"/>
                </a:solidFill>
                <a:effectLst/>
                <a:latin typeface="+mn-lt"/>
                <a:ea typeface="+mn-ea"/>
                <a:cs typeface="+mn-cs"/>
              </a:rPr>
              <a:t>variable table</a:t>
            </a:r>
          </a:p>
          <a:p>
            <a:pPr marL="171450" indent="-171450">
              <a:buFontTx/>
              <a:buChar char="-"/>
            </a:pPr>
            <a:r>
              <a:rPr lang="en-US" sz="1200" kern="1200" dirty="0">
                <a:solidFill>
                  <a:schemeClr val="tx1"/>
                </a:solidFill>
                <a:effectLst/>
                <a:latin typeface="+mn-lt"/>
                <a:ea typeface="+mn-ea"/>
                <a:cs typeface="+mn-cs"/>
              </a:rPr>
              <a:t>a </a:t>
            </a:r>
            <a:r>
              <a:rPr lang="en-US" sz="1200" b="1" kern="1200" dirty="0">
                <a:solidFill>
                  <a:schemeClr val="tx1"/>
                </a:solidFill>
                <a:effectLst/>
                <a:latin typeface="+mn-lt"/>
                <a:ea typeface="+mn-ea"/>
                <a:cs typeface="+mn-cs"/>
              </a:rPr>
              <a:t>testing table</a:t>
            </a:r>
          </a:p>
          <a:p>
            <a:pPr marL="171450" indent="-171450">
              <a:buFontTx/>
              <a:buChar char="-"/>
            </a:pPr>
            <a:r>
              <a:rPr lang="en-US" sz="1200" kern="1200" dirty="0">
                <a:solidFill>
                  <a:schemeClr val="tx1"/>
                </a:solidFill>
                <a:effectLst/>
                <a:latin typeface="+mn-lt"/>
                <a:ea typeface="+mn-ea"/>
                <a:cs typeface="+mn-cs"/>
              </a:rPr>
              <a:t>and a </a:t>
            </a:r>
            <a:r>
              <a:rPr lang="en-US" sz="1200" b="1" kern="1200" dirty="0">
                <a:solidFill>
                  <a:schemeClr val="tx1"/>
                </a:solidFill>
                <a:effectLst/>
                <a:latin typeface="+mn-lt"/>
                <a:ea typeface="+mn-ea"/>
                <a:cs typeface="+mn-cs"/>
              </a:rPr>
              <a:t>design sketch</a:t>
            </a:r>
            <a:r>
              <a:rPr lang="en-US" sz="1200" kern="1200" dirty="0">
                <a:solidFill>
                  <a:schemeClr val="tx1"/>
                </a:solidFill>
                <a:effectLst/>
                <a:latin typeface="+mn-lt"/>
                <a:ea typeface="+mn-ea"/>
                <a:cs typeface="+mn-cs"/>
              </a:rPr>
              <a:t>.</a:t>
            </a:r>
          </a:p>
          <a:p>
            <a:pPr marL="0" indent="0">
              <a:buFontTx/>
              <a:buNone/>
            </a:pPr>
            <a:endParaRPr lang="en-US" sz="1200" kern="1200" dirty="0">
              <a:solidFill>
                <a:schemeClr val="tx1"/>
              </a:solidFill>
              <a:effectLst/>
              <a:latin typeface="+mn-lt"/>
              <a:ea typeface="+mn-ea"/>
              <a:cs typeface="+mn-cs"/>
            </a:endParaRPr>
          </a:p>
          <a:p>
            <a:pPr marL="0" indent="0">
              <a:buFontTx/>
              <a:buNone/>
            </a:pPr>
            <a:r>
              <a:rPr lang="en-US" sz="1200" kern="1200" dirty="0">
                <a:solidFill>
                  <a:schemeClr val="tx1"/>
                </a:solidFill>
                <a:effectLst/>
                <a:latin typeface="+mn-lt"/>
                <a:ea typeface="+mn-ea"/>
                <a:cs typeface="+mn-cs"/>
              </a:rPr>
              <a:t>Let’s recap the Level 2 content, then review the new elements we need to keep in mind when planning Level 3 programs.</a:t>
            </a:r>
          </a:p>
        </p:txBody>
      </p:sp>
      <p:sp>
        <p:nvSpPr>
          <p:cNvPr id="4" name="Slide Number Placeholder 3"/>
          <p:cNvSpPr>
            <a:spLocks noGrp="1"/>
          </p:cNvSpPr>
          <p:nvPr>
            <p:ph type="sldNum" sz="quarter" idx="10"/>
          </p:nvPr>
        </p:nvSpPr>
        <p:spPr/>
        <p:txBody>
          <a:bodyPr/>
          <a:lstStyle/>
          <a:p>
            <a:fld id="{0AC69311-FCAD-466F-9CF3-291592032EA1}" type="slidenum">
              <a:rPr lang="en-US" smtClean="0"/>
              <a:t>3</a:t>
            </a:fld>
            <a:endParaRPr lang="en-US"/>
          </a:p>
        </p:txBody>
      </p:sp>
    </p:spTree>
    <p:extLst>
      <p:ext uri="{BB962C8B-B14F-4D97-AF65-F5344CB8AC3E}">
        <p14:creationId xmlns:p14="http://schemas.microsoft.com/office/powerpoint/2010/main" val="5083201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No code included – it is a visual representation of the logic of the program</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Uses the boxes listed. Classes are defined differently which we’ll cover on the upcoming slides.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image shows a flowchart which uses all of the boxes. Refer to Worksheet 7 – Planning on Moodle for a refresher for which boxes are which.</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Other than counters, variables aren’t included in the flowcharts. They are instead included in a variable table.</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MS Visio and Draw.io are both effective flowcharting tools. Draw.io is a free web based flowcharting interface if you don’t have Visio installed.</a:t>
            </a:r>
            <a:endParaRPr lang="en-US" dirty="0"/>
          </a:p>
        </p:txBody>
      </p:sp>
      <p:sp>
        <p:nvSpPr>
          <p:cNvPr id="4" name="Slide Number Placeholder 3"/>
          <p:cNvSpPr>
            <a:spLocks noGrp="1"/>
          </p:cNvSpPr>
          <p:nvPr>
            <p:ph type="sldNum" sz="quarter" idx="10"/>
          </p:nvPr>
        </p:nvSpPr>
        <p:spPr/>
        <p:txBody>
          <a:bodyPr/>
          <a:lstStyle/>
          <a:p>
            <a:fld id="{0AC69311-FCAD-466F-9CF3-291592032EA1}" type="slidenum">
              <a:rPr lang="en-US" smtClean="0"/>
              <a:t>4</a:t>
            </a:fld>
            <a:endParaRPr lang="en-US"/>
          </a:p>
        </p:txBody>
      </p:sp>
    </p:spTree>
    <p:extLst>
      <p:ext uri="{BB962C8B-B14F-4D97-AF65-F5344CB8AC3E}">
        <p14:creationId xmlns:p14="http://schemas.microsoft.com/office/powerpoint/2010/main" val="38003275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When the program starts, all it does is import the GUI and run the “Main” subroutine. This is good practice.</a:t>
            </a:r>
          </a:p>
          <a:p>
            <a:pPr marL="171450" lvl="0" indent="-171450">
              <a:buFont typeface="Arial" panose="020B0604020202020204" pitchFamily="34" charset="0"/>
              <a:buChar char="•"/>
            </a:pPr>
            <a:endParaRPr lang="en-US" sz="120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There is no “End” to the “Start” section of the flowchart - this is because the program never ends here in this initial part.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effectLst/>
                <a:latin typeface="+mn-lt"/>
                <a:ea typeface="+mn-ea"/>
                <a:cs typeface="+mn-cs"/>
              </a:rPr>
              <a:t>- The “Quit” button ends the program, which is why the “End” is grouped with it.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The “Main” subroutine finishes with a loop. This is because once “Main” has set up the environment, it just waits until a button is clicked or something else happens (this is the function of the </a:t>
            </a:r>
            <a:r>
              <a:rPr lang="en-US" sz="1200" kern="1200" dirty="0" err="1">
                <a:solidFill>
                  <a:schemeClr val="tx1"/>
                </a:solidFill>
                <a:effectLst/>
                <a:latin typeface="+mn-lt"/>
                <a:ea typeface="+mn-ea"/>
                <a:cs typeface="+mn-cs"/>
              </a:rPr>
              <a:t>root.mainloop</a:t>
            </a:r>
            <a:r>
              <a:rPr lang="en-US" sz="1200" kern="1200" dirty="0">
                <a:solidFill>
                  <a:schemeClr val="tx1"/>
                </a:solidFill>
                <a:effectLst/>
                <a:latin typeface="+mn-lt"/>
                <a:ea typeface="+mn-ea"/>
                <a:cs typeface="+mn-cs"/>
              </a:rPr>
              <a:t>() line of code).</a:t>
            </a:r>
          </a:p>
          <a:p>
            <a:pPr marL="171450" lvl="0" indent="-171450">
              <a:buFont typeface="Arial" panose="020B0604020202020204" pitchFamily="34" charset="0"/>
              <a:buChar cha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AC69311-FCAD-466F-9CF3-291592032EA1}" type="slidenum">
              <a:rPr lang="en-US" smtClean="0"/>
              <a:t>5</a:t>
            </a:fld>
            <a:endParaRPr lang="en-US"/>
          </a:p>
        </p:txBody>
      </p:sp>
    </p:spTree>
    <p:extLst>
      <p:ext uri="{BB962C8B-B14F-4D97-AF65-F5344CB8AC3E}">
        <p14:creationId xmlns:p14="http://schemas.microsoft.com/office/powerpoint/2010/main" val="3060182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When the program starts, all it does is import the GUI and run the “Main” subroutine. This is good practice.</a:t>
            </a:r>
          </a:p>
          <a:p>
            <a:pPr marL="171450" lvl="0" indent="-171450">
              <a:buFont typeface="Arial" panose="020B0604020202020204" pitchFamily="34" charset="0"/>
              <a:buChar char="•"/>
            </a:pPr>
            <a:endParaRPr lang="en-US" sz="120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There is no “End” to the “Start” section of the flowchart - this is because the program never ends here in this initial part.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effectLst/>
                <a:latin typeface="+mn-lt"/>
                <a:ea typeface="+mn-ea"/>
                <a:cs typeface="+mn-cs"/>
              </a:rPr>
              <a:t>- The “Quit” button ends the program, which is why the “End” is grouped with it.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The “Main” subroutine finishes with a loop. This is because once “Main” has set up the environment, it just waits until a button is clicked or something else happens (this is the function of the </a:t>
            </a:r>
            <a:r>
              <a:rPr lang="en-US" sz="1200" kern="1200" dirty="0" err="1">
                <a:solidFill>
                  <a:schemeClr val="tx1"/>
                </a:solidFill>
                <a:effectLst/>
                <a:latin typeface="+mn-lt"/>
                <a:ea typeface="+mn-ea"/>
                <a:cs typeface="+mn-cs"/>
              </a:rPr>
              <a:t>root.mainloop</a:t>
            </a:r>
            <a:r>
              <a:rPr lang="en-US" sz="1200" kern="1200" dirty="0">
                <a:solidFill>
                  <a:schemeClr val="tx1"/>
                </a:solidFill>
                <a:effectLst/>
                <a:latin typeface="+mn-lt"/>
                <a:ea typeface="+mn-ea"/>
                <a:cs typeface="+mn-cs"/>
              </a:rPr>
              <a:t>() line of code).</a:t>
            </a:r>
          </a:p>
          <a:p>
            <a:pPr marL="171450" lvl="0" indent="-171450">
              <a:buFont typeface="Arial" panose="020B0604020202020204" pitchFamily="34" charset="0"/>
              <a:buChar cha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AC69311-FCAD-466F-9CF3-291592032EA1}" type="slidenum">
              <a:rPr lang="en-US" smtClean="0"/>
              <a:t>6</a:t>
            </a:fld>
            <a:endParaRPr lang="en-US"/>
          </a:p>
        </p:txBody>
      </p:sp>
    </p:spTree>
    <p:extLst>
      <p:ext uri="{BB962C8B-B14F-4D97-AF65-F5344CB8AC3E}">
        <p14:creationId xmlns:p14="http://schemas.microsoft.com/office/powerpoint/2010/main" val="19390632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Variable Name: </a:t>
            </a:r>
            <a:r>
              <a:rPr lang="en-US" sz="1200" kern="1200" dirty="0">
                <a:solidFill>
                  <a:schemeClr val="tx1"/>
                </a:solidFill>
                <a:effectLst/>
                <a:latin typeface="+mn-lt"/>
                <a:ea typeface="+mn-ea"/>
                <a:cs typeface="+mn-cs"/>
              </a:rPr>
              <a:t>This is the name you assign the variable - it must be a sensible name</a:t>
            </a:r>
          </a:p>
          <a:p>
            <a:r>
              <a:rPr lang="en-US" sz="1200" b="1" kern="1200" dirty="0">
                <a:solidFill>
                  <a:schemeClr val="tx1"/>
                </a:solidFill>
                <a:effectLst/>
                <a:latin typeface="+mn-lt"/>
                <a:ea typeface="+mn-ea"/>
                <a:cs typeface="+mn-cs"/>
              </a:rPr>
              <a:t>Data Type:	</a:t>
            </a:r>
            <a:r>
              <a:rPr lang="en-US" sz="1200" kern="1200" dirty="0">
                <a:solidFill>
                  <a:schemeClr val="tx1"/>
                </a:solidFill>
                <a:effectLst/>
                <a:latin typeface="+mn-lt"/>
                <a:ea typeface="+mn-ea"/>
                <a:cs typeface="+mn-cs"/>
              </a:rPr>
              <a:t>The type of data such as integer, string, list, etc.</a:t>
            </a:r>
          </a:p>
          <a:p>
            <a:r>
              <a:rPr lang="en-US" sz="1200" b="1" kern="1200" dirty="0">
                <a:solidFill>
                  <a:schemeClr val="tx1"/>
                </a:solidFill>
                <a:effectLst/>
                <a:latin typeface="+mn-lt"/>
                <a:ea typeface="+mn-ea"/>
                <a:cs typeface="+mn-cs"/>
              </a:rPr>
              <a:t>Scope: 	</a:t>
            </a:r>
            <a:r>
              <a:rPr lang="en-US" sz="1200" kern="1200" dirty="0">
                <a:solidFill>
                  <a:schemeClr val="tx1"/>
                </a:solidFill>
                <a:effectLst/>
                <a:latin typeface="+mn-lt"/>
                <a:ea typeface="+mn-ea"/>
                <a:cs typeface="+mn-cs"/>
              </a:rPr>
              <a:t>Whether the variable is local or global - if local the subroutine it is used in must be named. If there are no subroutines this column is not needed</a:t>
            </a:r>
          </a:p>
          <a:p>
            <a:r>
              <a:rPr lang="en-US" sz="1200" b="1" kern="1200" dirty="0">
                <a:solidFill>
                  <a:schemeClr val="tx1"/>
                </a:solidFill>
                <a:effectLst/>
                <a:latin typeface="+mn-lt"/>
                <a:ea typeface="+mn-ea"/>
                <a:cs typeface="+mn-cs"/>
              </a:rPr>
              <a:t>Created By:</a:t>
            </a:r>
            <a:r>
              <a:rPr lang="en-US" sz="1200" kern="1200" dirty="0">
                <a:solidFill>
                  <a:schemeClr val="tx1"/>
                </a:solidFill>
                <a:effectLst/>
                <a:latin typeface="+mn-lt"/>
                <a:ea typeface="+mn-ea"/>
                <a:cs typeface="+mn-cs"/>
              </a:rPr>
              <a:t>	Variables can get their content from direct input, calculations, looking up a list etc.</a:t>
            </a:r>
          </a:p>
          <a:p>
            <a:r>
              <a:rPr lang="en-US" sz="1200" b="1" kern="1200" dirty="0">
                <a:solidFill>
                  <a:schemeClr val="tx1"/>
                </a:solidFill>
                <a:effectLst/>
                <a:latin typeface="+mn-lt"/>
                <a:ea typeface="+mn-ea"/>
                <a:cs typeface="+mn-cs"/>
              </a:rPr>
              <a:t>Comments:</a:t>
            </a:r>
            <a:r>
              <a:rPr lang="en-US" sz="1200" kern="1200" dirty="0">
                <a:solidFill>
                  <a:schemeClr val="tx1"/>
                </a:solidFill>
                <a:effectLst/>
                <a:latin typeface="+mn-lt"/>
                <a:ea typeface="+mn-ea"/>
                <a:cs typeface="+mn-cs"/>
              </a:rPr>
              <a:t>	An explanation of what the variable is for in the program</a:t>
            </a:r>
          </a:p>
          <a:p>
            <a:r>
              <a:rPr lang="en-US" sz="1200" b="1"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Important!</a:t>
            </a:r>
            <a:r>
              <a:rPr lang="en-US" sz="1200" kern="1200" dirty="0">
                <a:solidFill>
                  <a:schemeClr val="tx1"/>
                </a:solidFill>
                <a:effectLst/>
                <a:latin typeface="+mn-lt"/>
                <a:ea typeface="+mn-ea"/>
                <a:cs typeface="+mn-cs"/>
              </a:rPr>
              <a:t>	Many languages have case sensitive variable names so don’t allow Word to capitalise the first letter for you when typing in your variable names.</a:t>
            </a:r>
          </a:p>
        </p:txBody>
      </p:sp>
      <p:sp>
        <p:nvSpPr>
          <p:cNvPr id="4" name="Slide Number Placeholder 3"/>
          <p:cNvSpPr>
            <a:spLocks noGrp="1"/>
          </p:cNvSpPr>
          <p:nvPr>
            <p:ph type="sldNum" sz="quarter" idx="10"/>
          </p:nvPr>
        </p:nvSpPr>
        <p:spPr/>
        <p:txBody>
          <a:bodyPr/>
          <a:lstStyle/>
          <a:p>
            <a:fld id="{0AC69311-FCAD-466F-9CF3-291592032EA1}" type="slidenum">
              <a:rPr lang="en-US" smtClean="0"/>
              <a:t>7</a:t>
            </a:fld>
            <a:endParaRPr lang="en-US"/>
          </a:p>
        </p:txBody>
      </p:sp>
    </p:spTree>
    <p:extLst>
      <p:ext uri="{BB962C8B-B14F-4D97-AF65-F5344CB8AC3E}">
        <p14:creationId xmlns:p14="http://schemas.microsoft.com/office/powerpoint/2010/main" val="293408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Expected Input: </a:t>
            </a:r>
            <a:r>
              <a:rPr lang="en-US" sz="1200" kern="1200" dirty="0">
                <a:solidFill>
                  <a:schemeClr val="tx1"/>
                </a:solidFill>
                <a:effectLst/>
                <a:latin typeface="+mn-lt"/>
                <a:ea typeface="+mn-ea"/>
                <a:cs typeface="+mn-cs"/>
              </a:rPr>
              <a:t>Input values that fall safely within the range of values we might expect. For example, entering 23 and 75 if asked to enter values between 0 or 100.</a:t>
            </a:r>
          </a:p>
          <a:p>
            <a:r>
              <a:rPr lang="en-US" sz="1200" kern="1200" dirty="0">
                <a:solidFill>
                  <a:schemeClr val="tx1"/>
                </a:solidFill>
                <a:effectLst/>
                <a:latin typeface="+mn-lt"/>
                <a:ea typeface="+mn-ea"/>
                <a:cs typeface="+mn-cs"/>
              </a:rPr>
              <a:t> </a:t>
            </a:r>
          </a:p>
          <a:p>
            <a:r>
              <a:rPr lang="en-US" sz="1200" b="1" kern="1200" dirty="0">
                <a:solidFill>
                  <a:schemeClr val="tx1"/>
                </a:solidFill>
                <a:effectLst/>
                <a:latin typeface="+mn-lt"/>
                <a:ea typeface="+mn-ea"/>
                <a:cs typeface="+mn-cs"/>
              </a:rPr>
              <a:t>Boundary Cases: </a:t>
            </a:r>
            <a:r>
              <a:rPr lang="en-US" sz="1200" kern="1200" dirty="0">
                <a:solidFill>
                  <a:schemeClr val="tx1"/>
                </a:solidFill>
                <a:effectLst/>
                <a:latin typeface="+mn-lt"/>
                <a:ea typeface="+mn-ea"/>
                <a:cs typeface="+mn-cs"/>
              </a:rPr>
              <a:t>Values that are right on the edge of what the program is programmed to accept. For example, entering 0 or 100 if asked to enter a value between 0 or 100.</a:t>
            </a:r>
          </a:p>
          <a:p>
            <a:r>
              <a:rPr lang="en-US" sz="1200" kern="1200" dirty="0">
                <a:solidFill>
                  <a:schemeClr val="tx1"/>
                </a:solidFill>
                <a:effectLst/>
                <a:latin typeface="+mn-lt"/>
                <a:ea typeface="+mn-ea"/>
                <a:cs typeface="+mn-cs"/>
              </a:rPr>
              <a:t> </a:t>
            </a:r>
          </a:p>
          <a:p>
            <a:r>
              <a:rPr lang="en-US" sz="1200" b="1" kern="1200" dirty="0">
                <a:solidFill>
                  <a:schemeClr val="tx1"/>
                </a:solidFill>
                <a:effectLst/>
                <a:latin typeface="+mn-lt"/>
                <a:ea typeface="+mn-ea"/>
                <a:cs typeface="+mn-cs"/>
              </a:rPr>
              <a:t>Unexpected Inputs: </a:t>
            </a:r>
            <a:r>
              <a:rPr lang="en-US" sz="1200" kern="1200" dirty="0">
                <a:solidFill>
                  <a:schemeClr val="tx1"/>
                </a:solidFill>
                <a:effectLst/>
                <a:latin typeface="+mn-lt"/>
                <a:ea typeface="+mn-ea"/>
                <a:cs typeface="+mn-cs"/>
              </a:rPr>
              <a:t>Values outside the range of what the program is created to accept. For example, entering A, -1, or $ if asked to enter a value between 0 or 100.</a:t>
            </a:r>
          </a:p>
          <a:p>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Detail is important when creating testing tables.</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Note that the testing table is not actually completed until the program is written, at which point the Actual Result column is filled out</a:t>
            </a:r>
          </a:p>
        </p:txBody>
      </p:sp>
      <p:sp>
        <p:nvSpPr>
          <p:cNvPr id="4" name="Slide Number Placeholder 3"/>
          <p:cNvSpPr>
            <a:spLocks noGrp="1"/>
          </p:cNvSpPr>
          <p:nvPr>
            <p:ph type="sldNum" sz="quarter" idx="10"/>
          </p:nvPr>
        </p:nvSpPr>
        <p:spPr/>
        <p:txBody>
          <a:bodyPr/>
          <a:lstStyle/>
          <a:p>
            <a:fld id="{0AC69311-FCAD-466F-9CF3-291592032EA1}" type="slidenum">
              <a:rPr lang="en-US" smtClean="0"/>
              <a:t>8</a:t>
            </a:fld>
            <a:endParaRPr lang="en-US"/>
          </a:p>
        </p:txBody>
      </p:sp>
    </p:spTree>
    <p:extLst>
      <p:ext uri="{BB962C8B-B14F-4D97-AF65-F5344CB8AC3E}">
        <p14:creationId xmlns:p14="http://schemas.microsoft.com/office/powerpoint/2010/main" val="3228725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You must provide a drawing (created either on the computer or by hand) which shows how the intended program will look, and the function of each aspect of the design.</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The example shown above is far from done in terms of detailing the functions of each aspect of the design.</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If you prefer, you could provide a drawing, then a bullet point list of all the functions of the aspects of the design. Just make sure that it is </a:t>
            </a:r>
            <a:r>
              <a:rPr lang="en-US" sz="1200" b="1" kern="1200" dirty="0">
                <a:solidFill>
                  <a:schemeClr val="tx1"/>
                </a:solidFill>
                <a:effectLst/>
                <a:latin typeface="+mn-lt"/>
                <a:ea typeface="+mn-ea"/>
                <a:cs typeface="+mn-cs"/>
              </a:rPr>
              <a:t>clear</a:t>
            </a:r>
            <a:r>
              <a:rPr lang="en-US" sz="1200" b="0" kern="1200" dirty="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0AC69311-FCAD-466F-9CF3-291592032EA1}" type="slidenum">
              <a:rPr lang="en-US" smtClean="0"/>
              <a:t>9</a:t>
            </a:fld>
            <a:endParaRPr lang="en-US"/>
          </a:p>
        </p:txBody>
      </p:sp>
    </p:spTree>
    <p:extLst>
      <p:ext uri="{BB962C8B-B14F-4D97-AF65-F5344CB8AC3E}">
        <p14:creationId xmlns:p14="http://schemas.microsoft.com/office/powerpoint/2010/main" val="11452729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Flowcharts don’t have to be perfect before they are signed off as it’s very difficult to create the ‘perfect’ flowchart. However they must be as good as possible before they will be approved. Remember you cannot get higher than Achieved if you don’t get your plan approved before you begin your programming (as if you don’t, you cannot said to have been following a structured development process).</a:t>
            </a:r>
          </a:p>
          <a:p>
            <a:pPr marL="171450" lvl="0" indent="-171450">
              <a:buFont typeface="Arial" panose="020B0604020202020204" pitchFamily="34" charset="0"/>
              <a:buChar char="•"/>
            </a:pPr>
            <a:endParaRPr lang="en-US"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Make use of subroutines in your flowchart</a:t>
            </a:r>
          </a:p>
          <a:p>
            <a:pPr marL="171450" lvl="0" indent="-171450">
              <a:buFont typeface="Arial" panose="020B0604020202020204" pitchFamily="34" charset="0"/>
              <a:buChar char="•"/>
            </a:pPr>
            <a:endParaRPr lang="en-US"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Account for event handling in your flowchart and testing table (event handling is what happens when you click or enter something)</a:t>
            </a:r>
          </a:p>
          <a:p>
            <a:pPr marL="171450" lvl="0" indent="-171450">
              <a:buFont typeface="Arial" panose="020B0604020202020204" pitchFamily="34" charset="0"/>
              <a:buChar char="•"/>
            </a:pPr>
            <a:endParaRPr lang="en-US"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If you’re not sure how much documentation to do, err on the side of being more detailed than less detailed. If you feel anything about your plan, program, or testing isn’t clear, then write a paragraph to explain it.</a:t>
            </a:r>
          </a:p>
          <a:p>
            <a:pPr marL="171450" lvl="0" indent="-171450">
              <a:buFont typeface="Arial" panose="020B0604020202020204" pitchFamily="34" charset="0"/>
              <a:buChar char="•"/>
            </a:pPr>
            <a:endParaRPr lang="en-US"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Remember to update your plan once your code is complete if necessary.</a:t>
            </a:r>
          </a:p>
        </p:txBody>
      </p:sp>
      <p:sp>
        <p:nvSpPr>
          <p:cNvPr id="4" name="Slide Number Placeholder 3"/>
          <p:cNvSpPr>
            <a:spLocks noGrp="1"/>
          </p:cNvSpPr>
          <p:nvPr>
            <p:ph type="sldNum" sz="quarter" idx="10"/>
          </p:nvPr>
        </p:nvSpPr>
        <p:spPr/>
        <p:txBody>
          <a:bodyPr/>
          <a:lstStyle/>
          <a:p>
            <a:fld id="{0AC69311-FCAD-466F-9CF3-291592032EA1}" type="slidenum">
              <a:rPr lang="en-US" smtClean="0"/>
              <a:t>10</a:t>
            </a:fld>
            <a:endParaRPr lang="en-US"/>
          </a:p>
        </p:txBody>
      </p:sp>
    </p:spTree>
    <p:extLst>
      <p:ext uri="{BB962C8B-B14F-4D97-AF65-F5344CB8AC3E}">
        <p14:creationId xmlns:p14="http://schemas.microsoft.com/office/powerpoint/2010/main" val="11267923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57AE270-5AE5-4AF7-ABAF-D583E49331A8}" type="datetimeFigureOut">
              <a:rPr lang="en-US" smtClean="0"/>
              <a:t>28-Jul-17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2EFF93-8D33-4C7C-89B3-B303BC3F48F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7171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7AE270-5AE5-4AF7-ABAF-D583E49331A8}" type="datetimeFigureOut">
              <a:rPr lang="en-US" smtClean="0"/>
              <a:t>28-Jul-17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2EFF93-8D33-4C7C-89B3-B303BC3F48F9}" type="slidenum">
              <a:rPr lang="en-US" smtClean="0"/>
              <a:t>‹#›</a:t>
            </a:fld>
            <a:endParaRPr lang="en-US"/>
          </a:p>
        </p:txBody>
      </p:sp>
    </p:spTree>
    <p:extLst>
      <p:ext uri="{BB962C8B-B14F-4D97-AF65-F5344CB8AC3E}">
        <p14:creationId xmlns:p14="http://schemas.microsoft.com/office/powerpoint/2010/main" val="592929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7AE270-5AE5-4AF7-ABAF-D583E49331A8}" type="datetimeFigureOut">
              <a:rPr lang="en-US" smtClean="0"/>
              <a:t>28-Jul-17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2EFF93-8D33-4C7C-89B3-B303BC3F48F9}" type="slidenum">
              <a:rPr lang="en-US" smtClean="0"/>
              <a:t>‹#›</a:t>
            </a:fld>
            <a:endParaRPr lang="en-US"/>
          </a:p>
        </p:txBody>
      </p:sp>
    </p:spTree>
    <p:extLst>
      <p:ext uri="{BB962C8B-B14F-4D97-AF65-F5344CB8AC3E}">
        <p14:creationId xmlns:p14="http://schemas.microsoft.com/office/powerpoint/2010/main" val="101937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7AE270-5AE5-4AF7-ABAF-D583E49331A8}" type="datetimeFigureOut">
              <a:rPr lang="en-US" smtClean="0"/>
              <a:t>28-Jul-17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2EFF93-8D33-4C7C-89B3-B303BC3F48F9}" type="slidenum">
              <a:rPr lang="en-US" smtClean="0"/>
              <a:t>‹#›</a:t>
            </a:fld>
            <a:endParaRPr lang="en-US"/>
          </a:p>
        </p:txBody>
      </p:sp>
    </p:spTree>
    <p:extLst>
      <p:ext uri="{BB962C8B-B14F-4D97-AF65-F5344CB8AC3E}">
        <p14:creationId xmlns:p14="http://schemas.microsoft.com/office/powerpoint/2010/main" val="3254747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57AE270-5AE5-4AF7-ABAF-D583E49331A8}" type="datetimeFigureOut">
              <a:rPr lang="en-US" smtClean="0"/>
              <a:t>28-Jul-17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2EFF93-8D33-4C7C-89B3-B303BC3F48F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9681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57AE270-5AE5-4AF7-ABAF-D583E49331A8}" type="datetimeFigureOut">
              <a:rPr lang="en-US" smtClean="0"/>
              <a:t>28-Jul-17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2EFF93-8D33-4C7C-89B3-B303BC3F48F9}" type="slidenum">
              <a:rPr lang="en-US" smtClean="0"/>
              <a:t>‹#›</a:t>
            </a:fld>
            <a:endParaRPr lang="en-US"/>
          </a:p>
        </p:txBody>
      </p:sp>
    </p:spTree>
    <p:extLst>
      <p:ext uri="{BB962C8B-B14F-4D97-AF65-F5344CB8AC3E}">
        <p14:creationId xmlns:p14="http://schemas.microsoft.com/office/powerpoint/2010/main" val="1369128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7AE270-5AE5-4AF7-ABAF-D583E49331A8}" type="datetimeFigureOut">
              <a:rPr lang="en-US" smtClean="0"/>
              <a:t>28-Jul-17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2EFF93-8D33-4C7C-89B3-B303BC3F48F9}" type="slidenum">
              <a:rPr lang="en-US" smtClean="0"/>
              <a:t>‹#›</a:t>
            </a:fld>
            <a:endParaRPr lang="en-US"/>
          </a:p>
        </p:txBody>
      </p:sp>
    </p:spTree>
    <p:extLst>
      <p:ext uri="{BB962C8B-B14F-4D97-AF65-F5344CB8AC3E}">
        <p14:creationId xmlns:p14="http://schemas.microsoft.com/office/powerpoint/2010/main" val="1751218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7AE270-5AE5-4AF7-ABAF-D583E49331A8}" type="datetimeFigureOut">
              <a:rPr lang="en-US" smtClean="0"/>
              <a:t>28-Jul-17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2EFF93-8D33-4C7C-89B3-B303BC3F48F9}" type="slidenum">
              <a:rPr lang="en-US" smtClean="0"/>
              <a:t>‹#›</a:t>
            </a:fld>
            <a:endParaRPr lang="en-US"/>
          </a:p>
        </p:txBody>
      </p:sp>
    </p:spTree>
    <p:extLst>
      <p:ext uri="{BB962C8B-B14F-4D97-AF65-F5344CB8AC3E}">
        <p14:creationId xmlns:p14="http://schemas.microsoft.com/office/powerpoint/2010/main" val="3508944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57AE270-5AE5-4AF7-ABAF-D583E49331A8}" type="datetimeFigureOut">
              <a:rPr lang="en-US" smtClean="0"/>
              <a:t>28-Jul-17</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FF2EFF93-8D33-4C7C-89B3-B303BC3F48F9}" type="slidenum">
              <a:rPr lang="en-US" smtClean="0"/>
              <a:t>‹#›</a:t>
            </a:fld>
            <a:endParaRPr lang="en-US"/>
          </a:p>
        </p:txBody>
      </p:sp>
    </p:spTree>
    <p:extLst>
      <p:ext uri="{BB962C8B-B14F-4D97-AF65-F5344CB8AC3E}">
        <p14:creationId xmlns:p14="http://schemas.microsoft.com/office/powerpoint/2010/main" val="3807180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57AE270-5AE5-4AF7-ABAF-D583E49331A8}" type="datetimeFigureOut">
              <a:rPr lang="en-US" smtClean="0"/>
              <a:t>28-Jul-17</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F2EFF93-8D33-4C7C-89B3-B303BC3F48F9}" type="slidenum">
              <a:rPr lang="en-US" smtClean="0"/>
              <a:t>‹#›</a:t>
            </a:fld>
            <a:endParaRPr lang="en-US"/>
          </a:p>
        </p:txBody>
      </p:sp>
    </p:spTree>
    <p:extLst>
      <p:ext uri="{BB962C8B-B14F-4D97-AF65-F5344CB8AC3E}">
        <p14:creationId xmlns:p14="http://schemas.microsoft.com/office/powerpoint/2010/main" val="4190227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57AE270-5AE5-4AF7-ABAF-D583E49331A8}" type="datetimeFigureOut">
              <a:rPr lang="en-US" smtClean="0"/>
              <a:t>28-Jul-17</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F2EFF93-8D33-4C7C-89B3-B303BC3F48F9}" type="slidenum">
              <a:rPr lang="en-US" smtClean="0"/>
              <a:t>‹#›</a:t>
            </a:fld>
            <a:endParaRPr lang="en-US"/>
          </a:p>
        </p:txBody>
      </p:sp>
    </p:spTree>
    <p:extLst>
      <p:ext uri="{BB962C8B-B14F-4D97-AF65-F5344CB8AC3E}">
        <p14:creationId xmlns:p14="http://schemas.microsoft.com/office/powerpoint/2010/main" val="1374622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57AE270-5AE5-4AF7-ABAF-D583E49331A8}" type="datetimeFigureOut">
              <a:rPr lang="en-US" smtClean="0"/>
              <a:t>28-Jul-17</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F2EFF93-8D33-4C7C-89B3-B303BC3F48F9}"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1781218"/>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Level 3 Python</a:t>
            </a:r>
          </a:p>
        </p:txBody>
      </p:sp>
      <p:sp>
        <p:nvSpPr>
          <p:cNvPr id="3" name="Subtitle 2"/>
          <p:cNvSpPr>
            <a:spLocks noGrp="1"/>
          </p:cNvSpPr>
          <p:nvPr>
            <p:ph type="subTitle" idx="1"/>
          </p:nvPr>
        </p:nvSpPr>
        <p:spPr>
          <a:xfrm>
            <a:off x="1210733" y="4455620"/>
            <a:ext cx="9947718" cy="1143000"/>
          </a:xfrm>
        </p:spPr>
        <p:txBody>
          <a:bodyPr/>
          <a:lstStyle/>
          <a:p>
            <a:r>
              <a:rPr lang="en-US" b="1" dirty="0"/>
              <a:t>Week 5 - Planning</a:t>
            </a:r>
          </a:p>
        </p:txBody>
      </p:sp>
    </p:spTree>
    <p:extLst>
      <p:ext uri="{BB962C8B-B14F-4D97-AF65-F5344CB8AC3E}">
        <p14:creationId xmlns:p14="http://schemas.microsoft.com/office/powerpoint/2010/main" val="3073235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Assessment requirements</a:t>
            </a:r>
          </a:p>
        </p:txBody>
      </p:sp>
      <p:sp>
        <p:nvSpPr>
          <p:cNvPr id="12" name="Content Placeholder 2">
            <a:extLst>
              <a:ext uri="{FF2B5EF4-FFF2-40B4-BE49-F238E27FC236}">
                <a16:creationId xmlns:a16="http://schemas.microsoft.com/office/drawing/2014/main" id="{114A471F-D43D-496B-ACC7-58D782B54D27}"/>
              </a:ext>
            </a:extLst>
          </p:cNvPr>
          <p:cNvSpPr>
            <a:spLocks noGrp="1"/>
          </p:cNvSpPr>
          <p:nvPr>
            <p:ph idx="1"/>
          </p:nvPr>
        </p:nvSpPr>
        <p:spPr>
          <a:xfrm>
            <a:off x="1188720" y="2193206"/>
            <a:ext cx="9966960" cy="4033858"/>
          </a:xfrm>
        </p:spPr>
        <p:txBody>
          <a:bodyPr>
            <a:normAutofit fontScale="77500" lnSpcReduction="20000"/>
          </a:bodyPr>
          <a:lstStyle/>
          <a:p>
            <a:pPr>
              <a:buFont typeface="Arial" panose="020B0604020202020204" pitchFamily="34" charset="0"/>
              <a:buChar char="•"/>
            </a:pPr>
            <a:r>
              <a:rPr lang="en-US" sz="2800" dirty="0"/>
              <a:t> Your flowchart doesn’t have to be perfect, but it must </a:t>
            </a:r>
            <a:r>
              <a:rPr lang="en-US" sz="2800" u="sng" dirty="0"/>
              <a:t>appear</a:t>
            </a:r>
            <a:r>
              <a:rPr lang="en-US" sz="2800" dirty="0"/>
              <a:t> to be correct before approval</a:t>
            </a:r>
            <a:br>
              <a:rPr lang="en-US" sz="2800" dirty="0"/>
            </a:br>
            <a:endParaRPr lang="en-US" sz="2800" dirty="0"/>
          </a:p>
          <a:p>
            <a:pPr>
              <a:buFont typeface="Arial" panose="020B0604020202020204" pitchFamily="34" charset="0"/>
              <a:buChar char="•"/>
            </a:pPr>
            <a:r>
              <a:rPr lang="en-US" sz="2800" dirty="0"/>
              <a:t> The flowchart must be modular (make use of subroutines)</a:t>
            </a:r>
            <a:br>
              <a:rPr lang="en-US" sz="2800" dirty="0"/>
            </a:br>
            <a:endParaRPr lang="en-US" sz="2800" dirty="0"/>
          </a:p>
          <a:p>
            <a:pPr>
              <a:lnSpc>
                <a:spcPct val="120000"/>
              </a:lnSpc>
              <a:buFont typeface="Arial" panose="020B0604020202020204" pitchFamily="34" charset="0"/>
              <a:buChar char="•"/>
            </a:pPr>
            <a:r>
              <a:rPr lang="en-US" sz="2800" dirty="0"/>
              <a:t> Event handling is what will happen when you click or enter something, and should be accounted for on the flowchart and testing table</a:t>
            </a:r>
            <a:br>
              <a:rPr lang="en-US" sz="2800" dirty="0"/>
            </a:br>
            <a:endParaRPr lang="en-US" sz="2800" dirty="0"/>
          </a:p>
          <a:p>
            <a:pPr>
              <a:buFont typeface="Arial" panose="020B0604020202020204" pitchFamily="34" charset="0"/>
              <a:buChar char="•"/>
            </a:pPr>
            <a:r>
              <a:rPr lang="en-US" sz="2800" dirty="0"/>
              <a:t> Documentation must be comprehensive. If something isn’t clear, write a paragraph to explain it</a:t>
            </a:r>
            <a:br>
              <a:rPr lang="en-US" sz="2800" dirty="0"/>
            </a:br>
            <a:endParaRPr lang="en-US" sz="2800" dirty="0"/>
          </a:p>
          <a:p>
            <a:pPr>
              <a:buFont typeface="Arial" panose="020B0604020202020204" pitchFamily="34" charset="0"/>
              <a:buChar char="•"/>
            </a:pPr>
            <a:r>
              <a:rPr lang="en-US" sz="2800" dirty="0"/>
              <a:t> Check out pages 23 + 24 of Worksheet 7 for some assessment planning tips</a:t>
            </a:r>
          </a:p>
          <a:p>
            <a:pPr marL="0" indent="0">
              <a:buNone/>
            </a:pPr>
            <a:endParaRPr lang="en-US" sz="2800" dirty="0"/>
          </a:p>
        </p:txBody>
      </p:sp>
    </p:spTree>
    <p:extLst>
      <p:ext uri="{BB962C8B-B14F-4D97-AF65-F5344CB8AC3E}">
        <p14:creationId xmlns:p14="http://schemas.microsoft.com/office/powerpoint/2010/main" val="206176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Today</a:t>
            </a:r>
          </a:p>
        </p:txBody>
      </p:sp>
      <p:sp>
        <p:nvSpPr>
          <p:cNvPr id="8" name="Content Placeholder 2">
            <a:extLst>
              <a:ext uri="{FF2B5EF4-FFF2-40B4-BE49-F238E27FC236}">
                <a16:creationId xmlns:a16="http://schemas.microsoft.com/office/drawing/2014/main" id="{08233147-3A31-411F-AFBA-893203127A8A}"/>
              </a:ext>
            </a:extLst>
          </p:cNvPr>
          <p:cNvSpPr>
            <a:spLocks noGrp="1"/>
          </p:cNvSpPr>
          <p:nvPr>
            <p:ph idx="1"/>
          </p:nvPr>
        </p:nvSpPr>
        <p:spPr>
          <a:xfrm>
            <a:off x="1207008" y="2023532"/>
            <a:ext cx="9948672" cy="3929211"/>
          </a:xfrm>
        </p:spPr>
        <p:txBody>
          <a:bodyPr>
            <a:normAutofit/>
          </a:bodyPr>
          <a:lstStyle/>
          <a:p>
            <a:pPr>
              <a:buFont typeface="Arial" panose="020B0604020202020204" pitchFamily="34" charset="0"/>
              <a:buChar char="•"/>
            </a:pPr>
            <a:r>
              <a:rPr lang="en-US" sz="3200" b="1" dirty="0"/>
              <a:t> </a:t>
            </a:r>
            <a:r>
              <a:rPr lang="en-US" sz="3200" dirty="0"/>
              <a:t>Begin working through</a:t>
            </a:r>
            <a:r>
              <a:rPr lang="en-US" sz="3200" b="1" dirty="0"/>
              <a:t> </a:t>
            </a:r>
            <a:r>
              <a:rPr lang="en-US" sz="3200" b="1" dirty="0">
                <a:solidFill>
                  <a:schemeClr val="accent1"/>
                </a:solidFill>
              </a:rPr>
              <a:t>Worksheet 7 – Planning</a:t>
            </a:r>
          </a:p>
          <a:p>
            <a:pPr>
              <a:buFont typeface="Arial" panose="020B0604020202020204" pitchFamily="34" charset="0"/>
              <a:buChar char="•"/>
            </a:pPr>
            <a:r>
              <a:rPr lang="en-US" sz="3200" dirty="0">
                <a:solidFill>
                  <a:schemeClr val="tx1"/>
                </a:solidFill>
              </a:rPr>
              <a:t> Decided what program you will create for the assessment?</a:t>
            </a:r>
          </a:p>
          <a:p>
            <a:pPr marL="288925" indent="0">
              <a:buNone/>
            </a:pPr>
            <a:r>
              <a:rPr lang="en-US" sz="3200" b="1" dirty="0">
                <a:solidFill>
                  <a:schemeClr val="accent1"/>
                </a:solidFill>
              </a:rPr>
              <a:t>Run it by us</a:t>
            </a:r>
          </a:p>
          <a:p>
            <a:pPr marL="0" indent="0">
              <a:buNone/>
            </a:pPr>
            <a:endParaRPr lang="en-US" dirty="0"/>
          </a:p>
        </p:txBody>
      </p:sp>
    </p:spTree>
    <p:extLst>
      <p:ext uri="{BB962C8B-B14F-4D97-AF65-F5344CB8AC3E}">
        <p14:creationId xmlns:p14="http://schemas.microsoft.com/office/powerpoint/2010/main" val="1486348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Homework</a:t>
            </a:r>
          </a:p>
        </p:txBody>
      </p:sp>
      <p:sp>
        <p:nvSpPr>
          <p:cNvPr id="8" name="Content Placeholder 2">
            <a:extLst>
              <a:ext uri="{FF2B5EF4-FFF2-40B4-BE49-F238E27FC236}">
                <a16:creationId xmlns:a16="http://schemas.microsoft.com/office/drawing/2014/main" id="{08233147-3A31-411F-AFBA-893203127A8A}"/>
              </a:ext>
            </a:extLst>
          </p:cNvPr>
          <p:cNvSpPr>
            <a:spLocks noGrp="1"/>
          </p:cNvSpPr>
          <p:nvPr>
            <p:ph idx="1"/>
          </p:nvPr>
        </p:nvSpPr>
        <p:spPr>
          <a:xfrm>
            <a:off x="1207008" y="2023532"/>
            <a:ext cx="9948672" cy="3929211"/>
          </a:xfrm>
        </p:spPr>
        <p:txBody>
          <a:bodyPr>
            <a:normAutofit/>
          </a:bodyPr>
          <a:lstStyle/>
          <a:p>
            <a:pPr>
              <a:buFont typeface="Arial" panose="020B0604020202020204" pitchFamily="34" charset="0"/>
              <a:buChar char="•"/>
            </a:pPr>
            <a:r>
              <a:rPr lang="en-US" sz="3200" b="1" dirty="0"/>
              <a:t> </a:t>
            </a:r>
            <a:r>
              <a:rPr lang="en-US" sz="3200" dirty="0"/>
              <a:t>Complete </a:t>
            </a:r>
            <a:r>
              <a:rPr lang="en-US" sz="3200" b="1" dirty="0">
                <a:solidFill>
                  <a:schemeClr val="accent1"/>
                </a:solidFill>
              </a:rPr>
              <a:t>Worksheet 7 - Planning</a:t>
            </a:r>
          </a:p>
          <a:p>
            <a:pPr>
              <a:buFont typeface="Arial" panose="020B0604020202020204" pitchFamily="34" charset="0"/>
              <a:buChar char="•"/>
            </a:pPr>
            <a:r>
              <a:rPr lang="en-US" sz="3200" b="1" dirty="0">
                <a:solidFill>
                  <a:schemeClr val="accent1"/>
                </a:solidFill>
              </a:rPr>
              <a:t> </a:t>
            </a:r>
            <a:r>
              <a:rPr lang="en-US" sz="3200" dirty="0">
                <a:solidFill>
                  <a:schemeClr val="tx1"/>
                </a:solidFill>
              </a:rPr>
              <a:t>Complete your program plan (</a:t>
            </a:r>
            <a:r>
              <a:rPr lang="en-US" sz="3200" dirty="0">
                <a:solidFill>
                  <a:schemeClr val="accent1"/>
                </a:solidFill>
              </a:rPr>
              <a:t>flowchart</a:t>
            </a:r>
            <a:r>
              <a:rPr lang="en-US" sz="3200" dirty="0">
                <a:solidFill>
                  <a:schemeClr val="tx1"/>
                </a:solidFill>
              </a:rPr>
              <a:t>, </a:t>
            </a:r>
            <a:r>
              <a:rPr lang="en-US" sz="3200" dirty="0">
                <a:solidFill>
                  <a:schemeClr val="accent1"/>
                </a:solidFill>
              </a:rPr>
              <a:t>variable table</a:t>
            </a:r>
            <a:r>
              <a:rPr lang="en-US" sz="3200" dirty="0">
                <a:solidFill>
                  <a:schemeClr val="tx1"/>
                </a:solidFill>
              </a:rPr>
              <a:t>, </a:t>
            </a:r>
            <a:r>
              <a:rPr lang="en-US" sz="3200" dirty="0">
                <a:solidFill>
                  <a:schemeClr val="accent1"/>
                </a:solidFill>
              </a:rPr>
              <a:t>testing table</a:t>
            </a:r>
            <a:r>
              <a:rPr lang="en-US" sz="3200" dirty="0">
                <a:solidFill>
                  <a:schemeClr val="tx1"/>
                </a:solidFill>
              </a:rPr>
              <a:t>, and </a:t>
            </a:r>
            <a:r>
              <a:rPr lang="en-US" sz="3200" dirty="0">
                <a:solidFill>
                  <a:schemeClr val="accent1"/>
                </a:solidFill>
              </a:rPr>
              <a:t>design sketch</a:t>
            </a:r>
            <a:r>
              <a:rPr lang="en-US" sz="3200" dirty="0">
                <a:solidFill>
                  <a:schemeClr val="tx1"/>
                </a:solidFill>
              </a:rPr>
              <a:t>) ready for approval</a:t>
            </a:r>
          </a:p>
          <a:p>
            <a:pPr>
              <a:buFont typeface="Arial" panose="020B0604020202020204" pitchFamily="34" charset="0"/>
              <a:buChar char="•"/>
            </a:pPr>
            <a:r>
              <a:rPr lang="en-US" sz="3200" dirty="0">
                <a:solidFill>
                  <a:schemeClr val="tx1"/>
                </a:solidFill>
              </a:rPr>
              <a:t> By </a:t>
            </a:r>
            <a:r>
              <a:rPr lang="en-US" sz="3200" b="1" dirty="0">
                <a:solidFill>
                  <a:schemeClr val="tx1"/>
                </a:solidFill>
              </a:rPr>
              <a:t>next class</a:t>
            </a:r>
          </a:p>
          <a:p>
            <a:pPr marL="0" indent="0">
              <a:buNone/>
            </a:pPr>
            <a:endParaRPr lang="en-US" sz="3200" b="1" u="sng" dirty="0"/>
          </a:p>
        </p:txBody>
      </p:sp>
    </p:spTree>
    <p:extLst>
      <p:ext uri="{BB962C8B-B14F-4D97-AF65-F5344CB8AC3E}">
        <p14:creationId xmlns:p14="http://schemas.microsoft.com/office/powerpoint/2010/main" val="1220442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58894"/>
            <a:ext cx="10058400" cy="1450757"/>
          </a:xfrm>
        </p:spPr>
        <p:txBody>
          <a:bodyPr/>
          <a:lstStyle/>
          <a:p>
            <a:r>
              <a:rPr lang="en-US" b="1" dirty="0"/>
              <a:t>Next class</a:t>
            </a:r>
          </a:p>
        </p:txBody>
      </p:sp>
      <p:sp>
        <p:nvSpPr>
          <p:cNvPr id="8" name="Content Placeholder 2">
            <a:extLst>
              <a:ext uri="{FF2B5EF4-FFF2-40B4-BE49-F238E27FC236}">
                <a16:creationId xmlns:a16="http://schemas.microsoft.com/office/drawing/2014/main" id="{08233147-3A31-411F-AFBA-893203127A8A}"/>
              </a:ext>
            </a:extLst>
          </p:cNvPr>
          <p:cNvSpPr>
            <a:spLocks noGrp="1"/>
          </p:cNvSpPr>
          <p:nvPr>
            <p:ph idx="1"/>
          </p:nvPr>
        </p:nvSpPr>
        <p:spPr>
          <a:xfrm>
            <a:off x="1152144" y="2492839"/>
            <a:ext cx="9948672" cy="3545496"/>
          </a:xfrm>
        </p:spPr>
        <p:txBody>
          <a:bodyPr>
            <a:normAutofit fontScale="92500" lnSpcReduction="20000"/>
          </a:bodyPr>
          <a:lstStyle/>
          <a:p>
            <a:pPr marL="0" indent="0" algn="ctr">
              <a:buNone/>
            </a:pPr>
            <a:r>
              <a:rPr lang="en-US" sz="6000" dirty="0">
                <a:solidFill>
                  <a:schemeClr val="accent1"/>
                </a:solidFill>
              </a:rPr>
              <a:t>August 4</a:t>
            </a:r>
            <a:endParaRPr lang="en-US" sz="6000" b="1" dirty="0">
              <a:solidFill>
                <a:schemeClr val="accent1"/>
              </a:solidFill>
            </a:endParaRPr>
          </a:p>
          <a:p>
            <a:pPr marL="0" indent="0" algn="ctr">
              <a:buNone/>
            </a:pPr>
            <a:r>
              <a:rPr lang="en-US" sz="6000" b="1" dirty="0" err="1">
                <a:solidFill>
                  <a:schemeClr val="accent1"/>
                </a:solidFill>
              </a:rPr>
              <a:t>Imagitech</a:t>
            </a:r>
            <a:r>
              <a:rPr lang="en-US" sz="6000" b="1" dirty="0">
                <a:solidFill>
                  <a:schemeClr val="accent1"/>
                </a:solidFill>
              </a:rPr>
              <a:t> Theatre</a:t>
            </a:r>
          </a:p>
          <a:p>
            <a:pPr marL="0" indent="0" algn="ctr">
              <a:buNone/>
            </a:pPr>
            <a:endParaRPr lang="en-US" sz="6000" b="1" dirty="0">
              <a:solidFill>
                <a:schemeClr val="accent1"/>
              </a:solidFill>
            </a:endParaRPr>
          </a:p>
          <a:p>
            <a:pPr marL="0" indent="0" algn="ctr">
              <a:buNone/>
            </a:pPr>
            <a:r>
              <a:rPr lang="en-US" sz="3200" b="1" dirty="0">
                <a:solidFill>
                  <a:schemeClr val="accent1"/>
                </a:solidFill>
              </a:rPr>
              <a:t>Note: 4 more classes to go!</a:t>
            </a:r>
          </a:p>
          <a:p>
            <a:pPr marL="0" indent="0" algn="ctr">
              <a:buNone/>
            </a:pPr>
            <a:r>
              <a:rPr lang="en-US" sz="3200" b="1" dirty="0">
                <a:solidFill>
                  <a:schemeClr val="accent1"/>
                </a:solidFill>
              </a:rPr>
              <a:t>Assessment due at the end of the module</a:t>
            </a:r>
          </a:p>
          <a:p>
            <a:pPr marL="0" indent="0" algn="ctr">
              <a:buNone/>
            </a:pPr>
            <a:endParaRPr lang="en-US" sz="4400" dirty="0">
              <a:solidFill>
                <a:schemeClr val="accent1"/>
              </a:solidFill>
            </a:endParaRPr>
          </a:p>
        </p:txBody>
      </p:sp>
    </p:spTree>
    <p:extLst>
      <p:ext uri="{BB962C8B-B14F-4D97-AF65-F5344CB8AC3E}">
        <p14:creationId xmlns:p14="http://schemas.microsoft.com/office/powerpoint/2010/main" val="466921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have we learned so far?</a:t>
            </a:r>
          </a:p>
        </p:txBody>
      </p:sp>
      <p:sp>
        <p:nvSpPr>
          <p:cNvPr id="3" name="Content Placeholder 2"/>
          <p:cNvSpPr>
            <a:spLocks noGrp="1"/>
          </p:cNvSpPr>
          <p:nvPr>
            <p:ph idx="1"/>
          </p:nvPr>
        </p:nvSpPr>
        <p:spPr>
          <a:xfrm>
            <a:off x="1188720" y="1845734"/>
            <a:ext cx="9966960" cy="3672750"/>
          </a:xfrm>
        </p:spPr>
        <p:txBody>
          <a:bodyPr>
            <a:normAutofit/>
          </a:bodyPr>
          <a:lstStyle/>
          <a:p>
            <a:pPr>
              <a:buFont typeface="Arial" panose="020B0604020202020204" pitchFamily="34" charset="0"/>
              <a:buChar char="•"/>
            </a:pPr>
            <a:r>
              <a:rPr lang="en-US" sz="2800" dirty="0"/>
              <a:t> </a:t>
            </a:r>
            <a:r>
              <a:rPr lang="en-US" sz="2800" dirty="0" err="1"/>
              <a:t>Tkinter</a:t>
            </a:r>
            <a:r>
              <a:rPr lang="en-US" sz="2800" dirty="0"/>
              <a:t> to create a GUI</a:t>
            </a:r>
          </a:p>
          <a:p>
            <a:pPr>
              <a:buFont typeface="Arial" panose="020B0604020202020204" pitchFamily="34" charset="0"/>
              <a:buChar char="•"/>
            </a:pPr>
            <a:r>
              <a:rPr lang="en-US" sz="2800" dirty="0"/>
              <a:t> Using the mouse with the GUI</a:t>
            </a:r>
          </a:p>
          <a:p>
            <a:pPr>
              <a:buFont typeface="Arial" panose="020B0604020202020204" pitchFamily="34" charset="0"/>
              <a:buChar char="•"/>
            </a:pPr>
            <a:r>
              <a:rPr lang="en-US" sz="2800" dirty="0"/>
              <a:t> Creating an advanced GUI (calculator)</a:t>
            </a:r>
          </a:p>
          <a:p>
            <a:pPr>
              <a:buFont typeface="Arial" panose="020B0604020202020204" pitchFamily="34" charset="0"/>
              <a:buChar char="•"/>
            </a:pPr>
            <a:r>
              <a:rPr lang="en-US" sz="2800" dirty="0"/>
              <a:t> Classes and objects</a:t>
            </a:r>
          </a:p>
          <a:p>
            <a:pPr>
              <a:buFont typeface="Arial" panose="020B0604020202020204" pitchFamily="34" charset="0"/>
              <a:buChar char="•"/>
            </a:pPr>
            <a:r>
              <a:rPr lang="en-US" sz="2800" dirty="0"/>
              <a:t> Assessment – project based</a:t>
            </a:r>
          </a:p>
        </p:txBody>
      </p:sp>
    </p:spTree>
    <p:extLst>
      <p:ext uri="{BB962C8B-B14F-4D97-AF65-F5344CB8AC3E}">
        <p14:creationId xmlns:p14="http://schemas.microsoft.com/office/powerpoint/2010/main" val="3920350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Program planning</a:t>
            </a:r>
          </a:p>
        </p:txBody>
      </p:sp>
      <p:sp>
        <p:nvSpPr>
          <p:cNvPr id="3" name="Content Placeholder 2"/>
          <p:cNvSpPr>
            <a:spLocks noGrp="1"/>
          </p:cNvSpPr>
          <p:nvPr>
            <p:ph idx="1"/>
          </p:nvPr>
        </p:nvSpPr>
        <p:spPr>
          <a:xfrm>
            <a:off x="1188720" y="1845734"/>
            <a:ext cx="9966960" cy="3672750"/>
          </a:xfrm>
        </p:spPr>
        <p:txBody>
          <a:bodyPr>
            <a:normAutofit lnSpcReduction="10000"/>
          </a:bodyPr>
          <a:lstStyle/>
          <a:p>
            <a:pPr marL="0" indent="0">
              <a:buNone/>
            </a:pPr>
            <a:r>
              <a:rPr lang="en-US" sz="2800" b="1" dirty="0"/>
              <a:t>Included in Level 2 and 3</a:t>
            </a:r>
            <a:r>
              <a:rPr lang="en-US" sz="2800" dirty="0"/>
              <a:t> </a:t>
            </a:r>
          </a:p>
          <a:p>
            <a:pPr>
              <a:buFont typeface="Arial" panose="020B0604020202020204" pitchFamily="34" charset="0"/>
              <a:buChar char="•"/>
            </a:pPr>
            <a:r>
              <a:rPr lang="en-US" sz="2800" dirty="0"/>
              <a:t> Flowchart</a:t>
            </a:r>
          </a:p>
          <a:p>
            <a:pPr>
              <a:buFont typeface="Arial" panose="020B0604020202020204" pitchFamily="34" charset="0"/>
              <a:buChar char="•"/>
            </a:pPr>
            <a:r>
              <a:rPr lang="en-US" sz="2800" dirty="0"/>
              <a:t> Variable table</a:t>
            </a:r>
          </a:p>
          <a:p>
            <a:pPr>
              <a:buFont typeface="Arial" panose="020B0604020202020204" pitchFamily="34" charset="0"/>
              <a:buChar char="•"/>
            </a:pPr>
            <a:r>
              <a:rPr lang="en-US" sz="2800" dirty="0"/>
              <a:t> Testing table</a:t>
            </a:r>
          </a:p>
          <a:p>
            <a:pPr>
              <a:buFont typeface="Arial" panose="020B0604020202020204" pitchFamily="34" charset="0"/>
              <a:buChar char="•"/>
            </a:pPr>
            <a:endParaRPr lang="en-US" sz="2800" dirty="0"/>
          </a:p>
          <a:p>
            <a:pPr marL="0" indent="0">
              <a:buNone/>
            </a:pPr>
            <a:r>
              <a:rPr lang="en-US" sz="2800" b="1" dirty="0"/>
              <a:t>New at Level 3</a:t>
            </a:r>
          </a:p>
          <a:p>
            <a:pPr>
              <a:buFont typeface="Arial" panose="020B0604020202020204" pitchFamily="34" charset="0"/>
              <a:buChar char="•"/>
            </a:pPr>
            <a:r>
              <a:rPr lang="en-US" sz="2800" dirty="0"/>
              <a:t> Design sketch</a:t>
            </a:r>
          </a:p>
        </p:txBody>
      </p:sp>
    </p:spTree>
    <p:extLst>
      <p:ext uri="{BB962C8B-B14F-4D97-AF65-F5344CB8AC3E}">
        <p14:creationId xmlns:p14="http://schemas.microsoft.com/office/powerpoint/2010/main" val="757715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Flowchart</a:t>
            </a:r>
          </a:p>
        </p:txBody>
      </p:sp>
      <p:sp>
        <p:nvSpPr>
          <p:cNvPr id="3" name="Content Placeholder 2"/>
          <p:cNvSpPr>
            <a:spLocks noGrp="1"/>
          </p:cNvSpPr>
          <p:nvPr>
            <p:ph idx="1"/>
          </p:nvPr>
        </p:nvSpPr>
        <p:spPr>
          <a:xfrm>
            <a:off x="1188720" y="1845733"/>
            <a:ext cx="4835091" cy="4378603"/>
          </a:xfrm>
        </p:spPr>
        <p:txBody>
          <a:bodyPr>
            <a:normAutofit/>
          </a:bodyPr>
          <a:lstStyle/>
          <a:p>
            <a:pPr>
              <a:buFont typeface="Arial" panose="020B0604020202020204" pitchFamily="34" charset="0"/>
              <a:buChar char="•"/>
            </a:pPr>
            <a:r>
              <a:rPr lang="en-US" sz="2800" dirty="0"/>
              <a:t> Shows the logic of the program (</a:t>
            </a:r>
            <a:r>
              <a:rPr lang="en-US" sz="2800" b="1" dirty="0"/>
              <a:t>not the code!</a:t>
            </a:r>
            <a:r>
              <a:rPr lang="en-US" sz="2800" dirty="0"/>
              <a:t>)</a:t>
            </a:r>
          </a:p>
          <a:p>
            <a:pPr>
              <a:buFont typeface="Arial" panose="020B0604020202020204" pitchFamily="34" charset="0"/>
              <a:buChar char="•"/>
            </a:pPr>
            <a:r>
              <a:rPr lang="en-US" sz="2800" dirty="0"/>
              <a:t> </a:t>
            </a:r>
            <a:r>
              <a:rPr lang="en-US" sz="2800" dirty="0">
                <a:solidFill>
                  <a:schemeClr val="accent1"/>
                </a:solidFill>
              </a:rPr>
              <a:t>Start</a:t>
            </a:r>
            <a:r>
              <a:rPr lang="en-US" sz="2800" dirty="0"/>
              <a:t>, </a:t>
            </a:r>
            <a:r>
              <a:rPr lang="en-US" sz="2800" dirty="0">
                <a:solidFill>
                  <a:schemeClr val="accent1"/>
                </a:solidFill>
              </a:rPr>
              <a:t>End</a:t>
            </a:r>
            <a:r>
              <a:rPr lang="en-US" sz="2800" dirty="0"/>
              <a:t>, </a:t>
            </a:r>
            <a:r>
              <a:rPr lang="en-US" sz="2800" dirty="0">
                <a:solidFill>
                  <a:schemeClr val="accent1"/>
                </a:solidFill>
              </a:rPr>
              <a:t>Return</a:t>
            </a:r>
            <a:r>
              <a:rPr lang="en-US" sz="2800" dirty="0"/>
              <a:t>, </a:t>
            </a:r>
            <a:r>
              <a:rPr lang="en-US" sz="2800" dirty="0">
                <a:solidFill>
                  <a:schemeClr val="accent1"/>
                </a:solidFill>
              </a:rPr>
              <a:t>Process</a:t>
            </a:r>
            <a:r>
              <a:rPr lang="en-US" sz="2800" dirty="0"/>
              <a:t>, </a:t>
            </a:r>
            <a:r>
              <a:rPr lang="en-US" sz="2800" dirty="0">
                <a:solidFill>
                  <a:schemeClr val="accent1"/>
                </a:solidFill>
              </a:rPr>
              <a:t>Input</a:t>
            </a:r>
            <a:r>
              <a:rPr lang="en-US" sz="2800" dirty="0"/>
              <a:t>, </a:t>
            </a:r>
            <a:r>
              <a:rPr lang="en-US" sz="2800" dirty="0">
                <a:solidFill>
                  <a:schemeClr val="accent1"/>
                </a:solidFill>
              </a:rPr>
              <a:t>Decision</a:t>
            </a:r>
            <a:r>
              <a:rPr lang="en-US" sz="2800" dirty="0"/>
              <a:t>, and </a:t>
            </a:r>
            <a:r>
              <a:rPr lang="en-US" sz="2800" dirty="0">
                <a:solidFill>
                  <a:schemeClr val="accent1"/>
                </a:solidFill>
              </a:rPr>
              <a:t>Subroutine</a:t>
            </a:r>
            <a:r>
              <a:rPr lang="en-US" sz="2800" dirty="0"/>
              <a:t> boxes</a:t>
            </a:r>
          </a:p>
          <a:p>
            <a:pPr>
              <a:buFont typeface="Arial" panose="020B0604020202020204" pitchFamily="34" charset="0"/>
              <a:buChar char="•"/>
            </a:pPr>
            <a:r>
              <a:rPr lang="en-US" sz="2800" dirty="0"/>
              <a:t> Variables not generally included (other than counters)</a:t>
            </a:r>
          </a:p>
          <a:p>
            <a:pPr>
              <a:buFont typeface="Arial" panose="020B0604020202020204" pitchFamily="34" charset="0"/>
              <a:buChar char="•"/>
            </a:pPr>
            <a:r>
              <a:rPr lang="en-US" sz="2800" dirty="0"/>
              <a:t> Create using MS Visio or www.draw.io</a:t>
            </a:r>
          </a:p>
        </p:txBody>
      </p:sp>
      <p:pic>
        <p:nvPicPr>
          <p:cNvPr id="9" name="Picture 8">
            <a:extLst>
              <a:ext uri="{FF2B5EF4-FFF2-40B4-BE49-F238E27FC236}">
                <a16:creationId xmlns:a16="http://schemas.microsoft.com/office/drawing/2014/main" id="{A2132B4B-CE8C-494B-B727-3C20FC62AF3C}"/>
              </a:ext>
            </a:extLst>
          </p:cNvPr>
          <p:cNvPicPr/>
          <p:nvPr/>
        </p:nvPicPr>
        <p:blipFill>
          <a:blip r:embed="rId3">
            <a:extLst>
              <a:ext uri="{28A0092B-C50C-407E-A947-70E740481C1C}">
                <a14:useLocalDpi xmlns:a14="http://schemas.microsoft.com/office/drawing/2010/main" val="0"/>
              </a:ext>
            </a:extLst>
          </a:blip>
          <a:stretch>
            <a:fillRect/>
          </a:stretch>
        </p:blipFill>
        <p:spPr>
          <a:xfrm>
            <a:off x="5956884" y="2025717"/>
            <a:ext cx="5267325" cy="3977640"/>
          </a:xfrm>
          <a:prstGeom prst="rect">
            <a:avLst/>
          </a:prstGeom>
        </p:spPr>
      </p:pic>
    </p:spTree>
    <p:extLst>
      <p:ext uri="{BB962C8B-B14F-4D97-AF65-F5344CB8AC3E}">
        <p14:creationId xmlns:p14="http://schemas.microsoft.com/office/powerpoint/2010/main" val="4264565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Flowcharts and GUIs</a:t>
            </a:r>
          </a:p>
        </p:txBody>
      </p:sp>
      <p:sp>
        <p:nvSpPr>
          <p:cNvPr id="3" name="Content Placeholder 2"/>
          <p:cNvSpPr>
            <a:spLocks noGrp="1"/>
          </p:cNvSpPr>
          <p:nvPr>
            <p:ph idx="1"/>
          </p:nvPr>
        </p:nvSpPr>
        <p:spPr>
          <a:xfrm>
            <a:off x="1188720" y="1845733"/>
            <a:ext cx="4835091" cy="4378603"/>
          </a:xfrm>
        </p:spPr>
        <p:txBody>
          <a:bodyPr>
            <a:normAutofit/>
          </a:bodyPr>
          <a:lstStyle/>
          <a:p>
            <a:pPr>
              <a:buFont typeface="Arial" panose="020B0604020202020204" pitchFamily="34" charset="0"/>
              <a:buChar char="•"/>
            </a:pPr>
            <a:r>
              <a:rPr lang="en-US" sz="2800" dirty="0"/>
              <a:t> Program “Start” commonly imports GUI then runs “Main” subroutine</a:t>
            </a:r>
            <a:br>
              <a:rPr lang="en-US" sz="2800" dirty="0"/>
            </a:br>
            <a:endParaRPr lang="en-US" sz="2800" dirty="0"/>
          </a:p>
          <a:p>
            <a:pPr>
              <a:buFont typeface="Arial" panose="020B0604020202020204" pitchFamily="34" charset="0"/>
              <a:buChar char="•"/>
            </a:pPr>
            <a:r>
              <a:rPr lang="en-US" sz="2800" dirty="0"/>
              <a:t> “End” is usually grouped with a Quit button</a:t>
            </a:r>
            <a:br>
              <a:rPr lang="en-US" sz="2800" dirty="0"/>
            </a:br>
            <a:endParaRPr lang="en-US" sz="2800" dirty="0"/>
          </a:p>
          <a:p>
            <a:pPr>
              <a:buFont typeface="Arial" panose="020B0604020202020204" pitchFamily="34" charset="0"/>
              <a:buChar char="•"/>
            </a:pPr>
            <a:r>
              <a:rPr lang="en-US" sz="2800" dirty="0"/>
              <a:t> Main usually closes with a loop – this is </a:t>
            </a:r>
            <a:r>
              <a:rPr lang="en-US" sz="2800" dirty="0" err="1">
                <a:latin typeface="Courier New" panose="02070309020205020404" pitchFamily="49" charset="0"/>
                <a:cs typeface="Courier New" panose="02070309020205020404" pitchFamily="49" charset="0"/>
              </a:rPr>
              <a:t>root.mainloop</a:t>
            </a:r>
            <a:r>
              <a:rPr lang="en-US" sz="2800" dirty="0">
                <a:latin typeface="Courier New" panose="02070309020205020404" pitchFamily="49" charset="0"/>
                <a:cs typeface="Courier New" panose="02070309020205020404" pitchFamily="49" charset="0"/>
              </a:rPr>
              <a:t>(</a:t>
            </a:r>
            <a:r>
              <a:rPr lang="en-US" sz="2800" dirty="0"/>
              <a:t> in action</a:t>
            </a:r>
          </a:p>
        </p:txBody>
      </p:sp>
      <p:pic>
        <p:nvPicPr>
          <p:cNvPr id="5" name="Picture 4">
            <a:extLst>
              <a:ext uri="{FF2B5EF4-FFF2-40B4-BE49-F238E27FC236}">
                <a16:creationId xmlns:a16="http://schemas.microsoft.com/office/drawing/2014/main" id="{403B5ACD-353A-46F2-AEEC-6E8058484375}"/>
              </a:ext>
            </a:extLst>
          </p:cNvPr>
          <p:cNvPicPr/>
          <p:nvPr/>
        </p:nvPicPr>
        <p:blipFill>
          <a:blip r:embed="rId3">
            <a:extLst>
              <a:ext uri="{28A0092B-C50C-407E-A947-70E740481C1C}">
                <a14:useLocalDpi xmlns:a14="http://schemas.microsoft.com/office/drawing/2010/main" val="0"/>
              </a:ext>
            </a:extLst>
          </a:blip>
          <a:stretch>
            <a:fillRect/>
          </a:stretch>
        </p:blipFill>
        <p:spPr>
          <a:xfrm>
            <a:off x="6022340" y="1908258"/>
            <a:ext cx="5439744" cy="4075447"/>
          </a:xfrm>
          <a:prstGeom prst="rect">
            <a:avLst/>
          </a:prstGeom>
        </p:spPr>
      </p:pic>
    </p:spTree>
    <p:extLst>
      <p:ext uri="{BB962C8B-B14F-4D97-AF65-F5344CB8AC3E}">
        <p14:creationId xmlns:p14="http://schemas.microsoft.com/office/powerpoint/2010/main" val="648081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Flowcharts and Classes</a:t>
            </a:r>
          </a:p>
        </p:txBody>
      </p:sp>
      <p:sp>
        <p:nvSpPr>
          <p:cNvPr id="3" name="Content Placeholder 2"/>
          <p:cNvSpPr>
            <a:spLocks noGrp="1"/>
          </p:cNvSpPr>
          <p:nvPr>
            <p:ph idx="1"/>
          </p:nvPr>
        </p:nvSpPr>
        <p:spPr>
          <a:xfrm>
            <a:off x="1188720" y="1845733"/>
            <a:ext cx="4835091" cy="4378603"/>
          </a:xfrm>
        </p:spPr>
        <p:txBody>
          <a:bodyPr>
            <a:normAutofit/>
          </a:bodyPr>
          <a:lstStyle/>
          <a:p>
            <a:pPr>
              <a:buFont typeface="Arial" panose="020B0604020202020204" pitchFamily="34" charset="0"/>
              <a:buChar char="•"/>
            </a:pPr>
            <a:r>
              <a:rPr lang="en-US" sz="2800" dirty="0"/>
              <a:t> Classes are put in a ‘container’ on the flowchart</a:t>
            </a:r>
            <a:br>
              <a:rPr lang="en-US" sz="2800" dirty="0"/>
            </a:br>
            <a:endParaRPr lang="en-US" sz="2800" dirty="0"/>
          </a:p>
          <a:p>
            <a:pPr>
              <a:buFont typeface="Arial" panose="020B0604020202020204" pitchFamily="34" charset="0"/>
              <a:buChar char="•"/>
            </a:pPr>
            <a:r>
              <a:rPr lang="en-US" sz="2800" dirty="0"/>
              <a:t> Use the subroutine box if passing values to a class method</a:t>
            </a:r>
          </a:p>
        </p:txBody>
      </p:sp>
      <p:pic>
        <p:nvPicPr>
          <p:cNvPr id="8" name="Picture 7" descr="C:\Users\Argyre\AppData\Local\Microsoft\Windows\INetCache\Content.Word\Flowcharts with classes objects and lists.png">
            <a:extLst>
              <a:ext uri="{FF2B5EF4-FFF2-40B4-BE49-F238E27FC236}">
                <a16:creationId xmlns:a16="http://schemas.microsoft.com/office/drawing/2014/main" id="{B626855E-B6C7-4757-8057-A143C029BB6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257926" y="1895476"/>
            <a:ext cx="5557086" cy="4120314"/>
          </a:xfrm>
          <a:prstGeom prst="rect">
            <a:avLst/>
          </a:prstGeom>
          <a:noFill/>
          <a:ln>
            <a:noFill/>
          </a:ln>
        </p:spPr>
      </p:pic>
      <p:cxnSp>
        <p:nvCxnSpPr>
          <p:cNvPr id="7" name="Straight Arrow Connector 6">
            <a:extLst>
              <a:ext uri="{FF2B5EF4-FFF2-40B4-BE49-F238E27FC236}">
                <a16:creationId xmlns:a16="http://schemas.microsoft.com/office/drawing/2014/main" id="{5B47908A-FBF0-4368-8CC3-B5B9A396380B}"/>
              </a:ext>
            </a:extLst>
          </p:cNvPr>
          <p:cNvCxnSpPr>
            <a:cxnSpLocks/>
          </p:cNvCxnSpPr>
          <p:nvPr/>
        </p:nvCxnSpPr>
        <p:spPr>
          <a:xfrm flipV="1">
            <a:off x="5197642" y="2614864"/>
            <a:ext cx="3449053" cy="8502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4676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Variable table</a:t>
            </a:r>
          </a:p>
        </p:txBody>
      </p:sp>
      <p:sp>
        <p:nvSpPr>
          <p:cNvPr id="3" name="Content Placeholder 2"/>
          <p:cNvSpPr>
            <a:spLocks noGrp="1"/>
          </p:cNvSpPr>
          <p:nvPr>
            <p:ph idx="1"/>
          </p:nvPr>
        </p:nvSpPr>
        <p:spPr>
          <a:xfrm>
            <a:off x="1188720" y="1845733"/>
            <a:ext cx="4835091" cy="4378603"/>
          </a:xfrm>
        </p:spPr>
        <p:txBody>
          <a:bodyPr>
            <a:normAutofit/>
          </a:bodyPr>
          <a:lstStyle/>
          <a:p>
            <a:pPr>
              <a:buFont typeface="Arial" panose="020B0604020202020204" pitchFamily="34" charset="0"/>
              <a:buChar char="•"/>
            </a:pPr>
            <a:r>
              <a:rPr lang="en-US" sz="2800" dirty="0"/>
              <a:t> Shows </a:t>
            </a:r>
            <a:r>
              <a:rPr lang="en-US" sz="2800" b="1" dirty="0"/>
              <a:t>all</a:t>
            </a:r>
            <a:r>
              <a:rPr lang="en-US" sz="2800" dirty="0"/>
              <a:t> of the variables that will be included in the program</a:t>
            </a:r>
            <a:br>
              <a:rPr lang="en-US" sz="2800" dirty="0"/>
            </a:br>
            <a:endParaRPr lang="en-US" sz="2800" dirty="0"/>
          </a:p>
          <a:p>
            <a:pPr>
              <a:buFont typeface="Arial" panose="020B0604020202020204" pitchFamily="34" charset="0"/>
              <a:buChar char="•"/>
            </a:pPr>
            <a:r>
              <a:rPr lang="en-US" sz="2800" dirty="0"/>
              <a:t> Details include name, data type, scope, created by, and comments</a:t>
            </a:r>
            <a:br>
              <a:rPr lang="en-US" sz="2800" dirty="0"/>
            </a:br>
            <a:endParaRPr lang="en-US" sz="2800" dirty="0"/>
          </a:p>
          <a:p>
            <a:pPr>
              <a:buFont typeface="Arial" panose="020B0604020202020204" pitchFamily="34" charset="0"/>
              <a:buChar char="•"/>
            </a:pPr>
            <a:r>
              <a:rPr lang="en-US" sz="2800" dirty="0"/>
              <a:t> Must be accurate</a:t>
            </a:r>
          </a:p>
        </p:txBody>
      </p:sp>
      <p:pic>
        <p:nvPicPr>
          <p:cNvPr id="6" name="Picture 5">
            <a:extLst>
              <a:ext uri="{FF2B5EF4-FFF2-40B4-BE49-F238E27FC236}">
                <a16:creationId xmlns:a16="http://schemas.microsoft.com/office/drawing/2014/main" id="{8EB864B4-5379-452B-8B49-B473E0284A11}"/>
              </a:ext>
            </a:extLst>
          </p:cNvPr>
          <p:cNvPicPr>
            <a:picLocks noChangeAspect="1"/>
          </p:cNvPicPr>
          <p:nvPr/>
        </p:nvPicPr>
        <p:blipFill rotWithShape="1">
          <a:blip r:embed="rId3"/>
          <a:srcRect l="55186" t="38479" r="12036" b="20819"/>
          <a:stretch/>
        </p:blipFill>
        <p:spPr>
          <a:xfrm>
            <a:off x="6126480" y="2065865"/>
            <a:ext cx="5579311" cy="3938338"/>
          </a:xfrm>
          <a:prstGeom prst="rect">
            <a:avLst/>
          </a:prstGeom>
        </p:spPr>
      </p:pic>
    </p:spTree>
    <p:extLst>
      <p:ext uri="{BB962C8B-B14F-4D97-AF65-F5344CB8AC3E}">
        <p14:creationId xmlns:p14="http://schemas.microsoft.com/office/powerpoint/2010/main" val="1495200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Testing table</a:t>
            </a:r>
          </a:p>
        </p:txBody>
      </p:sp>
      <p:sp>
        <p:nvSpPr>
          <p:cNvPr id="3" name="Content Placeholder 2"/>
          <p:cNvSpPr>
            <a:spLocks noGrp="1"/>
          </p:cNvSpPr>
          <p:nvPr>
            <p:ph idx="1"/>
          </p:nvPr>
        </p:nvSpPr>
        <p:spPr>
          <a:xfrm>
            <a:off x="1188720" y="1845733"/>
            <a:ext cx="4835091" cy="4378603"/>
          </a:xfrm>
        </p:spPr>
        <p:txBody>
          <a:bodyPr>
            <a:normAutofit lnSpcReduction="10000"/>
          </a:bodyPr>
          <a:lstStyle/>
          <a:p>
            <a:pPr>
              <a:buFont typeface="Arial" panose="020B0604020202020204" pitchFamily="34" charset="0"/>
              <a:buChar char="•"/>
            </a:pPr>
            <a:r>
              <a:rPr lang="en-US" sz="2800" dirty="0"/>
              <a:t> Tests expected, boundary, and unexpected values</a:t>
            </a:r>
            <a:br>
              <a:rPr lang="en-US" sz="2800" dirty="0"/>
            </a:br>
            <a:endParaRPr lang="en-US" sz="2800" dirty="0"/>
          </a:p>
          <a:p>
            <a:pPr>
              <a:buFont typeface="Arial" panose="020B0604020202020204" pitchFamily="34" charset="0"/>
              <a:buChar char="•"/>
            </a:pPr>
            <a:r>
              <a:rPr lang="en-US" sz="2800" dirty="0"/>
              <a:t> Columns include variable to be tested, expected result, and actual result</a:t>
            </a:r>
            <a:br>
              <a:rPr lang="en-US" sz="2800" dirty="0"/>
            </a:br>
            <a:endParaRPr lang="en-US" sz="2800" dirty="0"/>
          </a:p>
          <a:p>
            <a:pPr>
              <a:buFont typeface="Arial" panose="020B0604020202020204" pitchFamily="34" charset="0"/>
              <a:buChar char="•"/>
            </a:pPr>
            <a:r>
              <a:rPr lang="en-US" sz="2800" dirty="0"/>
              <a:t> For higher than Achieved, it </a:t>
            </a:r>
            <a:r>
              <a:rPr lang="en-US" sz="2800" b="1" dirty="0"/>
              <a:t>must be possible </a:t>
            </a:r>
            <a:r>
              <a:rPr lang="en-US" sz="2800" dirty="0"/>
              <a:t>for boundary and unexpected values to be entered</a:t>
            </a:r>
          </a:p>
        </p:txBody>
      </p:sp>
      <p:pic>
        <p:nvPicPr>
          <p:cNvPr id="4" name="Picture 3">
            <a:extLst>
              <a:ext uri="{FF2B5EF4-FFF2-40B4-BE49-F238E27FC236}">
                <a16:creationId xmlns:a16="http://schemas.microsoft.com/office/drawing/2014/main" id="{20A22F99-D12C-41E3-BCD1-1885D555EF90}"/>
              </a:ext>
            </a:extLst>
          </p:cNvPr>
          <p:cNvPicPr>
            <a:picLocks noChangeAspect="1"/>
          </p:cNvPicPr>
          <p:nvPr/>
        </p:nvPicPr>
        <p:blipFill rotWithShape="1">
          <a:blip r:embed="rId3"/>
          <a:srcRect l="11903" t="45497" r="54986" b="24796"/>
          <a:stretch/>
        </p:blipFill>
        <p:spPr>
          <a:xfrm>
            <a:off x="6023811" y="2077452"/>
            <a:ext cx="5791200" cy="2953747"/>
          </a:xfrm>
          <a:prstGeom prst="rect">
            <a:avLst/>
          </a:prstGeom>
        </p:spPr>
      </p:pic>
    </p:spTree>
    <p:extLst>
      <p:ext uri="{BB962C8B-B14F-4D97-AF65-F5344CB8AC3E}">
        <p14:creationId xmlns:p14="http://schemas.microsoft.com/office/powerpoint/2010/main" val="873348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Design sketch</a:t>
            </a:r>
          </a:p>
        </p:txBody>
      </p:sp>
      <p:pic>
        <p:nvPicPr>
          <p:cNvPr id="7" name="Picture 6">
            <a:extLst>
              <a:ext uri="{FF2B5EF4-FFF2-40B4-BE49-F238E27FC236}">
                <a16:creationId xmlns:a16="http://schemas.microsoft.com/office/drawing/2014/main" id="{8FEF1A91-BF7E-4901-953E-5C65EC767E3B}"/>
              </a:ext>
            </a:extLst>
          </p:cNvPr>
          <p:cNvPicPr>
            <a:picLocks noChangeAspect="1"/>
          </p:cNvPicPr>
          <p:nvPr/>
        </p:nvPicPr>
        <p:blipFill rotWithShape="1">
          <a:blip r:embed="rId3"/>
          <a:srcRect l="22894" t="47135" r="52303" b="13918"/>
          <a:stretch/>
        </p:blipFill>
        <p:spPr>
          <a:xfrm>
            <a:off x="1097280" y="2310063"/>
            <a:ext cx="3972025" cy="3508447"/>
          </a:xfrm>
          <a:prstGeom prst="rect">
            <a:avLst/>
          </a:prstGeom>
        </p:spPr>
      </p:pic>
      <p:pic>
        <p:nvPicPr>
          <p:cNvPr id="8" name="Picture 7">
            <a:extLst>
              <a:ext uri="{FF2B5EF4-FFF2-40B4-BE49-F238E27FC236}">
                <a16:creationId xmlns:a16="http://schemas.microsoft.com/office/drawing/2014/main" id="{A5A8B80F-DC3F-41CD-81AE-166328D1E755}"/>
              </a:ext>
            </a:extLst>
          </p:cNvPr>
          <p:cNvPicPr>
            <a:picLocks noChangeAspect="1"/>
          </p:cNvPicPr>
          <p:nvPr/>
        </p:nvPicPr>
        <p:blipFill>
          <a:blip r:embed="rId4"/>
          <a:stretch>
            <a:fillRect/>
          </a:stretch>
        </p:blipFill>
        <p:spPr>
          <a:xfrm>
            <a:off x="7598255" y="2446421"/>
            <a:ext cx="2619918" cy="3372089"/>
          </a:xfrm>
          <a:prstGeom prst="rect">
            <a:avLst/>
          </a:prstGeom>
        </p:spPr>
      </p:pic>
      <p:sp>
        <p:nvSpPr>
          <p:cNvPr id="9" name="Content Placeholder 2">
            <a:extLst>
              <a:ext uri="{FF2B5EF4-FFF2-40B4-BE49-F238E27FC236}">
                <a16:creationId xmlns:a16="http://schemas.microsoft.com/office/drawing/2014/main" id="{15386390-F2F8-4CB0-8810-6BFA67405D45}"/>
              </a:ext>
            </a:extLst>
          </p:cNvPr>
          <p:cNvSpPr>
            <a:spLocks noGrp="1"/>
          </p:cNvSpPr>
          <p:nvPr>
            <p:ph idx="1"/>
          </p:nvPr>
        </p:nvSpPr>
        <p:spPr>
          <a:xfrm>
            <a:off x="1188720" y="1930665"/>
            <a:ext cx="9966960" cy="451588"/>
          </a:xfrm>
        </p:spPr>
        <p:txBody>
          <a:bodyPr>
            <a:normAutofit lnSpcReduction="10000"/>
          </a:bodyPr>
          <a:lstStyle/>
          <a:p>
            <a:pPr marL="0" indent="0">
              <a:buNone/>
            </a:pPr>
            <a:r>
              <a:rPr lang="en-US" sz="2800" dirty="0"/>
              <a:t>Sketch						Program</a:t>
            </a:r>
          </a:p>
        </p:txBody>
      </p:sp>
      <p:sp>
        <p:nvSpPr>
          <p:cNvPr id="10" name="Content Placeholder 2">
            <a:extLst>
              <a:ext uri="{FF2B5EF4-FFF2-40B4-BE49-F238E27FC236}">
                <a16:creationId xmlns:a16="http://schemas.microsoft.com/office/drawing/2014/main" id="{239830F7-EE33-43D4-A9B4-65A33BA99A3E}"/>
              </a:ext>
            </a:extLst>
          </p:cNvPr>
          <p:cNvSpPr txBox="1">
            <a:spLocks/>
          </p:cNvSpPr>
          <p:nvPr/>
        </p:nvSpPr>
        <p:spPr>
          <a:xfrm>
            <a:off x="1097280" y="5841773"/>
            <a:ext cx="9966960" cy="451588"/>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en-US" sz="2400" i="1" dirty="0"/>
              <a:t>Note that this missing </a:t>
            </a:r>
            <a:r>
              <a:rPr lang="en-US" sz="2400" b="1" i="1" dirty="0"/>
              <a:t>a lot </a:t>
            </a:r>
            <a:r>
              <a:rPr lang="en-US" sz="2400" i="1" dirty="0"/>
              <a:t>of detail!</a:t>
            </a:r>
          </a:p>
        </p:txBody>
      </p:sp>
    </p:spTree>
    <p:extLst>
      <p:ext uri="{BB962C8B-B14F-4D97-AF65-F5344CB8AC3E}">
        <p14:creationId xmlns:p14="http://schemas.microsoft.com/office/powerpoint/2010/main" val="110407788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1262</TotalTime>
  <Words>1198</Words>
  <Application>Microsoft Office PowerPoint</Application>
  <PresentationFormat>Widescreen</PresentationFormat>
  <Paragraphs>139</Paragraphs>
  <Slides>13</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Courier New</vt:lpstr>
      <vt:lpstr>Retrospect</vt:lpstr>
      <vt:lpstr>Level 3 Python</vt:lpstr>
      <vt:lpstr>What have we learned so far?</vt:lpstr>
      <vt:lpstr>Program planning</vt:lpstr>
      <vt:lpstr>Flowchart</vt:lpstr>
      <vt:lpstr>Flowcharts and GUIs</vt:lpstr>
      <vt:lpstr>Flowcharts and Classes</vt:lpstr>
      <vt:lpstr>Variable table</vt:lpstr>
      <vt:lpstr>Testing table</vt:lpstr>
      <vt:lpstr>Design sketch</vt:lpstr>
      <vt:lpstr>Assessment requirements</vt:lpstr>
      <vt:lpstr>Today</vt:lpstr>
      <vt:lpstr>Homework</vt:lpstr>
      <vt:lpstr>Next class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Level 3 Digital Technologies</dc:title>
  <dc:creator>Josh Hough</dc:creator>
  <cp:lastModifiedBy>Josh Hough</cp:lastModifiedBy>
  <cp:revision>108</cp:revision>
  <dcterms:created xsi:type="dcterms:W3CDTF">2017-06-14T02:40:22Z</dcterms:created>
  <dcterms:modified xsi:type="dcterms:W3CDTF">2017-07-27T23:08:45Z</dcterms:modified>
</cp:coreProperties>
</file>