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</p:sldMasterIdLst>
  <p:notesMasterIdLst>
    <p:notesMasterId r:id="rId21"/>
  </p:notesMasterIdLst>
  <p:handoutMasterIdLst>
    <p:handoutMasterId r:id="rId22"/>
  </p:handoutMasterIdLst>
  <p:sldIdLst>
    <p:sldId id="350" r:id="rId5"/>
    <p:sldId id="353" r:id="rId6"/>
    <p:sldId id="362" r:id="rId7"/>
    <p:sldId id="356" r:id="rId8"/>
    <p:sldId id="363" r:id="rId9"/>
    <p:sldId id="357" r:id="rId10"/>
    <p:sldId id="358" r:id="rId11"/>
    <p:sldId id="364" r:id="rId12"/>
    <p:sldId id="359" r:id="rId13"/>
    <p:sldId id="360" r:id="rId14"/>
    <p:sldId id="365" r:id="rId15"/>
    <p:sldId id="366" r:id="rId16"/>
    <p:sldId id="367" r:id="rId17"/>
    <p:sldId id="361" r:id="rId18"/>
    <p:sldId id="368" r:id="rId19"/>
    <p:sldId id="34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DD5-62CD-490F-AED1-A4E3DCB5364D}" type="datetime1">
              <a:rPr lang="es-MX" smtClean="0"/>
              <a:pPr/>
              <a:t>11/09/2025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6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562-FAAD-C2B7-E9F3-FABFDB82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E32470-32B4-C18D-2233-F05B072C6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3950398-1960-D6C1-449F-2BC24BA60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F5419E-0EEB-33B1-1550-FAFE60CE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4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6ED7-96C7-B870-F7F2-1BB858C97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9CF0A1-D317-6A14-A215-E3ACAE9D9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F103AEB-751A-DE50-1403-C20C75BB9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2871CA-E8BD-79EF-5A37-73449F070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09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D3A79-75A9-F9C9-363A-19BFEAE1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B4B2F9-EDB1-32BC-6D81-3249CE01E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D77355-28B2-58F0-389E-BB3DB3FD0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97944E-F1F4-975B-F745-DCC1C2A2A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915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98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156C-7024-A290-08AA-5A3F2682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7D3455C-D130-1C54-7CE5-47AA290E1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CFC4C6-925B-4165-0971-8CCBBA555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2A0275-CF50-0B2C-BFC9-BFA236C1F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0AFD3-DFEF-A8EC-5F8F-2C15BD199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D0C8A8-04BC-2A0C-CDC8-1B7CF9E97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64A811-76E7-1B57-9F6E-7DCEC273E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DBA48-B4AD-58DD-69E2-5C60F050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640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CB644-62A9-371E-0B33-75810D5D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5C4C74-D41C-2AE9-06B6-94D656141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FB02FC-D5E9-F277-6315-6231A469C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3E142B-72F6-2EBB-78D7-D42583EBB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17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C23E-A3F3-2123-5D9A-A171B924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EC31A3-6700-3F92-2763-3AA970F1D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9C8DEC-9576-F4C1-2FB1-7B1F5942E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52385-7EBB-9AF5-BFB4-57F64D8EF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25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1BC1-91B9-DDBD-DA65-6E37D050D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341C41-71E3-D97F-779A-52410A96F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814A8D-4E58-7E9F-F24D-BA8DF37A3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1D5052-2D23-E80E-703D-8E8CFFCB6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11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FC7A3-14EB-9A3A-EBA9-80F0A237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9A4DC3-6D23-622E-875A-304D67578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66ECC01-45D3-B49F-35E3-0E7BCE841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2B7BE-660F-673A-8238-2F5C2D2FE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118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BCD8-05AB-B6C4-72F9-EF35CBFB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6DDA5EC-4CD5-B05F-40C8-7E85326F7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7DC7A5-8BB1-B2F2-B0C8-3C7C0D3B5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D93CE9-E6FA-B0E0-2385-1AD9BD6C8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7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829707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62655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0058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3042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41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74889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55096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912818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14054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951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084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48462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29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293925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3436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57925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38565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66661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400272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1441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52FE442-AC1F-4EAB-8C6F-3115E7871F11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8736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6" r:id="rId19"/>
    <p:sldLayoutId id="2147483724" r:id="rId2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0" y="2116182"/>
            <a:ext cx="8302625" cy="1514019"/>
          </a:xfrm>
        </p:spPr>
        <p:txBody>
          <a:bodyPr rtlCol="0"/>
          <a:lstStyle/>
          <a:p>
            <a:pPr rtl="0"/>
            <a:r>
              <a:rPr lang="es-419" dirty="0"/>
              <a:t>RAG Multimodal </a:t>
            </a:r>
            <a:br>
              <a:rPr lang="es-419" dirty="0"/>
            </a:br>
            <a:r>
              <a:rPr lang="es-419" dirty="0" err="1"/>
              <a:t>Multiagente</a:t>
            </a:r>
            <a:endParaRPr lang="es-MX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MX" b="1" dirty="0">
                <a:solidFill>
                  <a:srgbClr val="FF0000"/>
                </a:solidFill>
                <a:latin typeface="+mj-lt"/>
              </a:rPr>
              <a:t>Researching en Diversas fuentes:</a:t>
            </a:r>
          </a:p>
          <a:p>
            <a:pPr rtl="0"/>
            <a:r>
              <a:rPr lang="es-MX" b="1" dirty="0">
                <a:solidFill>
                  <a:srgbClr val="FF0000"/>
                </a:solidFill>
                <a:latin typeface="+mj-lt"/>
              </a:rPr>
              <a:t>&gt; Udemy, </a:t>
            </a:r>
            <a:r>
              <a:rPr lang="es-MX" b="1" dirty="0" err="1">
                <a:solidFill>
                  <a:srgbClr val="FF0000"/>
                </a:solidFill>
                <a:latin typeface="+mj-lt"/>
              </a:rPr>
              <a:t>Platzi</a:t>
            </a:r>
            <a:r>
              <a:rPr lang="es-MX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es-MX" b="1" dirty="0" err="1">
                <a:solidFill>
                  <a:srgbClr val="FF0000"/>
                </a:solidFill>
                <a:latin typeface="+mj-lt"/>
              </a:rPr>
              <a:t>ChatGPT</a:t>
            </a:r>
            <a:r>
              <a:rPr lang="es-MX" b="1" dirty="0">
                <a:solidFill>
                  <a:srgbClr val="FF0000"/>
                </a:solidFill>
                <a:latin typeface="+mj-lt"/>
              </a:rPr>
              <a:t> y Claude.</a:t>
            </a:r>
            <a:endParaRPr lang="es-MX" b="1" dirty="0">
              <a:solidFill>
                <a:srgbClr val="FF0000"/>
              </a:solidFill>
            </a:endParaRPr>
          </a:p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2A984-00DA-0096-940F-C00AA15E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F1FE1A5-DDE1-905D-A6CD-7D129676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6FCF3EA8-CC77-328B-29EE-71039CFC19D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EC5EDDDE-9B44-CDCC-4C5F-670290399E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E84221D-897B-4B49-13BE-C651746188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10</a:t>
            </a:fld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C9C7DF9-04C2-F46F-B564-7EAF8774EC78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4.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Execution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06D7D9-0FE6-12ED-CA9E-AB9C477AB133}"/>
              </a:ext>
            </a:extLst>
          </p:cNvPr>
          <p:cNvSpPr txBox="1"/>
          <p:nvPr/>
        </p:nvSpPr>
        <p:spPr>
          <a:xfrm>
            <a:off x="4256540" y="146043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b="1" dirty="0">
                <a:solidFill>
                  <a:schemeClr val="bg1"/>
                </a:solidFill>
              </a:rPr>
              <a:t>Output</a:t>
            </a:r>
            <a:r>
              <a:rPr lang="es-MX" sz="900" dirty="0">
                <a:solidFill>
                  <a:schemeClr val="bg1"/>
                </a:solidFill>
              </a:rPr>
              <a:t>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"</a:t>
            </a:r>
            <a:r>
              <a:rPr lang="es-MX" sz="900" dirty="0" err="1">
                <a:solidFill>
                  <a:schemeClr val="bg1"/>
                </a:solidFill>
              </a:rPr>
              <a:t>execution_summary</a:t>
            </a:r>
            <a:r>
              <a:rPr lang="es-MX" sz="9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"</a:t>
            </a:r>
            <a:r>
              <a:rPr lang="es-MX" sz="900" dirty="0" err="1">
                <a:solidFill>
                  <a:schemeClr val="bg1"/>
                </a:solidFill>
              </a:rPr>
              <a:t>total_phases</a:t>
            </a:r>
            <a:r>
              <a:rPr lang="es-MX" sz="900" dirty="0">
                <a:solidFill>
                  <a:schemeClr val="bg1"/>
                </a:solidFill>
              </a:rPr>
              <a:t>": 3, "</a:t>
            </a:r>
            <a:r>
              <a:rPr lang="es-MX" sz="900" dirty="0" err="1">
                <a:solidFill>
                  <a:schemeClr val="bg1"/>
                </a:solidFill>
              </a:rPr>
              <a:t>successful_phases</a:t>
            </a:r>
            <a:r>
              <a:rPr lang="es-MX" sz="900" dirty="0">
                <a:solidFill>
                  <a:schemeClr val="bg1"/>
                </a:solidFill>
              </a:rPr>
              <a:t>": 3,  "</a:t>
            </a:r>
            <a:r>
              <a:rPr lang="es-MX" sz="900" dirty="0" err="1">
                <a:solidFill>
                  <a:schemeClr val="bg1"/>
                </a:solidFill>
              </a:rPr>
              <a:t>total_execution_time</a:t>
            </a:r>
            <a:r>
              <a:rPr lang="es-MX" sz="900" dirty="0">
                <a:solidFill>
                  <a:schemeClr val="bg1"/>
                </a:solidFill>
              </a:rPr>
              <a:t>": "1.4_seconds",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"</a:t>
            </a:r>
            <a:r>
              <a:rPr lang="es-MX" sz="900" dirty="0" err="1">
                <a:solidFill>
                  <a:schemeClr val="bg1"/>
                </a:solidFill>
              </a:rPr>
              <a:t>documents_processed</a:t>
            </a:r>
            <a:r>
              <a:rPr lang="es-MX" sz="900" dirty="0">
                <a:solidFill>
                  <a:schemeClr val="bg1"/>
                </a:solidFill>
              </a:rPr>
              <a:t>": {"</a:t>
            </a:r>
            <a:r>
              <a:rPr lang="es-MX" sz="900" dirty="0" err="1">
                <a:solidFill>
                  <a:schemeClr val="bg1"/>
                </a:solidFill>
              </a:rPr>
              <a:t>initial</a:t>
            </a:r>
            <a:r>
              <a:rPr lang="es-MX" sz="900" dirty="0">
                <a:solidFill>
                  <a:schemeClr val="bg1"/>
                </a:solidFill>
              </a:rPr>
              <a:t>": 15847, "after_phase_1": 23, "after_phase_2": 3, "final": 2}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"</a:t>
            </a:r>
            <a:r>
              <a:rPr lang="es-MX" sz="900" dirty="0" err="1">
                <a:solidFill>
                  <a:schemeClr val="bg1"/>
                </a:solidFill>
              </a:rPr>
              <a:t>search_results</a:t>
            </a:r>
            <a:r>
              <a:rPr lang="es-MX" sz="900" dirty="0">
                <a:solidFill>
                  <a:schemeClr val="bg1"/>
                </a:solidFill>
              </a:rPr>
              <a:t>": [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</a:t>
            </a:r>
            <a:r>
              <a:rPr lang="es-MX" sz="900" dirty="0" err="1">
                <a:solidFill>
                  <a:schemeClr val="bg1"/>
                </a:solidFill>
              </a:rPr>
              <a:t>result_id</a:t>
            </a:r>
            <a:r>
              <a:rPr lang="es-MX" sz="900" dirty="0">
                <a:solidFill>
                  <a:schemeClr val="bg1"/>
                </a:solidFill>
              </a:rPr>
              <a:t>": "segment_p12_s1_001",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"phase_1_match":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"page": 12,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section</a:t>
            </a:r>
            <a:r>
              <a:rPr lang="es-MX" sz="90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metadata_confidence</a:t>
            </a:r>
            <a:r>
              <a:rPr lang="es-MX" sz="900" dirty="0">
                <a:solidFill>
                  <a:schemeClr val="bg1"/>
                </a:solidFill>
              </a:rPr>
              <a:t>": 1.0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"phase_2_match":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visual_object</a:t>
            </a:r>
            <a:r>
              <a:rPr lang="es-MX" sz="900" dirty="0">
                <a:solidFill>
                  <a:schemeClr val="bg1"/>
                </a:solidFill>
              </a:rPr>
              <a:t>": "puerta",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clip_similarity_score</a:t>
            </a:r>
            <a:r>
              <a:rPr lang="es-MX" sz="900" dirty="0">
                <a:solidFill>
                  <a:schemeClr val="bg1"/>
                </a:solidFill>
              </a:rPr>
              <a:t>": 0.89,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visual_confidence</a:t>
            </a:r>
            <a:r>
              <a:rPr lang="es-MX" sz="900" dirty="0">
                <a:solidFill>
                  <a:schemeClr val="bg1"/>
                </a:solidFill>
              </a:rPr>
              <a:t>": 0.89,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bounding_box</a:t>
            </a:r>
            <a:r>
              <a:rPr lang="es-MX" sz="900" dirty="0">
                <a:solidFill>
                  <a:schemeClr val="bg1"/>
                </a:solidFill>
              </a:rPr>
              <a:t>": {"x1": 120, "y1": 450, "x2": 180, "y2": 520}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"phase_3_match":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extracted_text</a:t>
            </a:r>
            <a:r>
              <a:rPr lang="es-MX" sz="900" dirty="0">
                <a:solidFill>
                  <a:schemeClr val="bg1"/>
                </a:solidFill>
              </a:rPr>
              <a:t>": "A = 2.1 m²",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text_confidence</a:t>
            </a:r>
            <a:r>
              <a:rPr lang="es-MX" sz="900" dirty="0">
                <a:solidFill>
                  <a:schemeClr val="bg1"/>
                </a:solidFill>
              </a:rPr>
              <a:t>": 0.95,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text_location</a:t>
            </a:r>
            <a:r>
              <a:rPr lang="es-MX" sz="900" dirty="0">
                <a:solidFill>
                  <a:schemeClr val="bg1"/>
                </a:solidFill>
              </a:rPr>
              <a:t>": {"x": 185, "y": 465},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proximity_to_visual</a:t>
            </a:r>
            <a:r>
              <a:rPr lang="es-MX" sz="900" dirty="0">
                <a:solidFill>
                  <a:schemeClr val="bg1"/>
                </a:solidFill>
              </a:rPr>
              <a:t>": 15,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pattern_matched</a:t>
            </a:r>
            <a:r>
              <a:rPr lang="es-MX" sz="900" dirty="0">
                <a:solidFill>
                  <a:schemeClr val="bg1"/>
                </a:solidFill>
              </a:rPr>
              <a:t>": "A = [</a:t>
            </a:r>
            <a:r>
              <a:rPr lang="es-MX" sz="900" dirty="0" err="1">
                <a:solidFill>
                  <a:schemeClr val="bg1"/>
                </a:solidFill>
              </a:rPr>
              <a:t>number</a:t>
            </a:r>
            <a:r>
              <a:rPr lang="es-MX" sz="900" dirty="0">
                <a:solidFill>
                  <a:schemeClr val="bg1"/>
                </a:solidFill>
              </a:rPr>
              <a:t>] m²"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</a:t>
            </a:r>
            <a:r>
              <a:rPr lang="es-MX" sz="900" dirty="0" err="1">
                <a:solidFill>
                  <a:schemeClr val="bg1"/>
                </a:solidFill>
              </a:rPr>
              <a:t>combined_metrics</a:t>
            </a:r>
            <a:r>
              <a:rPr lang="es-MX" sz="9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overall_confidence</a:t>
            </a:r>
            <a:r>
              <a:rPr lang="es-MX" sz="900" dirty="0">
                <a:solidFill>
                  <a:schemeClr val="bg1"/>
                </a:solidFill>
              </a:rPr>
              <a:t>": 0.92,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completeness_score</a:t>
            </a:r>
            <a:r>
              <a:rPr lang="es-MX" sz="900" dirty="0">
                <a:solidFill>
                  <a:schemeClr val="bg1"/>
                </a:solidFill>
              </a:rPr>
              <a:t>": 1.0,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    "</a:t>
            </a:r>
            <a:r>
              <a:rPr lang="es-MX" sz="900" dirty="0" err="1">
                <a:solidFill>
                  <a:schemeClr val="bg1"/>
                </a:solidFill>
              </a:rPr>
              <a:t>relevance_score</a:t>
            </a:r>
            <a:r>
              <a:rPr lang="es-MX" sz="900" dirty="0">
                <a:solidFill>
                  <a:schemeClr val="bg1"/>
                </a:solidFill>
              </a:rPr>
              <a:t>": 0.94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}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</a:t>
            </a:r>
            <a:r>
              <a:rPr lang="es-MX" sz="900" dirty="0" err="1">
                <a:solidFill>
                  <a:schemeClr val="bg1"/>
                </a:solidFill>
              </a:rPr>
              <a:t>result_id</a:t>
            </a:r>
            <a:r>
              <a:rPr lang="es-MX" sz="900" dirty="0">
                <a:solidFill>
                  <a:schemeClr val="bg1"/>
                </a:solidFill>
              </a:rPr>
              <a:t>": "segment_p12_s1_002", 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"phase_1_match": {"page": 12, "</a:t>
            </a:r>
            <a:r>
              <a:rPr lang="es-MX" sz="900" dirty="0" err="1">
                <a:solidFill>
                  <a:schemeClr val="bg1"/>
                </a:solidFill>
              </a:rPr>
              <a:t>section</a:t>
            </a:r>
            <a:r>
              <a:rPr lang="es-MX" sz="900" dirty="0">
                <a:solidFill>
                  <a:schemeClr val="bg1"/>
                </a:solidFill>
              </a:rPr>
              <a:t>": 1, "</a:t>
            </a:r>
            <a:r>
              <a:rPr lang="es-MX" sz="900" dirty="0" err="1">
                <a:solidFill>
                  <a:schemeClr val="bg1"/>
                </a:solidFill>
              </a:rPr>
              <a:t>metadata_confidence</a:t>
            </a:r>
            <a:r>
              <a:rPr lang="es-MX" sz="900" dirty="0">
                <a:solidFill>
                  <a:schemeClr val="bg1"/>
                </a:solidFill>
              </a:rPr>
              <a:t>": 1.0},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"phase_2_match": {"</a:t>
            </a:r>
            <a:r>
              <a:rPr lang="es-MX" sz="900" dirty="0" err="1">
                <a:solidFill>
                  <a:schemeClr val="bg1"/>
                </a:solidFill>
              </a:rPr>
              <a:t>visual_object</a:t>
            </a:r>
            <a:r>
              <a:rPr lang="es-MX" sz="900" dirty="0">
                <a:solidFill>
                  <a:schemeClr val="bg1"/>
                </a:solidFill>
              </a:rPr>
              <a:t>": "puerta", "</a:t>
            </a:r>
            <a:r>
              <a:rPr lang="es-MX" sz="900" dirty="0" err="1">
                <a:solidFill>
                  <a:schemeClr val="bg1"/>
                </a:solidFill>
              </a:rPr>
              <a:t>clip_similarity_score</a:t>
            </a:r>
            <a:r>
              <a:rPr lang="es-MX" sz="900" dirty="0">
                <a:solidFill>
                  <a:schemeClr val="bg1"/>
                </a:solidFill>
              </a:rPr>
              <a:t>": 0.76, "</a:t>
            </a:r>
            <a:r>
              <a:rPr lang="es-MX" sz="900" dirty="0" err="1">
                <a:solidFill>
                  <a:schemeClr val="bg1"/>
                </a:solidFill>
              </a:rPr>
              <a:t>visual_confidence</a:t>
            </a:r>
            <a:r>
              <a:rPr lang="es-MX" sz="900" dirty="0">
                <a:solidFill>
                  <a:schemeClr val="bg1"/>
                </a:solidFill>
              </a:rPr>
              <a:t>": 0.76},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"phase_3_match": </a:t>
            </a:r>
            <a:r>
              <a:rPr lang="es-MX" sz="900" dirty="0" err="1">
                <a:solidFill>
                  <a:schemeClr val="bg1"/>
                </a:solidFill>
              </a:rPr>
              <a:t>null</a:t>
            </a:r>
            <a:r>
              <a:rPr lang="es-MX" sz="900" dirty="0">
                <a:solidFill>
                  <a:schemeClr val="bg1"/>
                </a:solidFill>
              </a:rPr>
              <a:t>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    "</a:t>
            </a:r>
            <a:r>
              <a:rPr lang="es-MX" sz="900" dirty="0" err="1">
                <a:solidFill>
                  <a:schemeClr val="bg1"/>
                </a:solidFill>
              </a:rPr>
              <a:t>combined_metrics</a:t>
            </a:r>
            <a:r>
              <a:rPr lang="es-MX" sz="900" dirty="0">
                <a:solidFill>
                  <a:schemeClr val="bg1"/>
                </a:solidFill>
              </a:rPr>
              <a:t>": {"</a:t>
            </a:r>
            <a:r>
              <a:rPr lang="es-MX" sz="900" dirty="0" err="1">
                <a:solidFill>
                  <a:schemeClr val="bg1"/>
                </a:solidFill>
              </a:rPr>
              <a:t>overall_confidence</a:t>
            </a:r>
            <a:r>
              <a:rPr lang="es-MX" sz="900" dirty="0">
                <a:solidFill>
                  <a:schemeClr val="bg1"/>
                </a:solidFill>
              </a:rPr>
              <a:t>": 0.38, "</a:t>
            </a:r>
            <a:r>
              <a:rPr lang="es-MX" sz="900" dirty="0" err="1">
                <a:solidFill>
                  <a:schemeClr val="bg1"/>
                </a:solidFill>
              </a:rPr>
              <a:t>completeness_score</a:t>
            </a:r>
            <a:r>
              <a:rPr lang="es-MX" sz="900" dirty="0">
                <a:solidFill>
                  <a:schemeClr val="bg1"/>
                </a:solidFill>
              </a:rPr>
              <a:t>": 0.5}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}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],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"</a:t>
            </a:r>
            <a:r>
              <a:rPr lang="es-MX" sz="900" dirty="0" err="1">
                <a:solidFill>
                  <a:schemeClr val="bg1"/>
                </a:solidFill>
              </a:rPr>
              <a:t>search_statistics</a:t>
            </a:r>
            <a:r>
              <a:rPr lang="es-MX" sz="9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"</a:t>
            </a:r>
            <a:r>
              <a:rPr lang="es-MX" sz="900" dirty="0" err="1">
                <a:solidFill>
                  <a:schemeClr val="bg1"/>
                </a:solidFill>
              </a:rPr>
              <a:t>total_candidates</a:t>
            </a:r>
            <a:r>
              <a:rPr lang="es-MX" sz="900" dirty="0">
                <a:solidFill>
                  <a:schemeClr val="bg1"/>
                </a:solidFill>
              </a:rPr>
              <a:t>": 2,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"</a:t>
            </a:r>
            <a:r>
              <a:rPr lang="es-MX" sz="900" dirty="0" err="1">
                <a:solidFill>
                  <a:schemeClr val="bg1"/>
                </a:solidFill>
              </a:rPr>
              <a:t>high_confidence_results</a:t>
            </a:r>
            <a:r>
              <a:rPr lang="es-MX" sz="90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    "</a:t>
            </a:r>
            <a:r>
              <a:rPr lang="es-MX" sz="900" dirty="0" err="1">
                <a:solidFill>
                  <a:schemeClr val="bg1"/>
                </a:solidFill>
              </a:rPr>
              <a:t>low_confidence_results</a:t>
            </a:r>
            <a:r>
              <a:rPr lang="es-MX" sz="900" dirty="0">
                <a:solidFill>
                  <a:schemeClr val="bg1"/>
                </a:solidFill>
              </a:rPr>
              <a:t>": 1</a:t>
            </a:r>
          </a:p>
          <a:p>
            <a:r>
              <a:rPr lang="es-MX" sz="900" dirty="0">
                <a:solidFill>
                  <a:schemeClr val="bg1"/>
                </a:solidFill>
              </a:rPr>
              <a:t>    }</a:t>
            </a:r>
          </a:p>
          <a:p>
            <a:r>
              <a:rPr lang="es-MX" sz="9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40B1E-F771-7971-4B40-FD508C1A6369}"/>
              </a:ext>
            </a:extLst>
          </p:cNvPr>
          <p:cNvSpPr txBox="1"/>
          <p:nvPr/>
        </p:nvSpPr>
        <p:spPr>
          <a:xfrm>
            <a:off x="487680" y="3205641"/>
            <a:ext cx="339233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La transformación fundamental aquí es que hemos convertido un plan abstracto en resultados concretos de búsqueda, con métricas detalladas que permiten evaluar la calidad de cada hallazgo.</a:t>
            </a:r>
            <a:endParaRPr lang="es-MX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9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6327-73EB-C52A-28D7-E8687740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CBBD923-F4F4-08F7-626D-F5DBF013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13E4E2FA-3198-DD80-F4A6-04EF2C36C10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D3F8F31-863D-B372-C32B-DB832D33A2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3D3CB7F-8C7A-43E6-045C-A715A334A2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11</a:t>
            </a:fld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C22DDEF-168F-42EB-F0E5-4B0DAFACF04E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4.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Execution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46080F-7962-8FDF-45E3-97509B93D65C}"/>
              </a:ext>
            </a:extLst>
          </p:cNvPr>
          <p:cNvSpPr txBox="1"/>
          <p:nvPr/>
        </p:nvSpPr>
        <p:spPr>
          <a:xfrm>
            <a:off x="487680" y="3205641"/>
            <a:ext cx="339233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La transformación fundamental aquí es que hemos convertido un plan abstracto en resultados concretos de búsqueda, con métricas detalladas que permiten evaluar la calidad de cada hallazgo.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C31B1C-F7BB-9862-9FE6-50B00B6345C5}"/>
              </a:ext>
            </a:extLst>
          </p:cNvPr>
          <p:cNvSpPr txBox="1"/>
          <p:nvPr/>
        </p:nvSpPr>
        <p:spPr>
          <a:xfrm>
            <a:off x="4053907" y="1083306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200" b="1" dirty="0">
                <a:solidFill>
                  <a:schemeClr val="bg1"/>
                </a:solidFill>
              </a:rPr>
              <a:t>El </a:t>
            </a:r>
            <a:r>
              <a:rPr lang="es-ES" sz="1200" b="1" dirty="0" err="1">
                <a:solidFill>
                  <a:schemeClr val="bg1"/>
                </a:solidFill>
              </a:rPr>
              <a:t>Prompt</a:t>
            </a:r>
            <a:r>
              <a:rPr lang="es-ES" sz="1200" b="1" dirty="0">
                <a:solidFill>
                  <a:schemeClr val="bg1"/>
                </a:solidFill>
              </a:rPr>
              <a:t> Específico:</a:t>
            </a:r>
            <a:r>
              <a:rPr lang="es-ES" sz="1200" dirty="0">
                <a:solidFill>
                  <a:schemeClr val="bg1"/>
                </a:solidFill>
              </a:rPr>
              <a:t> "Eres un especialista en ejecución de búsquedas multimodales en bases de datos MongoDB especializadas en contenido arquitectónico. Tu trabajo es ejecutar el plan de búsqueda y evaluar los resultados obtenidos.</a:t>
            </a:r>
          </a:p>
          <a:p>
            <a:pPr>
              <a:buNone/>
            </a:pPr>
            <a:r>
              <a:rPr lang="es-ES" sz="1200" dirty="0">
                <a:solidFill>
                  <a:schemeClr val="bg1"/>
                </a:solidFill>
              </a:rPr>
              <a:t>Plan de ejecución a seguir: {</a:t>
            </a:r>
            <a:r>
              <a:rPr lang="es-ES" sz="1200" dirty="0" err="1">
                <a:solidFill>
                  <a:schemeClr val="bg1"/>
                </a:solidFill>
              </a:rPr>
              <a:t>execution_plan</a:t>
            </a:r>
            <a:r>
              <a:rPr lang="es-ES" sz="1200" dirty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s-ES" sz="1200" dirty="0">
                <a:solidFill>
                  <a:schemeClr val="bg1"/>
                </a:solidFill>
              </a:rPr>
              <a:t>Para cada fase del plan, debes:</a:t>
            </a:r>
          </a:p>
          <a:p>
            <a:pPr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Simular la ejecución de la operación especificada</a:t>
            </a:r>
          </a:p>
          <a:p>
            <a:pPr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Evaluar la calidad de los resultados obtenidos en esa fase</a:t>
            </a:r>
          </a:p>
          <a:p>
            <a:pPr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Determinar si los resultados cumplen con los criterios establecidos</a:t>
            </a:r>
          </a:p>
          <a:p>
            <a:pPr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Decidir si continuar con la siguiente fase o ajustar la estrategia</a:t>
            </a:r>
          </a:p>
          <a:p>
            <a:pPr>
              <a:buNone/>
            </a:pPr>
            <a:r>
              <a:rPr lang="es-ES" sz="1200" dirty="0">
                <a:solidFill>
                  <a:schemeClr val="bg1"/>
                </a:solidFill>
              </a:rPr>
              <a:t>Al evaluar resultados, considera: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Confianza en la identificación visual (si aplica)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Precisión en la extracción textual (si aplica)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Coherencia espacial entre elementos encontrados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Completitud de la información requerida</a:t>
            </a:r>
          </a:p>
          <a:p>
            <a:pPr>
              <a:buNone/>
            </a:pPr>
            <a:r>
              <a:rPr lang="es-ES" sz="1200" dirty="0">
                <a:solidFill>
                  <a:schemeClr val="bg1"/>
                </a:solidFill>
              </a:rPr>
              <a:t>Proporciona un reporte detallado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Resultados de cada fase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Métricas de confianza para cada resultado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Recomendaciones sobre cuáles resultados son más confiables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bg1"/>
                </a:solidFill>
              </a:rPr>
              <a:t>Identificación de cualquier información faltante o ambigua</a:t>
            </a:r>
          </a:p>
          <a:p>
            <a:pPr>
              <a:buNone/>
            </a:pPr>
            <a:r>
              <a:rPr lang="es-ES" sz="1200" dirty="0">
                <a:solidFill>
                  <a:schemeClr val="bg1"/>
                </a:solidFill>
              </a:rPr>
              <a:t>Si alguna fase no produce resultados satisfactorios, sugiere ajustes específicos a la estrategia."</a:t>
            </a:r>
          </a:p>
        </p:txBody>
      </p:sp>
    </p:spTree>
    <p:extLst>
      <p:ext uri="{BB962C8B-B14F-4D97-AF65-F5344CB8AC3E}">
        <p14:creationId xmlns:p14="http://schemas.microsoft.com/office/powerpoint/2010/main" val="263739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2571-B2AB-F6D3-BEC7-0055BA3A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2D68DB-4B27-1D54-C479-2B6681B6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6FA32D44-ECE5-F9FE-4AC7-AB2D0A61E0A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2D7CDFD-D5E6-8605-4BF3-3D3BAC47F6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D1701C2-D0D0-B825-0B9E-B0A6A01B8A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12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ADAB57C-1E0C-C909-09C2-E57AD3F5D686}"/>
              </a:ext>
            </a:extLst>
          </p:cNvPr>
          <p:cNvSpPr/>
          <p:nvPr/>
        </p:nvSpPr>
        <p:spPr>
          <a:xfrm>
            <a:off x="685245" y="768235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FCB5EE0-A40D-3309-94E1-368CD5868FE1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Nodo 5: </a:t>
            </a:r>
            <a:r>
              <a:rPr lang="es-419" dirty="0" err="1"/>
              <a:t>Results</a:t>
            </a:r>
            <a:r>
              <a:rPr lang="es-419" dirty="0"/>
              <a:t> Ranking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0243A3-22E1-E216-E59A-2768B4A9AF69}"/>
              </a:ext>
            </a:extLst>
          </p:cNvPr>
          <p:cNvSpPr txBox="1"/>
          <p:nvPr/>
        </p:nvSpPr>
        <p:spPr>
          <a:xfrm>
            <a:off x="2825833" y="1867025"/>
            <a:ext cx="31685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Este nodo aplica algoritmos de ranking que consideran múltiples factores de calidad simultáneamente. Evalúa no solo la confianza individual de cada componente, sino también la coherencia entre componentes y la completitud de la respuesta.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7AEC51-D94B-447E-E320-AABA31FED0F1}"/>
              </a:ext>
            </a:extLst>
          </p:cNvPr>
          <p:cNvSpPr txBox="1"/>
          <p:nvPr/>
        </p:nvSpPr>
        <p:spPr>
          <a:xfrm>
            <a:off x="396240" y="3429000"/>
            <a:ext cx="6096000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Input: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search_results</a:t>
            </a:r>
            <a:r>
              <a:rPr lang="es-MX" sz="1050" dirty="0">
                <a:solidFill>
                  <a:schemeClr val="bg1"/>
                </a:solidFill>
              </a:rPr>
              <a:t>": [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result_id</a:t>
            </a:r>
            <a:r>
              <a:rPr lang="es-MX" sz="1050" dirty="0">
                <a:solidFill>
                  <a:schemeClr val="bg1"/>
                </a:solidFill>
              </a:rPr>
              <a:t>": "segment_p12_s1_001",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"phase_2_match": {"</a:t>
            </a:r>
            <a:r>
              <a:rPr lang="es-MX" sz="1050" dirty="0" err="1">
                <a:solidFill>
                  <a:schemeClr val="bg1"/>
                </a:solidFill>
              </a:rPr>
              <a:t>visual_confidence</a:t>
            </a:r>
            <a:r>
              <a:rPr lang="es-MX" sz="1050" dirty="0">
                <a:solidFill>
                  <a:schemeClr val="bg1"/>
                </a:solidFill>
              </a:rPr>
              <a:t>": 0.89, "</a:t>
            </a:r>
            <a:r>
              <a:rPr lang="es-MX" sz="1050" dirty="0" err="1">
                <a:solidFill>
                  <a:schemeClr val="bg1"/>
                </a:solidFill>
              </a:rPr>
              <a:t>clip_similarity_score</a:t>
            </a:r>
            <a:r>
              <a:rPr lang="es-MX" sz="1050" dirty="0">
                <a:solidFill>
                  <a:schemeClr val="bg1"/>
                </a:solidFill>
              </a:rPr>
              <a:t>": 0.89},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"phase_3_match": {"</a:t>
            </a:r>
            <a:r>
              <a:rPr lang="es-MX" sz="1050" dirty="0" err="1">
                <a:solidFill>
                  <a:schemeClr val="bg1"/>
                </a:solidFill>
              </a:rPr>
              <a:t>extracted_text</a:t>
            </a:r>
            <a:r>
              <a:rPr lang="es-MX" sz="1050" dirty="0">
                <a:solidFill>
                  <a:schemeClr val="bg1"/>
                </a:solidFill>
              </a:rPr>
              <a:t>": "A = 2.1 m²", "</a:t>
            </a:r>
            <a:r>
              <a:rPr lang="es-MX" sz="1050" dirty="0" err="1">
                <a:solidFill>
                  <a:schemeClr val="bg1"/>
                </a:solidFill>
              </a:rPr>
              <a:t>text_confidence</a:t>
            </a:r>
            <a:r>
              <a:rPr lang="es-MX" sz="1050" dirty="0">
                <a:solidFill>
                  <a:schemeClr val="bg1"/>
                </a:solidFill>
              </a:rPr>
              <a:t>": 0.95, "</a:t>
            </a:r>
            <a:r>
              <a:rPr lang="es-MX" sz="1050" dirty="0" err="1">
                <a:solidFill>
                  <a:schemeClr val="bg1"/>
                </a:solidFill>
              </a:rPr>
              <a:t>proximity_to_visual</a:t>
            </a:r>
            <a:r>
              <a:rPr lang="es-MX" sz="1050" dirty="0">
                <a:solidFill>
                  <a:schemeClr val="bg1"/>
                </a:solidFill>
              </a:rPr>
              <a:t>": 15},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combined_metrics</a:t>
            </a:r>
            <a:r>
              <a:rPr lang="es-MX" sz="1050" dirty="0">
                <a:solidFill>
                  <a:schemeClr val="bg1"/>
                </a:solidFill>
              </a:rPr>
              <a:t>": {"</a:t>
            </a:r>
            <a:r>
              <a:rPr lang="es-MX" sz="1050" dirty="0" err="1">
                <a:solidFill>
                  <a:schemeClr val="bg1"/>
                </a:solidFill>
              </a:rPr>
              <a:t>overall_confidence</a:t>
            </a:r>
            <a:r>
              <a:rPr lang="es-MX" sz="1050" dirty="0">
                <a:solidFill>
                  <a:schemeClr val="bg1"/>
                </a:solidFill>
              </a:rPr>
              <a:t>": 0.92, "</a:t>
            </a:r>
            <a:r>
              <a:rPr lang="es-MX" sz="1050" dirty="0" err="1">
                <a:solidFill>
                  <a:schemeClr val="bg1"/>
                </a:solidFill>
              </a:rPr>
              <a:t>completeness_score</a:t>
            </a:r>
            <a:r>
              <a:rPr lang="es-MX" sz="1050" dirty="0">
                <a:solidFill>
                  <a:schemeClr val="bg1"/>
                </a:solidFill>
              </a:rPr>
              <a:t>": 1.0}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result_id</a:t>
            </a:r>
            <a:r>
              <a:rPr lang="es-MX" sz="1050" dirty="0">
                <a:solidFill>
                  <a:schemeClr val="bg1"/>
                </a:solidFill>
              </a:rPr>
              <a:t>": "segment_p12_s1_002",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"phase_2_match": {"</a:t>
            </a:r>
            <a:r>
              <a:rPr lang="es-MX" sz="1050" dirty="0" err="1">
                <a:solidFill>
                  <a:schemeClr val="bg1"/>
                </a:solidFill>
              </a:rPr>
              <a:t>visual_confidence</a:t>
            </a:r>
            <a:r>
              <a:rPr lang="es-MX" sz="1050" dirty="0">
                <a:solidFill>
                  <a:schemeClr val="bg1"/>
                </a:solidFill>
              </a:rPr>
              <a:t>": 0.76},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"phase_3_match": </a:t>
            </a:r>
            <a:r>
              <a:rPr lang="es-MX" sz="1050" dirty="0" err="1">
                <a:solidFill>
                  <a:schemeClr val="bg1"/>
                </a:solidFill>
              </a:rPr>
              <a:t>null</a:t>
            </a:r>
            <a:r>
              <a:rPr lang="es-MX" sz="1050" dirty="0">
                <a:solidFill>
                  <a:schemeClr val="bg1"/>
                </a:solidFill>
              </a:rPr>
              <a:t>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combined_metrics</a:t>
            </a:r>
            <a:r>
              <a:rPr lang="es-MX" sz="1050" dirty="0">
                <a:solidFill>
                  <a:schemeClr val="bg1"/>
                </a:solidFill>
              </a:rPr>
              <a:t>": {"</a:t>
            </a:r>
            <a:r>
              <a:rPr lang="es-MX" sz="1050" dirty="0" err="1">
                <a:solidFill>
                  <a:schemeClr val="bg1"/>
                </a:solidFill>
              </a:rPr>
              <a:t>overall_confidence</a:t>
            </a:r>
            <a:r>
              <a:rPr lang="es-MX" sz="1050" dirty="0">
                <a:solidFill>
                  <a:schemeClr val="bg1"/>
                </a:solidFill>
              </a:rPr>
              <a:t>": 0.38, "</a:t>
            </a:r>
            <a:r>
              <a:rPr lang="es-MX" sz="1050" dirty="0" err="1">
                <a:solidFill>
                  <a:schemeClr val="bg1"/>
                </a:solidFill>
              </a:rPr>
              <a:t>completeness_score</a:t>
            </a:r>
            <a:r>
              <a:rPr lang="es-MX" sz="1050" dirty="0">
                <a:solidFill>
                  <a:schemeClr val="bg1"/>
                </a:solidFill>
              </a:rPr>
              <a:t>": 0.5}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]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C7D8D9-0783-F098-79E3-D8784273BA8D}"/>
              </a:ext>
            </a:extLst>
          </p:cNvPr>
          <p:cNvSpPr txBox="1"/>
          <p:nvPr/>
        </p:nvSpPr>
        <p:spPr>
          <a:xfrm>
            <a:off x="6197602" y="679226"/>
            <a:ext cx="609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Output: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"</a:t>
            </a:r>
            <a:r>
              <a:rPr lang="es-MX" sz="1000" dirty="0" err="1">
                <a:solidFill>
                  <a:schemeClr val="bg1"/>
                </a:solidFill>
              </a:rPr>
              <a:t>ranked_results</a:t>
            </a:r>
            <a:r>
              <a:rPr lang="es-MX" sz="1000" dirty="0">
                <a:solidFill>
                  <a:schemeClr val="bg1"/>
                </a:solidFill>
              </a:rPr>
              <a:t>": [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final_rank</a:t>
            </a:r>
            <a:r>
              <a:rPr lang="es-MX" sz="100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result_id</a:t>
            </a:r>
            <a:r>
              <a:rPr lang="es-MX" sz="1000" dirty="0">
                <a:solidFill>
                  <a:schemeClr val="bg1"/>
                </a:solidFill>
              </a:rPr>
              <a:t>": "segment_p12_s1_001",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quality_assessment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overall_score</a:t>
            </a:r>
            <a:r>
              <a:rPr lang="es-MX" sz="1000" dirty="0">
                <a:solidFill>
                  <a:schemeClr val="bg1"/>
                </a:solidFill>
              </a:rPr>
              <a:t>": 94.2,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visual_quality</a:t>
            </a:r>
            <a:r>
              <a:rPr lang="es-MX" sz="1000" dirty="0">
                <a:solidFill>
                  <a:schemeClr val="bg1"/>
                </a:solidFill>
              </a:rPr>
              <a:t>": 89.0,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textual_quality</a:t>
            </a:r>
            <a:r>
              <a:rPr lang="es-MX" sz="1000" dirty="0">
                <a:solidFill>
                  <a:schemeClr val="bg1"/>
                </a:solidFill>
              </a:rPr>
              <a:t>": 95.0,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spatial_coherence</a:t>
            </a:r>
            <a:r>
              <a:rPr lang="es-MX" sz="1000" dirty="0">
                <a:solidFill>
                  <a:schemeClr val="bg1"/>
                </a:solidFill>
              </a:rPr>
              <a:t>": 98.5,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completeness</a:t>
            </a:r>
            <a:r>
              <a:rPr lang="es-MX" sz="1000" dirty="0">
                <a:solidFill>
                  <a:schemeClr val="bg1"/>
                </a:solidFill>
              </a:rPr>
              <a:t>": 100.0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extracted_answer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value</a:t>
            </a:r>
            <a:r>
              <a:rPr lang="es-MX" sz="1000" dirty="0">
                <a:solidFill>
                  <a:schemeClr val="bg1"/>
                </a:solidFill>
              </a:rPr>
              <a:t>": "2.1",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unit</a:t>
            </a:r>
            <a:r>
              <a:rPr lang="es-MX" sz="1000" dirty="0">
                <a:solidFill>
                  <a:schemeClr val="bg1"/>
                </a:solidFill>
              </a:rPr>
              <a:t>": "m²",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full_text</a:t>
            </a:r>
            <a:r>
              <a:rPr lang="es-MX" sz="1000" dirty="0">
                <a:solidFill>
                  <a:schemeClr val="bg1"/>
                </a:solidFill>
              </a:rPr>
              <a:t>": "A = 2.1 m²",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confidence</a:t>
            </a:r>
            <a:r>
              <a:rPr lang="es-MX" sz="1000" dirty="0">
                <a:solidFill>
                  <a:schemeClr val="bg1"/>
                </a:solidFill>
              </a:rPr>
              <a:t>": 0.95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supporting_evidence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visual_element_location</a:t>
            </a:r>
            <a:r>
              <a:rPr lang="es-MX" sz="1000" dirty="0">
                <a:solidFill>
                  <a:schemeClr val="bg1"/>
                </a:solidFill>
              </a:rPr>
              <a:t>": {"x1": 120, "y1": 450, "x2": 180, "y2": 520},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text_element_location</a:t>
            </a:r>
            <a:r>
              <a:rPr lang="es-MX" sz="1000" dirty="0">
                <a:solidFill>
                  <a:schemeClr val="bg1"/>
                </a:solidFill>
              </a:rPr>
              <a:t>": {"x": 185, "y": 465},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source_segment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segments</a:t>
            </a:r>
            <a:r>
              <a:rPr lang="es-MX" sz="1000" dirty="0">
                <a:solidFill>
                  <a:schemeClr val="bg1"/>
                </a:solidFill>
              </a:rPr>
              <a:t>/page12_section1_001.png",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spatial_relationship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text_adjacent_to_visual</a:t>
            </a:r>
            <a:r>
              <a:rPr lang="es-MX" sz="1000" dirty="0">
                <a:solidFill>
                  <a:schemeClr val="bg1"/>
                </a:solidFill>
              </a:rPr>
              <a:t>"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reliability_indicators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answer_confidence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high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evidence_strength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strong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spatial_validation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confirmed</a:t>
            </a:r>
            <a:r>
              <a:rPr lang="es-MX" sz="1000" dirty="0">
                <a:solidFill>
                  <a:schemeClr val="bg1"/>
                </a:solidFill>
              </a:rPr>
              <a:t>"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],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"</a:t>
            </a:r>
            <a:r>
              <a:rPr lang="es-MX" sz="1000" dirty="0" err="1">
                <a:solidFill>
                  <a:schemeClr val="bg1"/>
                </a:solidFill>
              </a:rPr>
              <a:t>ranking_summary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total_evaluated</a:t>
            </a:r>
            <a:r>
              <a:rPr lang="es-MX" sz="1000" dirty="0">
                <a:solidFill>
                  <a:schemeClr val="bg1"/>
                </a:solidFill>
              </a:rPr>
              <a:t>": 2,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high_quality_results</a:t>
            </a:r>
            <a:r>
              <a:rPr lang="es-MX" sz="100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recommended_result</a:t>
            </a:r>
            <a:r>
              <a:rPr lang="es-MX" sz="1000" dirty="0">
                <a:solidFill>
                  <a:schemeClr val="bg1"/>
                </a:solidFill>
              </a:rPr>
              <a:t>": "segment_p12_s1_001",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confidence_in_recommendation</a:t>
            </a:r>
            <a:r>
              <a:rPr lang="es-MX" sz="1000" dirty="0">
                <a:solidFill>
                  <a:schemeClr val="bg1"/>
                </a:solidFill>
              </a:rPr>
              <a:t>": 0.942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2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6A7EF-E783-6457-7E8A-9982CA8A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BE3049B-3959-B886-E307-3672CCF6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E5CD939-A980-F06D-E10E-882CFFC9387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8306A07-201C-C2F6-D7A2-8B6CC3734E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9A74652-7AC0-AE4B-49BC-62BE6A0E33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13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C339E97-5162-52A4-16E8-DE20FD1BA382}"/>
              </a:ext>
            </a:extLst>
          </p:cNvPr>
          <p:cNvSpPr/>
          <p:nvPr/>
        </p:nvSpPr>
        <p:spPr>
          <a:xfrm>
            <a:off x="685245" y="768235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CF2C50-C957-8215-99FB-2023B846FFAE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Nodo 5: </a:t>
            </a:r>
            <a:r>
              <a:rPr lang="es-419" dirty="0" err="1"/>
              <a:t>Results</a:t>
            </a:r>
            <a:r>
              <a:rPr lang="es-419" dirty="0"/>
              <a:t> Ranking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02FB0B-0786-3FF4-EAA1-080FB23C3AB7}"/>
              </a:ext>
            </a:extLst>
          </p:cNvPr>
          <p:cNvSpPr txBox="1"/>
          <p:nvPr/>
        </p:nvSpPr>
        <p:spPr>
          <a:xfrm>
            <a:off x="2992119" y="1884859"/>
            <a:ext cx="765165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100" b="1" dirty="0">
                <a:solidFill>
                  <a:schemeClr val="bg1"/>
                </a:solidFill>
              </a:rPr>
              <a:t>El </a:t>
            </a:r>
            <a:r>
              <a:rPr lang="es-ES" sz="1100" b="1" dirty="0" err="1">
                <a:solidFill>
                  <a:schemeClr val="bg1"/>
                </a:solidFill>
              </a:rPr>
              <a:t>Prompt</a:t>
            </a:r>
            <a:r>
              <a:rPr lang="es-ES" sz="1100" b="1" dirty="0">
                <a:solidFill>
                  <a:schemeClr val="bg1"/>
                </a:solidFill>
              </a:rPr>
              <a:t> Específico:</a:t>
            </a:r>
            <a:r>
              <a:rPr lang="es-ES" sz="1100" dirty="0">
                <a:solidFill>
                  <a:schemeClr val="bg1"/>
                </a:solidFill>
              </a:rPr>
              <a:t> "Eres un evaluador experto en calidad de resultados para sistemas de información arquitectónica. Tu especialidad es determinar qué tan confiables y útiles son los resultados de búsquedas multimodales.</a:t>
            </a:r>
          </a:p>
          <a:p>
            <a:pPr>
              <a:buNone/>
            </a:pPr>
            <a:r>
              <a:rPr lang="es-ES" sz="1100" dirty="0">
                <a:solidFill>
                  <a:schemeClr val="bg1"/>
                </a:solidFill>
              </a:rPr>
              <a:t>Resultados de búsqueda recibidos: {</a:t>
            </a:r>
            <a:r>
              <a:rPr lang="es-ES" sz="1100" dirty="0" err="1">
                <a:solidFill>
                  <a:schemeClr val="bg1"/>
                </a:solidFill>
              </a:rPr>
              <a:t>search_results</a:t>
            </a:r>
            <a:r>
              <a:rPr lang="es-ES" sz="1100" dirty="0">
                <a:solidFill>
                  <a:schemeClr val="bg1"/>
                </a:solidFill>
              </a:rPr>
              <a:t>} Consulta original del usuario: {</a:t>
            </a:r>
            <a:r>
              <a:rPr lang="es-ES" sz="1100" dirty="0" err="1">
                <a:solidFill>
                  <a:schemeClr val="bg1"/>
                </a:solidFill>
              </a:rPr>
              <a:t>original_query</a:t>
            </a:r>
            <a:r>
              <a:rPr lang="es-ES" sz="1100" dirty="0">
                <a:solidFill>
                  <a:schemeClr val="bg1"/>
                </a:solidFill>
              </a:rPr>
              <a:t>}</a:t>
            </a:r>
          </a:p>
          <a:p>
            <a:pPr>
              <a:buNone/>
            </a:pPr>
            <a:r>
              <a:rPr lang="es-ES" sz="1100" dirty="0">
                <a:solidFill>
                  <a:schemeClr val="bg1"/>
                </a:solidFill>
              </a:rPr>
              <a:t>Para cada resultado, evalúa: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bg1"/>
                </a:solidFill>
              </a:rPr>
              <a:t>Consistencia interna: ¿Los componentes visuales y textuales del resultado son coherentes entre sí?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bg1"/>
                </a:solidFill>
              </a:rPr>
              <a:t>Relevancia directa: ¿Qué tan directamente responde este resultado a la pregunta específica del usuario?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bg1"/>
                </a:solidFill>
              </a:rPr>
              <a:t>Confianza técnica: ¿Qué tan altos son los scores de confianza de cada componente?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bg1"/>
                </a:solidFill>
              </a:rPr>
              <a:t>Completitud: ¿El resultado proporciona toda la información que el usuario necesita?</a:t>
            </a:r>
          </a:p>
          <a:p>
            <a:pPr>
              <a:buFont typeface="+mj-lt"/>
              <a:buAutoNum type="arabicPeriod"/>
            </a:pPr>
            <a:r>
              <a:rPr lang="es-ES" sz="1100" dirty="0">
                <a:solidFill>
                  <a:schemeClr val="bg1"/>
                </a:solidFill>
              </a:rPr>
              <a:t>Contexto espacial: ¿La ubicación del resultado coincide con las especificaciones del usuario?</a:t>
            </a:r>
          </a:p>
          <a:p>
            <a:pPr>
              <a:buNone/>
            </a:pPr>
            <a:r>
              <a:rPr lang="es-ES" sz="1100" dirty="0">
                <a:solidFill>
                  <a:schemeClr val="bg1"/>
                </a:solidFill>
              </a:rPr>
              <a:t>Criterios específicos para planos arquitectónicos: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¿Las medidas encontradas son realistas para el tipo de elemento arquitectónico?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¿La proximidad entre elementos visuales y textual sugiere una relación real?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¿Los patrones textuales coinciden con notaciones estándar de arquitectura?</a:t>
            </a:r>
          </a:p>
          <a:p>
            <a:pPr>
              <a:buNone/>
            </a:pPr>
            <a:r>
              <a:rPr lang="es-ES" sz="1100" dirty="0">
                <a:solidFill>
                  <a:schemeClr val="bg1"/>
                </a:solidFill>
              </a:rPr>
              <a:t>Proporciona: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Ranking de resultados del mejor al peor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Justificación detallada para el ranking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Nivel de confianza en la recomendación principal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Identificación de cualquier inconsistencia o señal de alerta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bg1"/>
                </a:solidFill>
              </a:rPr>
              <a:t>Recomendación sobre si los resultados son suficientes para responder al usuario o si se necesita búsqueda adicional"</a:t>
            </a:r>
          </a:p>
        </p:txBody>
      </p:sp>
    </p:spTree>
    <p:extLst>
      <p:ext uri="{BB962C8B-B14F-4D97-AF65-F5344CB8AC3E}">
        <p14:creationId xmlns:p14="http://schemas.microsoft.com/office/powerpoint/2010/main" val="67868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5DE5-C679-CD6E-686C-8B0BC936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A414EB1-BF39-8577-9BB6-E374BDA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3927BF06-EF44-58B6-4CDD-41ED5AB7645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2F36940-E634-92A9-684C-0F739A7B75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F2ECD98-A888-3A0A-CCD3-22F56D9286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14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C675A4-1CAF-F344-84A9-9B12BE86AD4B}"/>
              </a:ext>
            </a:extLst>
          </p:cNvPr>
          <p:cNvSpPr/>
          <p:nvPr/>
        </p:nvSpPr>
        <p:spPr>
          <a:xfrm>
            <a:off x="638903" y="736600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27D830A-B50C-E265-393E-3FEDD7214564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6: Response </a:t>
            </a:r>
            <a:r>
              <a:rPr lang="es-419" dirty="0" err="1"/>
              <a:t>Generation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551A06-E821-748E-5343-0C0270DF6ED6}"/>
              </a:ext>
            </a:extLst>
          </p:cNvPr>
          <p:cNvSpPr txBox="1"/>
          <p:nvPr/>
        </p:nvSpPr>
        <p:spPr>
          <a:xfrm>
            <a:off x="2825833" y="1867025"/>
            <a:ext cx="3168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Este nodo toma todos los datos técnicos y los convierte en una respuesta comprensible y útil para el usuario final.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01A787-7BA6-BC17-529C-DD73892C2B3D}"/>
              </a:ext>
            </a:extLst>
          </p:cNvPr>
          <p:cNvSpPr txBox="1"/>
          <p:nvPr/>
        </p:nvSpPr>
        <p:spPr>
          <a:xfrm>
            <a:off x="6583680" y="1514034"/>
            <a:ext cx="4860291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</a:rPr>
              <a:t>Output</a:t>
            </a:r>
            <a:r>
              <a:rPr lang="es-MX" sz="1050" dirty="0">
                <a:solidFill>
                  <a:schemeClr val="bg1"/>
                </a:solidFill>
              </a:rPr>
              <a:t>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primary_response</a:t>
            </a:r>
            <a:r>
              <a:rPr lang="es-MX" sz="1050" dirty="0">
                <a:solidFill>
                  <a:schemeClr val="bg1"/>
                </a:solidFill>
              </a:rPr>
              <a:t>": "El área de la puerta ubicada en la página 12, sección 1 es de 2.1 metros cuadrados.",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detailed_response</a:t>
            </a:r>
            <a:r>
              <a:rPr lang="es-MX" sz="1050" dirty="0">
                <a:solidFill>
                  <a:schemeClr val="bg1"/>
                </a:solidFill>
              </a:rPr>
              <a:t>": "He localizado la puerta específica que buscas en la página 12, sección 1 del plano. El área de esta puerta es de 2.1 metros cuadrados. Esta información se obtuvo mediante la identificación visual del elemento arquitectónico y la extracción de la anotación textual asociada que especifica la medida.",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confidence_communication</a:t>
            </a:r>
            <a:r>
              <a:rPr lang="es-MX" sz="1050" dirty="0">
                <a:solidFill>
                  <a:schemeClr val="bg1"/>
                </a:solidFill>
              </a:rPr>
              <a:t>": "Tengo un alto nivel de confianza en esta respuesta (94.2% de precisión) porque tanto la identificación visual como la extracción de texto tuvieron resultados excelentes.",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evidence_available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visual_evidence</a:t>
            </a:r>
            <a:r>
              <a:rPr lang="es-MX" sz="1050" dirty="0">
                <a:solidFill>
                  <a:schemeClr val="bg1"/>
                </a:solidFill>
              </a:rPr>
              <a:t>": "Ubicación exacta del elemento identificado en el plano",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textual_evidence</a:t>
            </a:r>
            <a:r>
              <a:rPr lang="es-MX" sz="1050" dirty="0">
                <a:solidFill>
                  <a:schemeClr val="bg1"/>
                </a:solidFill>
              </a:rPr>
              <a:t>": "Anotación original que especifica 'A = 2.1 m²'",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spatial_evidence</a:t>
            </a:r>
            <a:r>
              <a:rPr lang="es-MX" sz="1050" dirty="0">
                <a:solidFill>
                  <a:schemeClr val="bg1"/>
                </a:solidFill>
              </a:rPr>
              <a:t>": "Confirmación de ubicación en página y sección especificadas"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additional_context</a:t>
            </a:r>
            <a:r>
              <a:rPr lang="es-MX" sz="1050" dirty="0">
                <a:solidFill>
                  <a:schemeClr val="bg1"/>
                </a:solidFill>
              </a:rPr>
              <a:t>": "La medida se encontró como una anotación textual ubicada espacialmente muy cerca del elemento visual identificado, lo que confirma la relación entre ambos componentes.",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b="1" dirty="0" err="1">
                <a:solidFill>
                  <a:schemeClr val="bg1"/>
                </a:solidFill>
              </a:rPr>
              <a:t>response_metadata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query_processing_time</a:t>
            </a:r>
            <a:r>
              <a:rPr lang="es-MX" sz="1050" dirty="0">
                <a:solidFill>
                  <a:schemeClr val="bg1"/>
                </a:solidFill>
              </a:rPr>
              <a:t>": "1.4 </a:t>
            </a:r>
            <a:r>
              <a:rPr lang="es-MX" sz="1050" dirty="0" err="1">
                <a:solidFill>
                  <a:schemeClr val="bg1"/>
                </a:solidFill>
              </a:rPr>
              <a:t>seconds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result_confidence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high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evidence_strength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strong</a:t>
            </a:r>
            <a:r>
              <a:rPr lang="es-MX" sz="1050" dirty="0">
                <a:solidFill>
                  <a:schemeClr val="bg1"/>
                </a:solidFill>
              </a:rPr>
              <a:t>"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}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DA6124-A60B-38E2-D5FB-366C233F2D0B}"/>
              </a:ext>
            </a:extLst>
          </p:cNvPr>
          <p:cNvSpPr txBox="1"/>
          <p:nvPr/>
        </p:nvSpPr>
        <p:spPr>
          <a:xfrm>
            <a:off x="638903" y="3114687"/>
            <a:ext cx="609600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</a:rPr>
              <a:t>Input</a:t>
            </a:r>
            <a:r>
              <a:rPr lang="es-MX" sz="1050" dirty="0">
                <a:solidFill>
                  <a:schemeClr val="bg1"/>
                </a:solidFill>
              </a:rPr>
              <a:t>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ranked_results</a:t>
            </a:r>
            <a:r>
              <a:rPr lang="es-MX" sz="1050" dirty="0">
                <a:solidFill>
                  <a:schemeClr val="bg1"/>
                </a:solidFill>
              </a:rPr>
              <a:t>": [{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final_rank</a:t>
            </a:r>
            <a:r>
              <a:rPr lang="es-MX" sz="105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extracted_answer</a:t>
            </a:r>
            <a:r>
              <a:rPr lang="es-MX" sz="1050" dirty="0">
                <a:solidFill>
                  <a:schemeClr val="bg1"/>
                </a:solidFill>
              </a:rPr>
              <a:t>": {"</a:t>
            </a:r>
            <a:r>
              <a:rPr lang="es-MX" sz="1050" dirty="0" err="1">
                <a:solidFill>
                  <a:schemeClr val="bg1"/>
                </a:solidFill>
              </a:rPr>
              <a:t>value</a:t>
            </a:r>
            <a:r>
              <a:rPr lang="es-MX" sz="1050" dirty="0">
                <a:solidFill>
                  <a:schemeClr val="bg1"/>
                </a:solidFill>
              </a:rPr>
              <a:t>": "2.1", "</a:t>
            </a:r>
            <a:r>
              <a:rPr lang="es-MX" sz="1050" dirty="0" err="1">
                <a:solidFill>
                  <a:schemeClr val="bg1"/>
                </a:solidFill>
              </a:rPr>
              <a:t>unit</a:t>
            </a:r>
            <a:r>
              <a:rPr lang="es-MX" sz="1050" dirty="0">
                <a:solidFill>
                  <a:schemeClr val="bg1"/>
                </a:solidFill>
              </a:rPr>
              <a:t>": "m²", "</a:t>
            </a:r>
            <a:r>
              <a:rPr lang="es-MX" sz="1050" dirty="0" err="1">
                <a:solidFill>
                  <a:schemeClr val="bg1"/>
                </a:solidFill>
              </a:rPr>
              <a:t>confidence</a:t>
            </a:r>
            <a:r>
              <a:rPr lang="es-MX" sz="1050" dirty="0">
                <a:solidFill>
                  <a:schemeClr val="bg1"/>
                </a:solidFill>
              </a:rPr>
              <a:t>": 0.95},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quality_assessment</a:t>
            </a:r>
            <a:r>
              <a:rPr lang="es-MX" sz="1050" dirty="0">
                <a:solidFill>
                  <a:schemeClr val="bg1"/>
                </a:solidFill>
              </a:rPr>
              <a:t>": {"</a:t>
            </a:r>
            <a:r>
              <a:rPr lang="es-MX" sz="1050" dirty="0" err="1">
                <a:solidFill>
                  <a:schemeClr val="bg1"/>
                </a:solidFill>
              </a:rPr>
              <a:t>overall_score</a:t>
            </a:r>
            <a:r>
              <a:rPr lang="es-MX" sz="1050" dirty="0">
                <a:solidFill>
                  <a:schemeClr val="bg1"/>
                </a:solidFill>
              </a:rPr>
              <a:t>": 94.2},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supporting_evidence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source_segment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segments</a:t>
            </a:r>
            <a:r>
              <a:rPr lang="es-MX" sz="1050" dirty="0">
                <a:solidFill>
                  <a:schemeClr val="bg1"/>
                </a:solidFill>
              </a:rPr>
              <a:t>/page12_section1_001.png",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spatial_relationship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text_adjacent_to_visual</a:t>
            </a:r>
            <a:r>
              <a:rPr lang="es-MX" sz="1050" dirty="0">
                <a:solidFill>
                  <a:schemeClr val="bg1"/>
                </a:solidFill>
              </a:rPr>
              <a:t>"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reliability_indicators</a:t>
            </a:r>
            <a:r>
              <a:rPr lang="es-MX" sz="1050" dirty="0">
                <a:solidFill>
                  <a:schemeClr val="bg1"/>
                </a:solidFill>
              </a:rPr>
              <a:t>": {"</a:t>
            </a:r>
            <a:r>
              <a:rPr lang="es-MX" sz="1050" dirty="0" err="1">
                <a:solidFill>
                  <a:schemeClr val="bg1"/>
                </a:solidFill>
              </a:rPr>
              <a:t>answer_confidence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high</a:t>
            </a:r>
            <a:r>
              <a:rPr lang="es-MX" sz="1050" dirty="0">
                <a:solidFill>
                  <a:schemeClr val="bg1"/>
                </a:solidFill>
              </a:rPr>
              <a:t>", "</a:t>
            </a:r>
            <a:r>
              <a:rPr lang="es-MX" sz="1050" dirty="0" err="1">
                <a:solidFill>
                  <a:schemeClr val="bg1"/>
                </a:solidFill>
              </a:rPr>
              <a:t>evidence_strength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strong</a:t>
            </a:r>
            <a:r>
              <a:rPr lang="es-MX" sz="1050" dirty="0">
                <a:solidFill>
                  <a:schemeClr val="bg1"/>
                </a:solidFill>
              </a:rPr>
              <a:t>"}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}],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original_query</a:t>
            </a:r>
            <a:r>
              <a:rPr lang="es-MX" sz="1050" dirty="0">
                <a:solidFill>
                  <a:schemeClr val="bg1"/>
                </a:solidFill>
              </a:rPr>
              <a:t>": "¿Cuál es el área de la puerta ubicada en la página 12, sección 1?"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9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gráfico 1">
            <a:extLst>
              <a:ext uri="{FF2B5EF4-FFF2-40B4-BE49-F238E27FC236}">
                <a16:creationId xmlns:a16="http://schemas.microsoft.com/office/drawing/2014/main" id="{67F08110-D1D3-0A02-E5B9-AE1EB8B0E12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https://www.mermaidchart.com/app/projects/fd29a72d-dbb5-46ff-9057-8d99a0d9af7f/diagrams/a679c049-564d-4c53-b208-4b064552a2a6/share/invite/eyJhbGciOiJIUzI1NiIsInR5cCI6IkpXVCJ9.eyJkb2N1bWVudElEIjoiYTY3OWMwNDktNTY0ZC00YzUzLWIyMDgtNGIwNjQ1NTJhMmE2IiwiYWNjZXNzIjoiRWRpdCIsImlhdCI6MTc1NzY0MjI0Mn0.PtuouxbW2bLVBCDaZBarPDovXu1TqCYJ2-t9sdSxL4M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41E459A-C083-214D-248D-FED7EB53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 err="1"/>
              <a:t>Flowchart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6AFBD-C01C-DEA8-699B-AA9FDA0A5B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11 de septiembre de 2025</a:t>
            </a:fld>
            <a:endParaRPr lang="es-MX" noProof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5A995-28AB-F322-B80A-409C2B58AB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7E250-F7AF-8BC8-1138-B539480D86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15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57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MX" b="1" dirty="0"/>
              <a:t>Email  </a:t>
            </a:r>
            <a:r>
              <a:rPr lang="es-MX" dirty="0"/>
              <a:t>  </a:t>
            </a:r>
          </a:p>
          <a:p>
            <a:pPr rtl="0"/>
            <a:r>
              <a:rPr lang="es-MX" dirty="0"/>
              <a:t>email@tec.mx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Gracias!</a:t>
            </a:r>
          </a:p>
          <a:p>
            <a:pPr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MX" dirty="0"/>
              <a:t>Gracias</a:t>
            </a:r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2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785225-C25A-CC39-B57F-C63E733C7502}"/>
              </a:ext>
            </a:extLst>
          </p:cNvPr>
          <p:cNvSpPr/>
          <p:nvPr/>
        </p:nvSpPr>
        <p:spPr>
          <a:xfrm>
            <a:off x="3505200" y="1092200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E4B6F6C-2BBF-EA60-B8CA-6D8017393219}"/>
              </a:ext>
            </a:extLst>
          </p:cNvPr>
          <p:cNvSpPr/>
          <p:nvPr/>
        </p:nvSpPr>
        <p:spPr>
          <a:xfrm>
            <a:off x="638903" y="2265680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1. </a:t>
            </a:r>
            <a:r>
              <a:rPr lang="es-419" dirty="0" err="1"/>
              <a:t>Query</a:t>
            </a:r>
            <a:r>
              <a:rPr lang="es-419" dirty="0"/>
              <a:t> </a:t>
            </a:r>
            <a:r>
              <a:rPr lang="es-419" dirty="0" err="1"/>
              <a:t>Processor</a:t>
            </a:r>
            <a:r>
              <a:rPr lang="es-419" dirty="0"/>
              <a:t> </a:t>
            </a:r>
            <a:r>
              <a:rPr lang="es-419" dirty="0" err="1"/>
              <a:t>Node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C7DEB4-4876-1CB8-CD50-D919F93088E0}"/>
              </a:ext>
            </a:extLst>
          </p:cNvPr>
          <p:cNvSpPr txBox="1"/>
          <p:nvPr/>
        </p:nvSpPr>
        <p:spPr>
          <a:xfrm>
            <a:off x="2783839" y="2240552"/>
            <a:ext cx="4013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Preparar la consulta para el análisis posterior.  Este nodo normalizaría el texto y extraería datos clave.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	¿Qué está pidiendo exactamente el usuario?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	Un dato específico: "área"</a:t>
            </a:r>
          </a:p>
          <a:p>
            <a:r>
              <a:rPr lang="es-ES" sz="1200" dirty="0">
                <a:solidFill>
                  <a:schemeClr val="bg1"/>
                </a:solidFill>
              </a:rPr>
              <a:t>	De un elemento específico: "puerta"</a:t>
            </a:r>
          </a:p>
          <a:p>
            <a:r>
              <a:rPr lang="es-ES" sz="1200" dirty="0">
                <a:solidFill>
                  <a:schemeClr val="bg1"/>
                </a:solidFill>
              </a:rPr>
              <a:t>	En una ubicación específica: "página 12, sección 1"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	¿Qué tipo de información necesito buscar?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	Información numérica (el área)</a:t>
            </a:r>
          </a:p>
          <a:p>
            <a:r>
              <a:rPr lang="es-ES" sz="1200" dirty="0">
                <a:solidFill>
                  <a:schemeClr val="bg1"/>
                </a:solidFill>
              </a:rPr>
              <a:t>	Información visual (identificar la puerta)</a:t>
            </a:r>
          </a:p>
          <a:p>
            <a:r>
              <a:rPr lang="es-ES" sz="1200" dirty="0">
                <a:solidFill>
                  <a:schemeClr val="bg1"/>
                </a:solidFill>
              </a:rPr>
              <a:t>	Información espacial (localizar página y sección)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	Este nodo recibe la pregunta cruda del usuario, exactamente como la escribió, con posibles errores tipográficos, lenguaje coloquial, o ambigüedades.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F51757-7BF2-4E35-C206-C4E58C4C7C44}"/>
              </a:ext>
            </a:extLst>
          </p:cNvPr>
          <p:cNvSpPr txBox="1"/>
          <p:nvPr/>
        </p:nvSpPr>
        <p:spPr>
          <a:xfrm>
            <a:off x="7294990" y="2240552"/>
            <a:ext cx="401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El nodo limpia y normaliza la consulta, identifica el idioma, corrige errores obvios y extrae las palabras clave más importantes. Es como cuando un traductor profesional no solo traduce las palabras, sino que entiende la intención detrás de ellas.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F017F1F-5363-A081-6EBE-C621CD513BC2}"/>
              </a:ext>
            </a:extLst>
          </p:cNvPr>
          <p:cNvSpPr txBox="1"/>
          <p:nvPr/>
        </p:nvSpPr>
        <p:spPr>
          <a:xfrm>
            <a:off x="7294990" y="3625547"/>
            <a:ext cx="3895749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Output: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original_query</a:t>
            </a:r>
            <a:r>
              <a:rPr lang="es-MX" sz="1050" dirty="0">
                <a:solidFill>
                  <a:schemeClr val="bg1"/>
                </a:solidFill>
              </a:rPr>
              <a:t>": "¿Cuál es el área de la puerta ubicada en la página 12, sección 1?",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normalized_query</a:t>
            </a:r>
            <a:r>
              <a:rPr lang="es-MX" sz="1050" dirty="0">
                <a:solidFill>
                  <a:schemeClr val="bg1"/>
                </a:solidFill>
              </a:rPr>
              <a:t>": "cual es el 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 de la puerta ubicada en la pagina 12 </a:t>
            </a:r>
            <a:r>
              <a:rPr lang="es-MX" sz="1050" dirty="0" err="1">
                <a:solidFill>
                  <a:schemeClr val="bg1"/>
                </a:solidFill>
              </a:rPr>
              <a:t>seccion</a:t>
            </a:r>
            <a:r>
              <a:rPr lang="es-MX" sz="1050" dirty="0">
                <a:solidFill>
                  <a:schemeClr val="bg1"/>
                </a:solidFill>
              </a:rPr>
              <a:t> 1",</a:t>
            </a:r>
          </a:p>
          <a:p>
            <a:endParaRPr lang="es-MX" sz="1050" dirty="0">
              <a:solidFill>
                <a:schemeClr val="bg1"/>
              </a:solidFill>
            </a:endParaRP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language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spanish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key_tokens</a:t>
            </a:r>
            <a:r>
              <a:rPr lang="es-MX" sz="1050" dirty="0">
                <a:solidFill>
                  <a:schemeClr val="bg1"/>
                </a:solidFill>
              </a:rPr>
              <a:t>": ["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", "puerta", "pagina 12", "</a:t>
            </a:r>
            <a:r>
              <a:rPr lang="es-MX" sz="1050" dirty="0" err="1">
                <a:solidFill>
                  <a:schemeClr val="bg1"/>
                </a:solidFill>
              </a:rPr>
              <a:t>seccion</a:t>
            </a:r>
            <a:r>
              <a:rPr lang="es-MX" sz="1050" dirty="0">
                <a:solidFill>
                  <a:schemeClr val="bg1"/>
                </a:solidFill>
              </a:rPr>
              <a:t> 1"],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query_intent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find_specific_measurement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query_type_indicators</a:t>
            </a:r>
            <a:r>
              <a:rPr lang="es-MX" sz="1050" dirty="0">
                <a:solidFill>
                  <a:schemeClr val="bg1"/>
                </a:solidFill>
              </a:rPr>
              <a:t>": ["</a:t>
            </a:r>
            <a:r>
              <a:rPr lang="es-MX" sz="1050" dirty="0" err="1">
                <a:solidFill>
                  <a:schemeClr val="bg1"/>
                </a:solidFill>
              </a:rPr>
              <a:t>measurement_request</a:t>
            </a:r>
            <a:r>
              <a:rPr lang="es-MX" sz="1050" dirty="0">
                <a:solidFill>
                  <a:schemeClr val="bg1"/>
                </a:solidFill>
              </a:rPr>
              <a:t>", "</a:t>
            </a:r>
            <a:r>
              <a:rPr lang="es-MX" sz="1050" dirty="0" err="1">
                <a:solidFill>
                  <a:schemeClr val="bg1"/>
                </a:solidFill>
              </a:rPr>
              <a:t>spatial_location</a:t>
            </a:r>
            <a:r>
              <a:rPr lang="es-MX" sz="1050" dirty="0">
                <a:solidFill>
                  <a:schemeClr val="bg1"/>
                </a:solidFill>
              </a:rPr>
              <a:t>", "</a:t>
            </a:r>
            <a:r>
              <a:rPr lang="es-MX" sz="1050" dirty="0" err="1">
                <a:solidFill>
                  <a:schemeClr val="bg1"/>
                </a:solidFill>
              </a:rPr>
              <a:t>object_identification</a:t>
            </a:r>
            <a:r>
              <a:rPr lang="es-MX" sz="1050" dirty="0">
                <a:solidFill>
                  <a:schemeClr val="bg1"/>
                </a:solidFill>
              </a:rPr>
              <a:t>"]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3AB5-BC7A-4E01-B410-FC5CD12B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4AB5F3-FE09-41BA-C0F6-5A203CA2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280314E9-A0CC-A0A3-6FC5-C9077B3AD70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70FE42B-5CCE-40AA-D657-031C55E537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A8896F0-D406-8BA5-EB29-C32D554FA2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3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225DB1-C463-9048-9287-296772C005EF}"/>
              </a:ext>
            </a:extLst>
          </p:cNvPr>
          <p:cNvSpPr/>
          <p:nvPr/>
        </p:nvSpPr>
        <p:spPr>
          <a:xfrm>
            <a:off x="3505200" y="1092200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5E4220-A2E1-BA1F-EEFE-A96638C279EC}"/>
              </a:ext>
            </a:extLst>
          </p:cNvPr>
          <p:cNvSpPr/>
          <p:nvPr/>
        </p:nvSpPr>
        <p:spPr>
          <a:xfrm>
            <a:off x="638903" y="2265680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1. </a:t>
            </a:r>
            <a:r>
              <a:rPr lang="es-419" dirty="0" err="1"/>
              <a:t>Query</a:t>
            </a:r>
            <a:r>
              <a:rPr lang="es-419" dirty="0"/>
              <a:t> </a:t>
            </a:r>
            <a:r>
              <a:rPr lang="es-419" dirty="0" err="1"/>
              <a:t>Processor</a:t>
            </a:r>
            <a:r>
              <a:rPr lang="es-419" dirty="0"/>
              <a:t> </a:t>
            </a:r>
            <a:r>
              <a:rPr lang="es-419" dirty="0" err="1"/>
              <a:t>Node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039B9C-38A8-2D47-E962-CD7888981082}"/>
              </a:ext>
            </a:extLst>
          </p:cNvPr>
          <p:cNvSpPr txBox="1"/>
          <p:nvPr/>
        </p:nvSpPr>
        <p:spPr>
          <a:xfrm>
            <a:off x="2783839" y="2240552"/>
            <a:ext cx="8117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Prompt</a:t>
            </a:r>
            <a:r>
              <a:rPr lang="es-ES" sz="1200" dirty="0">
                <a:solidFill>
                  <a:schemeClr val="bg1"/>
                </a:solidFill>
              </a:rPr>
              <a:t>: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Eres un experto en procesamiento de consultas sobre planos arquitectónicos y de construcción. Tu trabajo es analizar la consulta del usuario y extraer información estructurada.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Dada esta consulta del usuario: '{</a:t>
            </a:r>
            <a:r>
              <a:rPr lang="es-ES" sz="1200" dirty="0" err="1">
                <a:solidFill>
                  <a:schemeClr val="bg1"/>
                </a:solidFill>
              </a:rPr>
              <a:t>user_query</a:t>
            </a:r>
            <a:r>
              <a:rPr lang="es-ES" sz="1200" dirty="0">
                <a:solidFill>
                  <a:schemeClr val="bg1"/>
                </a:solidFill>
              </a:rPr>
              <a:t>}'Analiza y extrae: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¿Qué tipo de información específica está pidiendo el usuario? (medida, ubicación, especificación técnica, etc.)+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¿Qué elemento arquitectónico o de construcción menciona? (puerta, ventana, habitación, escalera, etc.)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¿Hay restricciones espaciales mencionadas? (página, sección, planta, área específica)¿Qué nivel de especificidad tiene la consulta? (general, específica, muy específica)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¿Qué tipo de respuesta espera el usuario? (numérica, descriptiva, visual, listado)Proporciona tu análisis en formato estructurado, identificando claramente cada componente. Si hay ambigüedades en la consulta, señálalas específicamente.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9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3930F-E4B2-A910-7A35-809748FE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DBFEEFA-DC32-AB6B-4496-ED4E5348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17D7860B-DF24-8F81-D807-ACC86214AFA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E9F4EAC-84AA-4C05-EC21-C0F2AAD2FE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D682110-D564-2E58-65A8-582C85C75F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4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C98CD0-44FD-C09F-AA5C-735016749654}"/>
              </a:ext>
            </a:extLst>
          </p:cNvPr>
          <p:cNvSpPr/>
          <p:nvPr/>
        </p:nvSpPr>
        <p:spPr>
          <a:xfrm>
            <a:off x="3199444" y="851809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7349E4B-C87A-FFE8-5C54-23B37F54440A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2.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Analysis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8502AC-7712-B4E6-09D4-E37A49DD2060}"/>
              </a:ext>
            </a:extLst>
          </p:cNvPr>
          <p:cNvSpPr txBox="1"/>
          <p:nvPr/>
        </p:nvSpPr>
        <p:spPr>
          <a:xfrm>
            <a:off x="2159244" y="3588922"/>
            <a:ext cx="3346299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Input: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original_query</a:t>
            </a:r>
            <a:r>
              <a:rPr lang="es-MX" sz="1050" dirty="0">
                <a:solidFill>
                  <a:schemeClr val="bg1"/>
                </a:solidFill>
              </a:rPr>
              <a:t>": "¿Cuál es el área de la puerta ubicada en la página 12, sección 1?",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normalized_query</a:t>
            </a:r>
            <a:r>
              <a:rPr lang="es-MX" sz="1050" dirty="0">
                <a:solidFill>
                  <a:schemeClr val="bg1"/>
                </a:solidFill>
              </a:rPr>
              <a:t>": "cual es el 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 de la puerta ubicada en la pagina 12 </a:t>
            </a:r>
            <a:r>
              <a:rPr lang="es-MX" sz="1050" dirty="0" err="1">
                <a:solidFill>
                  <a:schemeClr val="bg1"/>
                </a:solidFill>
              </a:rPr>
              <a:t>seccion</a:t>
            </a:r>
            <a:r>
              <a:rPr lang="es-MX" sz="1050" dirty="0">
                <a:solidFill>
                  <a:schemeClr val="bg1"/>
                </a:solidFill>
              </a:rPr>
              <a:t> 1",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language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spanish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key_tokens</a:t>
            </a:r>
            <a:r>
              <a:rPr lang="es-MX" sz="1050" dirty="0">
                <a:solidFill>
                  <a:schemeClr val="bg1"/>
                </a:solidFill>
              </a:rPr>
              <a:t>": ["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", "puerta", "pagina 12", "</a:t>
            </a:r>
            <a:r>
              <a:rPr lang="es-MX" sz="1050" dirty="0" err="1">
                <a:solidFill>
                  <a:schemeClr val="bg1"/>
                </a:solidFill>
              </a:rPr>
              <a:t>seccion</a:t>
            </a:r>
            <a:r>
              <a:rPr lang="es-MX" sz="1050" dirty="0">
                <a:solidFill>
                  <a:schemeClr val="bg1"/>
                </a:solidFill>
              </a:rPr>
              <a:t> 1"],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query_intent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find_specific_measurement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query_type_indicators</a:t>
            </a:r>
            <a:r>
              <a:rPr lang="es-MX" sz="1050" dirty="0">
                <a:solidFill>
                  <a:schemeClr val="bg1"/>
                </a:solidFill>
              </a:rPr>
              <a:t>": ["</a:t>
            </a:r>
            <a:r>
              <a:rPr lang="es-MX" sz="1050" dirty="0" err="1">
                <a:solidFill>
                  <a:schemeClr val="bg1"/>
                </a:solidFill>
              </a:rPr>
              <a:t>measurement_request</a:t>
            </a:r>
            <a:r>
              <a:rPr lang="es-MX" sz="1050" dirty="0">
                <a:solidFill>
                  <a:schemeClr val="bg1"/>
                </a:solidFill>
              </a:rPr>
              <a:t>", "</a:t>
            </a:r>
            <a:r>
              <a:rPr lang="es-MX" sz="1050" dirty="0" err="1">
                <a:solidFill>
                  <a:schemeClr val="bg1"/>
                </a:solidFill>
              </a:rPr>
              <a:t>spatial_location</a:t>
            </a:r>
            <a:r>
              <a:rPr lang="es-MX" sz="1050" dirty="0">
                <a:solidFill>
                  <a:schemeClr val="bg1"/>
                </a:solidFill>
              </a:rPr>
              <a:t>", "</a:t>
            </a:r>
            <a:r>
              <a:rPr lang="es-MX" sz="1050" dirty="0" err="1">
                <a:solidFill>
                  <a:schemeClr val="bg1"/>
                </a:solidFill>
              </a:rPr>
              <a:t>object_identification</a:t>
            </a:r>
            <a:r>
              <a:rPr lang="es-MX" sz="1050" dirty="0">
                <a:solidFill>
                  <a:schemeClr val="bg1"/>
                </a:solidFill>
              </a:rPr>
              <a:t>"]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5CBCE2-BB4C-AAD4-0FD5-891D8AECFC99}"/>
              </a:ext>
            </a:extLst>
          </p:cNvPr>
          <p:cNvSpPr txBox="1"/>
          <p:nvPr/>
        </p:nvSpPr>
        <p:spPr>
          <a:xfrm>
            <a:off x="2825833" y="1838204"/>
            <a:ext cx="31685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Este nodo descompone la consulta en sus componentes fundamentales y analiza las implicaciones de cada elemento. Determina qué tipos de búsqueda serán necesarios y qué nivel de complejidad tendrá la consulta.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Expandimos los datos de entrada a mas detalle.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AB0141-2C3D-DF46-63FC-0660F969D617}"/>
              </a:ext>
            </a:extLst>
          </p:cNvPr>
          <p:cNvSpPr txBox="1"/>
          <p:nvPr/>
        </p:nvSpPr>
        <p:spPr>
          <a:xfrm>
            <a:off x="6197602" y="1838204"/>
            <a:ext cx="737733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Output: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original_query</a:t>
            </a:r>
            <a:r>
              <a:rPr lang="es-MX" sz="1050" dirty="0">
                <a:solidFill>
                  <a:schemeClr val="bg1"/>
                </a:solidFill>
              </a:rPr>
              <a:t>": "¿Cuál es el área de la puerta ubicada en la página 12, sección 1?",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parsed_entities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target_object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primary</a:t>
            </a:r>
            <a:r>
              <a:rPr lang="es-MX" sz="1050" dirty="0">
                <a:solidFill>
                  <a:schemeClr val="bg1"/>
                </a:solidFill>
              </a:rPr>
              <a:t>": "puerta",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type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architectural_element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visual_searchable</a:t>
            </a:r>
            <a:r>
              <a:rPr lang="es-MX" sz="1050" dirty="0">
                <a:solidFill>
                  <a:schemeClr val="bg1"/>
                </a:solidFill>
              </a:rPr>
              <a:t>": true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desired_property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property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data_type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numerical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typical_units</a:t>
            </a:r>
            <a:r>
              <a:rPr lang="es-MX" sz="1050" dirty="0">
                <a:solidFill>
                  <a:schemeClr val="bg1"/>
                </a:solidFill>
              </a:rPr>
              <a:t>": ["m²", "ft²", "cm²"],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search_patterns</a:t>
            </a:r>
            <a:r>
              <a:rPr lang="es-MX" sz="1050" dirty="0">
                <a:solidFill>
                  <a:schemeClr val="bg1"/>
                </a:solidFill>
              </a:rPr>
              <a:t>": ["A =", "área =", "</a:t>
            </a:r>
            <a:r>
              <a:rPr lang="es-MX" sz="1050" dirty="0" err="1">
                <a:solidFill>
                  <a:schemeClr val="bg1"/>
                </a:solidFill>
              </a:rPr>
              <a:t>area</a:t>
            </a:r>
            <a:r>
              <a:rPr lang="es-MX" sz="1050" dirty="0">
                <a:solidFill>
                  <a:schemeClr val="bg1"/>
                </a:solidFill>
              </a:rPr>
              <a:t>:", "superficie"]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spatial_constraints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"page": 12,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section</a:t>
            </a:r>
            <a:r>
              <a:rPr lang="es-MX" sz="1050" dirty="0">
                <a:solidFill>
                  <a:schemeClr val="bg1"/>
                </a:solidFill>
              </a:rPr>
              <a:t>": 1,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constraint_type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exact_location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    "</a:t>
            </a:r>
            <a:r>
              <a:rPr lang="es-MX" sz="1050" dirty="0" err="1">
                <a:solidFill>
                  <a:schemeClr val="bg1"/>
                </a:solidFill>
              </a:rPr>
              <a:t>filter_required</a:t>
            </a:r>
            <a:r>
              <a:rPr lang="es-MX" sz="1050" dirty="0">
                <a:solidFill>
                  <a:schemeClr val="bg1"/>
                </a:solidFill>
              </a:rPr>
              <a:t>": true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}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query_complexity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medium</a:t>
            </a:r>
            <a:r>
              <a:rPr lang="es-MX" sz="1050" dirty="0">
                <a:solidFill>
                  <a:schemeClr val="bg1"/>
                </a:solidFill>
              </a:rPr>
              <a:t>",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required_capabilities</a:t>
            </a:r>
            <a:r>
              <a:rPr lang="es-MX" sz="105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spatial_filtering</a:t>
            </a:r>
            <a:r>
              <a:rPr lang="es-MX" sz="105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visual_identification</a:t>
            </a:r>
            <a:r>
              <a:rPr lang="es-MX" sz="105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text_extraction</a:t>
            </a:r>
            <a:r>
              <a:rPr lang="es-MX" sz="105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    "</a:t>
            </a:r>
            <a:r>
              <a:rPr lang="es-MX" sz="1050" dirty="0" err="1">
                <a:solidFill>
                  <a:schemeClr val="bg1"/>
                </a:solidFill>
              </a:rPr>
              <a:t>numerical_parsing</a:t>
            </a:r>
            <a:r>
              <a:rPr lang="es-MX" sz="1050" dirty="0">
                <a:solidFill>
                  <a:schemeClr val="bg1"/>
                </a:solidFill>
              </a:rPr>
              <a:t>": true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050" dirty="0">
                <a:solidFill>
                  <a:schemeClr val="bg1"/>
                </a:solidFill>
              </a:rPr>
              <a:t>    "</a:t>
            </a:r>
            <a:r>
              <a:rPr lang="es-MX" sz="1050" dirty="0" err="1">
                <a:solidFill>
                  <a:schemeClr val="bg1"/>
                </a:solidFill>
              </a:rPr>
              <a:t>expected_result_type</a:t>
            </a:r>
            <a:r>
              <a:rPr lang="es-MX" sz="1050" dirty="0">
                <a:solidFill>
                  <a:schemeClr val="bg1"/>
                </a:solidFill>
              </a:rPr>
              <a:t>": "</a:t>
            </a:r>
            <a:r>
              <a:rPr lang="es-MX" sz="1050" dirty="0" err="1">
                <a:solidFill>
                  <a:schemeClr val="bg1"/>
                </a:solidFill>
              </a:rPr>
              <a:t>single_numerical_value</a:t>
            </a:r>
            <a:r>
              <a:rPr lang="es-MX" sz="1050" dirty="0">
                <a:solidFill>
                  <a:schemeClr val="bg1"/>
                </a:solidFill>
              </a:rPr>
              <a:t>"</a:t>
            </a:r>
          </a:p>
          <a:p>
            <a:r>
              <a:rPr lang="es-MX" sz="105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95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97D8-AC69-365F-916A-C7A1B8A7D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02377C2-A8A4-DBF7-D663-EE64B32E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1DF105F7-094A-397F-E53E-AEA75BAF12E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0FC60C1-262A-913E-1606-1DA6696F09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2519C0D-B9BD-0353-574B-9B1F585A6C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5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29C6FA-46B9-57B3-6BA7-92DCCB1381E5}"/>
              </a:ext>
            </a:extLst>
          </p:cNvPr>
          <p:cNvSpPr/>
          <p:nvPr/>
        </p:nvSpPr>
        <p:spPr>
          <a:xfrm>
            <a:off x="3199444" y="851809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C9D69F6-E96D-B7E5-6E78-3530CE29CB62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2.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Analysis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1B7F09-1660-1EDB-F4D6-8ACBEE43E8A0}"/>
              </a:ext>
            </a:extLst>
          </p:cNvPr>
          <p:cNvSpPr txBox="1"/>
          <p:nvPr/>
        </p:nvSpPr>
        <p:spPr>
          <a:xfrm>
            <a:off x="2825833" y="1838204"/>
            <a:ext cx="68668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El </a:t>
            </a:r>
            <a:r>
              <a:rPr lang="es-ES" sz="1200" dirty="0" err="1">
                <a:solidFill>
                  <a:schemeClr val="bg1"/>
                </a:solidFill>
              </a:rPr>
              <a:t>Prompt</a:t>
            </a:r>
            <a:r>
              <a:rPr lang="es-ES" sz="1200" dirty="0">
                <a:solidFill>
                  <a:schemeClr val="bg1"/>
                </a:solidFill>
              </a:rPr>
              <a:t> Específico: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"Eres un analista de sistemas de información arquitectónica. Tu trabajo es determinar qué tipos de búsqueda y procesamiento serán necesarios para responder una consulta específica. Información de la consulta procesada: {</a:t>
            </a:r>
            <a:r>
              <a:rPr lang="es-ES" sz="1200" dirty="0" err="1">
                <a:solidFill>
                  <a:schemeClr val="bg1"/>
                </a:solidFill>
              </a:rPr>
              <a:t>processed_query_data</a:t>
            </a:r>
            <a:r>
              <a:rPr lang="es-ES" sz="1200" dirty="0">
                <a:solidFill>
                  <a:schemeClr val="bg1"/>
                </a:solidFill>
              </a:rPr>
              <a:t>}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Basándote en este análisis, determina: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¿Se necesitará identificación visual de elementos arquitectónicos? ¿De qué tipo específicamente?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¿Se requerirá extracción y análisis de texto/anotaciones?</a:t>
            </a:r>
          </a:p>
          <a:p>
            <a:r>
              <a:rPr lang="es-ES" sz="1200" dirty="0">
                <a:solidFill>
                  <a:schemeClr val="bg1"/>
                </a:solidFill>
              </a:rPr>
              <a:t> ¿Qué patrones textuales deberías buscar?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¿Hay necesidad de filtrado espacial? 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¿Qué tan preciso debe ser?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¿La respuesta requerirá cálculos o conversiones adicionales?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¿Qué nivel de confianza será aceptable para cada tipo de búsqueda?</a:t>
            </a:r>
          </a:p>
          <a:p>
            <a:r>
              <a:rPr lang="es-ES" sz="1200" dirty="0">
                <a:solidFill>
                  <a:schemeClr val="bg1"/>
                </a:solidFill>
              </a:rPr>
              <a:t>¿Cuáles son los posibles puntos de fallo y cómo se pueden mitigar?</a:t>
            </a:r>
          </a:p>
          <a:p>
            <a:endParaRPr lang="es-ES" sz="1200" dirty="0">
              <a:solidFill>
                <a:schemeClr val="bg1"/>
              </a:solidFill>
            </a:endParaRPr>
          </a:p>
          <a:p>
            <a:r>
              <a:rPr lang="es-ES" sz="1200" dirty="0">
                <a:solidFill>
                  <a:schemeClr val="bg1"/>
                </a:solidFill>
              </a:rPr>
              <a:t>Además, clasifica la complejidad de la consulta como: simple (un solo tipo de búsqueda), media (dos tipos coordinados), o alta (múltiples tipos con dependencias complejas).Proporciona recomendaciones específicas sobre qué estrategias de búsqueda serían más efectivas."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9AD8-19BB-1262-36A6-54CF940B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60D46FE-6E0B-2C6C-FF9C-8172975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A1D47B3E-07B7-400B-19AE-47D44314E62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C9316DF-E6FE-10EC-9196-E75BBED1DB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0EF7923-D057-B7CD-8D01-27751B251F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6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B7ADA2-9E19-0A5F-A8A7-9AE5F3B86B89}"/>
              </a:ext>
            </a:extLst>
          </p:cNvPr>
          <p:cNvSpPr/>
          <p:nvPr/>
        </p:nvSpPr>
        <p:spPr>
          <a:xfrm>
            <a:off x="3199444" y="851809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C63B27-328D-85BB-CFFF-96B9C9B72FF2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3.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Node</a:t>
            </a:r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C7232B-9306-6CE7-8E8B-FCA8C610CDE2}"/>
              </a:ext>
            </a:extLst>
          </p:cNvPr>
          <p:cNvSpPr txBox="1"/>
          <p:nvPr/>
        </p:nvSpPr>
        <p:spPr>
          <a:xfrm>
            <a:off x="2825833" y="2857500"/>
            <a:ext cx="33462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Input: </a:t>
            </a:r>
            <a:r>
              <a:rPr lang="es-MX" sz="1050" dirty="0" err="1">
                <a:solidFill>
                  <a:schemeClr val="bg1"/>
                </a:solidFill>
              </a:rPr>
              <a:t>Query</a:t>
            </a:r>
            <a:r>
              <a:rPr lang="es-MX" sz="1050" dirty="0">
                <a:solidFill>
                  <a:schemeClr val="bg1"/>
                </a:solidFill>
              </a:rPr>
              <a:t> </a:t>
            </a:r>
            <a:r>
              <a:rPr lang="es-MX" sz="1050" dirty="0" err="1">
                <a:solidFill>
                  <a:schemeClr val="bg1"/>
                </a:solidFill>
              </a:rPr>
              <a:t>Analysis</a:t>
            </a:r>
            <a:r>
              <a:rPr lang="es-MX" sz="1050" dirty="0">
                <a:solidFill>
                  <a:schemeClr val="bg1"/>
                </a:solidFill>
              </a:rPr>
              <a:t> </a:t>
            </a:r>
            <a:r>
              <a:rPr lang="es-MX" sz="1050" dirty="0" err="1">
                <a:solidFill>
                  <a:schemeClr val="bg1"/>
                </a:solidFill>
              </a:rPr>
              <a:t>Node</a:t>
            </a:r>
            <a:r>
              <a:rPr lang="es-MX" sz="1050" dirty="0">
                <a:solidFill>
                  <a:schemeClr val="bg1"/>
                </a:solidFill>
              </a:rPr>
              <a:t> Output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597E88-0DB1-3BE3-A090-CC209049B775}"/>
              </a:ext>
            </a:extLst>
          </p:cNvPr>
          <p:cNvSpPr txBox="1"/>
          <p:nvPr/>
        </p:nvSpPr>
        <p:spPr>
          <a:xfrm>
            <a:off x="2825833" y="1838204"/>
            <a:ext cx="31685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Evalúa todos los requerimientos y toma decisiones sobre la mejor manera de ejecutar la búsqueda. Expandimos los datos de entrada a mas detalle.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85EE73-60E0-DA53-85E7-A7990B099742}"/>
              </a:ext>
            </a:extLst>
          </p:cNvPr>
          <p:cNvSpPr txBox="1"/>
          <p:nvPr/>
        </p:nvSpPr>
        <p:spPr>
          <a:xfrm>
            <a:off x="2825833" y="3279641"/>
            <a:ext cx="67614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Input</a:t>
            </a:r>
            <a:r>
              <a:rPr lang="es-MX" sz="1100" dirty="0">
                <a:solidFill>
                  <a:schemeClr val="bg1"/>
                </a:solidFill>
              </a:rPr>
              <a:t>: {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parsed_entities</a:t>
            </a:r>
            <a:r>
              <a:rPr lang="es-MX" sz="11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target_object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primary</a:t>
            </a:r>
            <a:r>
              <a:rPr lang="es-MX" sz="1100" dirty="0">
                <a:solidFill>
                  <a:schemeClr val="bg1"/>
                </a:solidFill>
              </a:rPr>
              <a:t>": "puerta", "</a:t>
            </a:r>
            <a:r>
              <a:rPr lang="es-MX" sz="1100" dirty="0" err="1">
                <a:solidFill>
                  <a:schemeClr val="bg1"/>
                </a:solidFill>
              </a:rPr>
              <a:t>visual_searchable</a:t>
            </a:r>
            <a:r>
              <a:rPr lang="es-MX" sz="1100" dirty="0">
                <a:solidFill>
                  <a:schemeClr val="bg1"/>
                </a:solidFill>
              </a:rPr>
              <a:t>": true},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desired_property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property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area</a:t>
            </a:r>
            <a:r>
              <a:rPr lang="es-MX" sz="1100" dirty="0">
                <a:solidFill>
                  <a:schemeClr val="bg1"/>
                </a:solidFill>
              </a:rPr>
              <a:t>", "</a:t>
            </a:r>
            <a:r>
              <a:rPr lang="es-MX" sz="1100" dirty="0" err="1">
                <a:solidFill>
                  <a:schemeClr val="bg1"/>
                </a:solidFill>
              </a:rPr>
              <a:t>data_type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numerical</a:t>
            </a:r>
            <a:r>
              <a:rPr lang="es-MX" sz="1100" dirty="0">
                <a:solidFill>
                  <a:schemeClr val="bg1"/>
                </a:solidFill>
              </a:rPr>
              <a:t>"},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spatial_constraints</a:t>
            </a:r>
            <a:r>
              <a:rPr lang="es-MX" sz="1100" dirty="0">
                <a:solidFill>
                  <a:schemeClr val="bg1"/>
                </a:solidFill>
              </a:rPr>
              <a:t>": {"page": 12, "</a:t>
            </a:r>
            <a:r>
              <a:rPr lang="es-MX" sz="1100" dirty="0" err="1">
                <a:solidFill>
                  <a:schemeClr val="bg1"/>
                </a:solidFill>
              </a:rPr>
              <a:t>section</a:t>
            </a:r>
            <a:r>
              <a:rPr lang="es-MX" sz="1100" dirty="0">
                <a:solidFill>
                  <a:schemeClr val="bg1"/>
                </a:solidFill>
              </a:rPr>
              <a:t>": 1, "</a:t>
            </a:r>
            <a:r>
              <a:rPr lang="es-MX" sz="1100" dirty="0" err="1">
                <a:solidFill>
                  <a:schemeClr val="bg1"/>
                </a:solidFill>
              </a:rPr>
              <a:t>filter_required</a:t>
            </a:r>
            <a:r>
              <a:rPr lang="es-MX" sz="1100" dirty="0">
                <a:solidFill>
                  <a:schemeClr val="bg1"/>
                </a:solidFill>
              </a:rPr>
              <a:t>": true}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query_complexity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medium</a:t>
            </a:r>
            <a:r>
              <a:rPr lang="es-MX" sz="1100" dirty="0">
                <a:solidFill>
                  <a:schemeClr val="bg1"/>
                </a:solidFill>
              </a:rPr>
              <a:t>",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required_capabilities</a:t>
            </a:r>
            <a:r>
              <a:rPr lang="es-MX" sz="11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spatial_filtering</a:t>
            </a:r>
            <a:r>
              <a:rPr lang="es-MX" sz="110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visual_identification</a:t>
            </a:r>
            <a:r>
              <a:rPr lang="es-MX" sz="110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text_extraction</a:t>
            </a:r>
            <a:r>
              <a:rPr lang="es-MX" sz="1100" dirty="0">
                <a:solidFill>
                  <a:schemeClr val="bg1"/>
                </a:solidFill>
              </a:rPr>
              <a:t>": true,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</a:t>
            </a:r>
            <a:r>
              <a:rPr lang="es-MX" sz="1100" dirty="0" err="1">
                <a:solidFill>
                  <a:schemeClr val="bg1"/>
                </a:solidFill>
              </a:rPr>
              <a:t>numerical_parsing</a:t>
            </a:r>
            <a:r>
              <a:rPr lang="es-MX" sz="1100" dirty="0">
                <a:solidFill>
                  <a:schemeClr val="bg1"/>
                </a:solidFill>
              </a:rPr>
              <a:t>": true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}</a:t>
            </a:r>
          </a:p>
          <a:p>
            <a:r>
              <a:rPr lang="es-MX" sz="11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7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E1FC0-A8CC-D5F5-9A1B-0DB7FC594B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11 de septiembre de 2025</a:t>
            </a:fld>
            <a:endParaRPr lang="es-MX" noProof="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8C2AB-B8ED-EC04-6C67-E88F94D97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7</a:t>
            </a:fld>
            <a:endParaRPr lang="es-MX" noProof="0"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50BEAE-354A-C224-6896-D27C69120D63}"/>
              </a:ext>
            </a:extLst>
          </p:cNvPr>
          <p:cNvSpPr txBox="1"/>
          <p:nvPr/>
        </p:nvSpPr>
        <p:spPr>
          <a:xfrm>
            <a:off x="3537309" y="317138"/>
            <a:ext cx="60960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b="1" dirty="0">
                <a:solidFill>
                  <a:schemeClr val="bg1"/>
                </a:solidFill>
              </a:rPr>
              <a:t>Output</a:t>
            </a:r>
            <a:r>
              <a:rPr lang="es-MX" sz="1000" dirty="0">
                <a:solidFill>
                  <a:schemeClr val="bg1"/>
                </a:solidFill>
              </a:rPr>
              <a:t>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"</a:t>
            </a:r>
            <a:r>
              <a:rPr lang="es-MX" sz="1000" dirty="0" err="1">
                <a:solidFill>
                  <a:schemeClr val="bg1"/>
                </a:solidFill>
              </a:rPr>
              <a:t>selected_strategy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hybrid_visual_text_with_spatial_priority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"</a:t>
            </a:r>
            <a:r>
              <a:rPr lang="es-MX" sz="1000" dirty="0" err="1">
                <a:solidFill>
                  <a:schemeClr val="bg1"/>
                </a:solidFill>
              </a:rPr>
              <a:t>execution_plan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"phase_1":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name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spatial_filtering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action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filter_by_metadata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parameters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page_number</a:t>
            </a:r>
            <a:r>
              <a:rPr lang="es-MX" sz="1000" dirty="0">
                <a:solidFill>
                  <a:schemeClr val="bg1"/>
                </a:solidFill>
              </a:rPr>
              <a:t>": 12,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section_number</a:t>
            </a:r>
            <a:r>
              <a:rPr lang="es-MX" sz="1000" dirty="0">
                <a:solidFill>
                  <a:schemeClr val="bg1"/>
                </a:solidFill>
              </a:rPr>
              <a:t>": 1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expected_reduction</a:t>
            </a:r>
            <a:r>
              <a:rPr lang="es-MX" sz="1000" dirty="0">
                <a:solidFill>
                  <a:schemeClr val="bg1"/>
                </a:solidFill>
              </a:rPr>
              <a:t>": "95%",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mongodb_operation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find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collection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ImageEmbeddings</a:t>
            </a:r>
            <a:r>
              <a:rPr lang="es-MX" sz="1000" dirty="0">
                <a:solidFill>
                  <a:schemeClr val="bg1"/>
                </a:solidFill>
              </a:rPr>
              <a:t>"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"phase_2":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name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visual_object_detection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action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clip_similarity_search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parameters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target_concept</a:t>
            </a:r>
            <a:r>
              <a:rPr lang="es-MX" sz="1000" dirty="0">
                <a:solidFill>
                  <a:schemeClr val="bg1"/>
                </a:solidFill>
              </a:rPr>
              <a:t>": "puerta",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similarity_threshold</a:t>
            </a:r>
            <a:r>
              <a:rPr lang="es-MX" sz="1000" dirty="0">
                <a:solidFill>
                  <a:schemeClr val="bg1"/>
                </a:solidFill>
              </a:rPr>
              <a:t>": 0.75,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max_results</a:t>
            </a:r>
            <a:r>
              <a:rPr lang="es-MX" sz="1000" dirty="0">
                <a:solidFill>
                  <a:schemeClr val="bg1"/>
                </a:solidFill>
              </a:rPr>
              <a:t>": 10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mongodb_operation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vector_search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embedding_field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image_embedding</a:t>
            </a:r>
            <a:r>
              <a:rPr lang="es-MX" sz="1000" dirty="0">
                <a:solidFill>
                  <a:schemeClr val="bg1"/>
                </a:solidFill>
              </a:rPr>
              <a:t>"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"phase_3":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name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contextual_text_search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action</a:t>
            </a:r>
            <a:r>
              <a:rPr lang="es-MX" sz="1000" dirty="0">
                <a:solidFill>
                  <a:schemeClr val="bg1"/>
                </a:solidFill>
              </a:rPr>
              <a:t>": "</a:t>
            </a:r>
            <a:r>
              <a:rPr lang="es-MX" sz="1000" dirty="0" err="1">
                <a:solidFill>
                  <a:schemeClr val="bg1"/>
                </a:solidFill>
              </a:rPr>
              <a:t>proximity_text_search</a:t>
            </a:r>
            <a:r>
              <a:rPr lang="es-MX" sz="1000" dirty="0">
                <a:solidFill>
                  <a:schemeClr val="bg1"/>
                </a:solidFill>
              </a:rPr>
              <a:t>",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parameters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search_terms</a:t>
            </a:r>
            <a:r>
              <a:rPr lang="es-MX" sz="1000" dirty="0">
                <a:solidFill>
                  <a:schemeClr val="bg1"/>
                </a:solidFill>
              </a:rPr>
              <a:t>": ["</a:t>
            </a:r>
            <a:r>
              <a:rPr lang="es-MX" sz="1000" dirty="0" err="1">
                <a:solidFill>
                  <a:schemeClr val="bg1"/>
                </a:solidFill>
              </a:rPr>
              <a:t>area</a:t>
            </a:r>
            <a:r>
              <a:rPr lang="es-MX" sz="1000" dirty="0">
                <a:solidFill>
                  <a:schemeClr val="bg1"/>
                </a:solidFill>
              </a:rPr>
              <a:t>", "A =", "área", "m²"],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proximity_radius</a:t>
            </a:r>
            <a:r>
              <a:rPr lang="es-MX" sz="1000" dirty="0">
                <a:solidFill>
                  <a:schemeClr val="bg1"/>
                </a:solidFill>
              </a:rPr>
              <a:t>": 50,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    "</a:t>
            </a:r>
            <a:r>
              <a:rPr lang="es-MX" sz="1000" dirty="0" err="1">
                <a:solidFill>
                  <a:schemeClr val="bg1"/>
                </a:solidFill>
              </a:rPr>
              <a:t>confidence_threshold</a:t>
            </a:r>
            <a:r>
              <a:rPr lang="es-MX" sz="1000" dirty="0">
                <a:solidFill>
                  <a:schemeClr val="bg1"/>
                </a:solidFill>
              </a:rPr>
              <a:t>": 0.70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    "</a:t>
            </a:r>
            <a:r>
              <a:rPr lang="es-MX" sz="1000" dirty="0" err="1">
                <a:solidFill>
                  <a:schemeClr val="bg1"/>
                </a:solidFill>
              </a:rPr>
              <a:t>text_fields</a:t>
            </a:r>
            <a:r>
              <a:rPr lang="es-MX" sz="1000" dirty="0">
                <a:solidFill>
                  <a:schemeClr val="bg1"/>
                </a:solidFill>
              </a:rPr>
              <a:t>": ["</a:t>
            </a:r>
            <a:r>
              <a:rPr lang="es-MX" sz="1000" dirty="0" err="1">
                <a:solidFill>
                  <a:schemeClr val="bg1"/>
                </a:solidFill>
              </a:rPr>
              <a:t>text</a:t>
            </a:r>
            <a:r>
              <a:rPr lang="es-MX" sz="1000" dirty="0">
                <a:solidFill>
                  <a:schemeClr val="bg1"/>
                </a:solidFill>
              </a:rPr>
              <a:t>", "</a:t>
            </a:r>
            <a:r>
              <a:rPr lang="es-MX" sz="1000" dirty="0" err="1">
                <a:solidFill>
                  <a:schemeClr val="bg1"/>
                </a:solidFill>
              </a:rPr>
              <a:t>ocr_bboxes</a:t>
            </a:r>
            <a:r>
              <a:rPr lang="es-MX" sz="1000" dirty="0">
                <a:solidFill>
                  <a:schemeClr val="bg1"/>
                </a:solidFill>
              </a:rPr>
              <a:t>"]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}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"</a:t>
            </a:r>
            <a:r>
              <a:rPr lang="es-MX" sz="1000" dirty="0" err="1">
                <a:solidFill>
                  <a:schemeClr val="bg1"/>
                </a:solidFill>
              </a:rPr>
              <a:t>success_criteria</a:t>
            </a:r>
            <a:r>
              <a:rPr lang="es-MX" sz="10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minimum_confidence</a:t>
            </a:r>
            <a:r>
              <a:rPr lang="es-MX" sz="1000" dirty="0">
                <a:solidFill>
                  <a:schemeClr val="bg1"/>
                </a:solidFill>
              </a:rPr>
              <a:t>": 0.80,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    "</a:t>
            </a:r>
            <a:r>
              <a:rPr lang="es-MX" sz="1000" dirty="0" err="1">
                <a:solidFill>
                  <a:schemeClr val="bg1"/>
                </a:solidFill>
              </a:rPr>
              <a:t>required_data_types</a:t>
            </a:r>
            <a:r>
              <a:rPr lang="es-MX" sz="1000" dirty="0">
                <a:solidFill>
                  <a:schemeClr val="bg1"/>
                </a:solidFill>
              </a:rPr>
              <a:t>": ["</a:t>
            </a:r>
            <a:r>
              <a:rPr lang="es-MX" sz="1000" dirty="0" err="1">
                <a:solidFill>
                  <a:schemeClr val="bg1"/>
                </a:solidFill>
              </a:rPr>
              <a:t>visual_match</a:t>
            </a:r>
            <a:r>
              <a:rPr lang="es-MX" sz="1000" dirty="0">
                <a:solidFill>
                  <a:schemeClr val="bg1"/>
                </a:solidFill>
              </a:rPr>
              <a:t>", "</a:t>
            </a:r>
            <a:r>
              <a:rPr lang="es-MX" sz="1000" dirty="0" err="1">
                <a:solidFill>
                  <a:schemeClr val="bg1"/>
                </a:solidFill>
              </a:rPr>
              <a:t>numerical_value</a:t>
            </a:r>
            <a:r>
              <a:rPr lang="es-MX" sz="1000" dirty="0">
                <a:solidFill>
                  <a:schemeClr val="bg1"/>
                </a:solidFill>
              </a:rPr>
              <a:t>"]</a:t>
            </a:r>
          </a:p>
          <a:p>
            <a:r>
              <a:rPr lang="es-MX" sz="1000" dirty="0">
                <a:solidFill>
                  <a:schemeClr val="bg1"/>
                </a:solidFill>
              </a:rPr>
              <a:t>    }</a:t>
            </a:r>
          </a:p>
          <a:p>
            <a:r>
              <a:rPr lang="es-MX" sz="1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E123CC9-5A68-F5FD-2451-1583A9F7088B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3.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Node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669C29-1F65-22C1-2E3E-E96A40BA1A43}"/>
              </a:ext>
            </a:extLst>
          </p:cNvPr>
          <p:cNvSpPr txBox="1"/>
          <p:nvPr/>
        </p:nvSpPr>
        <p:spPr>
          <a:xfrm>
            <a:off x="638903" y="3105834"/>
            <a:ext cx="2307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Se obtiene un plan de acción concreto con parámetros específicos.</a:t>
            </a:r>
            <a:endParaRPr lang="es-MX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1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F5D0F-669D-7EB2-BEBB-69AC7C858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2184A-A466-E4BD-F991-FCC66AD442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11 de septiembre de 2025</a:t>
            </a:fld>
            <a:endParaRPr lang="es-MX" noProof="0" dirty="0">
              <a:latin typeface="+mn-lt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36CAE-2A5C-65A7-18F7-AE662E9C67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8</a:t>
            </a:fld>
            <a:endParaRPr lang="es-MX" noProof="0">
              <a:latin typeface="+mn-lt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23E9C-01E4-B526-6B6A-E65D6C05E9A1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3. </a:t>
            </a:r>
            <a:r>
              <a:rPr lang="es-MX" dirty="0" err="1"/>
              <a:t>Decision</a:t>
            </a:r>
            <a:r>
              <a:rPr lang="es-MX" dirty="0"/>
              <a:t> </a:t>
            </a:r>
            <a:r>
              <a:rPr lang="es-MX" dirty="0" err="1"/>
              <a:t>Node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B0E10A-ED8D-367A-EE3B-CF691293BF02}"/>
              </a:ext>
            </a:extLst>
          </p:cNvPr>
          <p:cNvSpPr txBox="1"/>
          <p:nvPr/>
        </p:nvSpPr>
        <p:spPr>
          <a:xfrm>
            <a:off x="638903" y="3105834"/>
            <a:ext cx="2307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Se obtiene un plan de acción concreto con parámetros específicos.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DEFCA3-0FFB-6DC6-1291-D48F682C843B}"/>
              </a:ext>
            </a:extLst>
          </p:cNvPr>
          <p:cNvSpPr txBox="1"/>
          <p:nvPr/>
        </p:nvSpPr>
        <p:spPr>
          <a:xfrm>
            <a:off x="3220720" y="679572"/>
            <a:ext cx="72034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</a:rPr>
              <a:t>El </a:t>
            </a:r>
            <a:r>
              <a:rPr lang="es-ES" sz="1100" dirty="0" err="1">
                <a:solidFill>
                  <a:schemeClr val="bg1"/>
                </a:solidFill>
              </a:rPr>
              <a:t>Prompt</a:t>
            </a:r>
            <a:r>
              <a:rPr lang="es-ES" sz="1100" dirty="0">
                <a:solidFill>
                  <a:schemeClr val="bg1"/>
                </a:solidFill>
              </a:rPr>
              <a:t> Específico:</a:t>
            </a:r>
          </a:p>
          <a:p>
            <a:endParaRPr lang="es-ES" sz="1100" dirty="0">
              <a:solidFill>
                <a:schemeClr val="bg1"/>
              </a:solidFill>
            </a:endParaRPr>
          </a:p>
          <a:p>
            <a:r>
              <a:rPr lang="es-ES" sz="1100" dirty="0">
                <a:solidFill>
                  <a:schemeClr val="bg1"/>
                </a:solidFill>
              </a:rPr>
              <a:t>"Eres un arquitecto de sistemas de búsqueda multimodal especializado en planos de construcción. Tu trabajo es diseñar la estrategia óptima de búsqueda basándote en el análisis técnico proporcionado.</a:t>
            </a:r>
          </a:p>
          <a:p>
            <a:endParaRPr lang="es-ES" sz="1100" dirty="0">
              <a:solidFill>
                <a:schemeClr val="bg1"/>
              </a:solidFill>
            </a:endParaRPr>
          </a:p>
          <a:p>
            <a:r>
              <a:rPr lang="es-ES" sz="1100" dirty="0">
                <a:solidFill>
                  <a:schemeClr val="bg1"/>
                </a:solidFill>
              </a:rPr>
              <a:t>Análisis técnico recibido: {</a:t>
            </a:r>
            <a:r>
              <a:rPr lang="es-ES" sz="1100" dirty="0" err="1">
                <a:solidFill>
                  <a:schemeClr val="bg1"/>
                </a:solidFill>
              </a:rPr>
              <a:t>technical_analysis</a:t>
            </a:r>
            <a:r>
              <a:rPr lang="es-ES" sz="1100" dirty="0">
                <a:solidFill>
                  <a:schemeClr val="bg1"/>
                </a:solidFill>
              </a:rPr>
              <a:t>}</a:t>
            </a:r>
          </a:p>
          <a:p>
            <a:r>
              <a:rPr lang="es-ES" sz="1100" dirty="0">
                <a:solidFill>
                  <a:schemeClr val="bg1"/>
                </a:solidFill>
              </a:rPr>
              <a:t>Tu decisión debe considerar: Eficiencia computacional: </a:t>
            </a:r>
          </a:p>
          <a:p>
            <a:r>
              <a:rPr lang="es-ES" sz="1100" dirty="0">
                <a:solidFill>
                  <a:schemeClr val="bg1"/>
                </a:solidFill>
              </a:rPr>
              <a:t>¿Cuál es el orden óptimo de operaciones para minimizar el procesamiento innecesario?</a:t>
            </a:r>
          </a:p>
          <a:p>
            <a:r>
              <a:rPr lang="es-ES" sz="1100" dirty="0">
                <a:solidFill>
                  <a:schemeClr val="bg1"/>
                </a:solidFill>
              </a:rPr>
              <a:t>Probabilidad de éxito: ¿Qué estrategia tiene mayor probabilidad de encontrar la información correcta?</a:t>
            </a:r>
          </a:p>
          <a:p>
            <a:r>
              <a:rPr lang="es-ES" sz="1100" dirty="0">
                <a:solidFill>
                  <a:schemeClr val="bg1"/>
                </a:solidFill>
              </a:rPr>
              <a:t>Recursos disponibles: ¿Qué capacidades específicas de MongoDB Vector </a:t>
            </a:r>
            <a:r>
              <a:rPr lang="es-ES" sz="1100" dirty="0" err="1">
                <a:solidFill>
                  <a:schemeClr val="bg1"/>
                </a:solidFill>
              </a:rPr>
              <a:t>Search</a:t>
            </a:r>
            <a:r>
              <a:rPr lang="es-ES" sz="1100" dirty="0">
                <a:solidFill>
                  <a:schemeClr val="bg1"/>
                </a:solidFill>
              </a:rPr>
              <a:t>, índices de texto, y filtros espaciales debes usar?</a:t>
            </a:r>
          </a:p>
          <a:p>
            <a:r>
              <a:rPr lang="es-ES" sz="1100" dirty="0">
                <a:solidFill>
                  <a:schemeClr val="bg1"/>
                </a:solidFill>
              </a:rPr>
              <a:t>Criterios de confianza: ¿Qué umbrales de confianza establecerás para cada fase?</a:t>
            </a:r>
          </a:p>
          <a:p>
            <a:r>
              <a:rPr lang="es-ES" sz="1100" dirty="0">
                <a:solidFill>
                  <a:schemeClr val="bg1"/>
                </a:solidFill>
              </a:rPr>
              <a:t>Decide entre estas estrategias principales:</a:t>
            </a:r>
          </a:p>
          <a:p>
            <a:r>
              <a:rPr lang="es-ES" sz="1100" dirty="0">
                <a:solidFill>
                  <a:schemeClr val="bg1"/>
                </a:solidFill>
              </a:rPr>
              <a:t>VISUAL_ONLY: Búsqueda puramente basada en reconocimiento visual</a:t>
            </a:r>
          </a:p>
          <a:p>
            <a:r>
              <a:rPr lang="es-ES" sz="1100" dirty="0">
                <a:solidFill>
                  <a:schemeClr val="bg1"/>
                </a:solidFill>
              </a:rPr>
              <a:t>TEXT_ONLY: Búsqueda puramente basada en contenido textual/OCR</a:t>
            </a:r>
          </a:p>
          <a:p>
            <a:r>
              <a:rPr lang="es-ES" sz="1100" dirty="0">
                <a:solidFill>
                  <a:schemeClr val="bg1"/>
                </a:solidFill>
              </a:rPr>
              <a:t>SPATIAL_ONLY: Búsqueda basada únicamente en metadatos espaciales</a:t>
            </a:r>
          </a:p>
          <a:p>
            <a:r>
              <a:rPr lang="es-ES" sz="1100" dirty="0">
                <a:solidFill>
                  <a:schemeClr val="bg1"/>
                </a:solidFill>
              </a:rPr>
              <a:t>HYBRID_VISUAL_TEXT: Combinación coordinada de búsqueda visual y textual</a:t>
            </a:r>
          </a:p>
          <a:p>
            <a:r>
              <a:rPr lang="es-ES" sz="1100" dirty="0">
                <a:solidFill>
                  <a:schemeClr val="bg1"/>
                </a:solidFill>
              </a:rPr>
              <a:t>HYBRID_SPATIAL_SEMANTIC: Combinación de filtrado espacial con búsqueda semántica</a:t>
            </a:r>
          </a:p>
          <a:p>
            <a:r>
              <a:rPr lang="es-ES" sz="1100" dirty="0">
                <a:solidFill>
                  <a:schemeClr val="bg1"/>
                </a:solidFill>
              </a:rPr>
              <a:t>Para la estrategia elegida, especifica: </a:t>
            </a:r>
          </a:p>
          <a:p>
            <a:r>
              <a:rPr lang="es-ES" sz="1100" dirty="0">
                <a:solidFill>
                  <a:schemeClr val="bg1"/>
                </a:solidFill>
              </a:rPr>
              <a:t>Secuencia exacta de operaciones</a:t>
            </a:r>
          </a:p>
          <a:p>
            <a:r>
              <a:rPr lang="es-ES" sz="1100" dirty="0">
                <a:solidFill>
                  <a:schemeClr val="bg1"/>
                </a:solidFill>
              </a:rPr>
              <a:t>Parámetros específicos para cada operación</a:t>
            </a:r>
          </a:p>
          <a:p>
            <a:r>
              <a:rPr lang="es-ES" sz="1100" dirty="0">
                <a:solidFill>
                  <a:schemeClr val="bg1"/>
                </a:solidFill>
              </a:rPr>
              <a:t>Criterios de éxito para cada fase</a:t>
            </a:r>
          </a:p>
          <a:p>
            <a:r>
              <a:rPr lang="es-ES" sz="1100" dirty="0">
                <a:solidFill>
                  <a:schemeClr val="bg1"/>
                </a:solidFill>
              </a:rPr>
              <a:t>Plan de contingencia si una fase falla"</a:t>
            </a:r>
            <a:endParaRPr lang="es-MX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6D84-2CCD-6B84-9511-3AC8214B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CF1FB67-8771-51BC-B18D-F11C38E8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3" y="278129"/>
            <a:ext cx="7651658" cy="401097"/>
          </a:xfrm>
        </p:spPr>
        <p:txBody>
          <a:bodyPr rtlCol="0">
            <a:noAutofit/>
          </a:bodyPr>
          <a:lstStyle/>
          <a:p>
            <a:r>
              <a:rPr lang="es-419" sz="2000" dirty="0" err="1"/>
              <a:t>Retrieval</a:t>
            </a:r>
            <a:r>
              <a:rPr lang="es-419" sz="2000" dirty="0"/>
              <a:t> </a:t>
            </a:r>
            <a:r>
              <a:rPr lang="es-419" sz="2000" dirty="0" err="1"/>
              <a:t>Design</a:t>
            </a:r>
            <a:r>
              <a:rPr lang="es-419" sz="2000" dirty="0"/>
              <a:t> </a:t>
            </a:r>
            <a:r>
              <a:rPr lang="es-419" sz="2000" dirty="0" err="1"/>
              <a:t>Architecture</a:t>
            </a:r>
            <a:endParaRPr lang="es-MX" sz="2000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EE7BF3EB-CB41-B870-A8D3-30FB5E74544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2123577" cy="247651"/>
          </a:xfrm>
        </p:spPr>
        <p:txBody>
          <a:bodyPr rtlCol="0"/>
          <a:lstStyle/>
          <a:p>
            <a:pPr rtl="0"/>
            <a:fld id="{A1610430-73C2-44D9-8E00-67DCAFADAC67}" type="datetime4">
              <a:rPr lang="es-MX" smtClean="0"/>
              <a:t>11 de septiembre de 2025</a:t>
            </a:fld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DC7DD47A-C0F0-A8F7-F2B9-48BFCE6868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Revisión anual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98B62F7C-426A-2EF4-4A82-7F8584A784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9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6A818B-A436-75CE-7624-464198C3DC9D}"/>
              </a:ext>
            </a:extLst>
          </p:cNvPr>
          <p:cNvSpPr/>
          <p:nvPr/>
        </p:nvSpPr>
        <p:spPr>
          <a:xfrm>
            <a:off x="3199444" y="851809"/>
            <a:ext cx="486664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¿Cuál es el área de la puerta ubicada en la página 12, sección 1?</a:t>
            </a:r>
            <a:endParaRPr lang="es-MX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50DD037-6FD5-2130-55AC-502C1D085B6C}"/>
              </a:ext>
            </a:extLst>
          </p:cNvPr>
          <p:cNvSpPr/>
          <p:nvPr/>
        </p:nvSpPr>
        <p:spPr>
          <a:xfrm>
            <a:off x="638903" y="1867025"/>
            <a:ext cx="2033177" cy="995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4. </a:t>
            </a:r>
            <a:r>
              <a:rPr lang="es-MX" dirty="0" err="1"/>
              <a:t>Hybrid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Execution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C3F2E5-6C1D-4D1B-2FE9-92F5318D97D2}"/>
              </a:ext>
            </a:extLst>
          </p:cNvPr>
          <p:cNvSpPr txBox="1"/>
          <p:nvPr/>
        </p:nvSpPr>
        <p:spPr>
          <a:xfrm>
            <a:off x="2825833" y="1867025"/>
            <a:ext cx="3168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Ejecuta cada fase del plan secuencialmente, usando los resultados de cada fase para refinar la siguiente. Coordina múltiples tipos de consultas a MongoDB y combina los resultados de manera inteligente.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54ED4F-7F09-7DCA-E08A-21349A389065}"/>
              </a:ext>
            </a:extLst>
          </p:cNvPr>
          <p:cNvSpPr txBox="1"/>
          <p:nvPr/>
        </p:nvSpPr>
        <p:spPr>
          <a:xfrm>
            <a:off x="457200" y="3371370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Input: {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selected_strategy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hybrid_visual_text_with_spatial_priority</a:t>
            </a:r>
            <a:r>
              <a:rPr lang="es-MX" sz="1100" dirty="0">
                <a:solidFill>
                  <a:schemeClr val="bg1"/>
                </a:solidFill>
              </a:rPr>
              <a:t>",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execution_plan</a:t>
            </a:r>
            <a:r>
              <a:rPr lang="es-MX" sz="1100" dirty="0">
                <a:solidFill>
                  <a:schemeClr val="bg1"/>
                </a:solidFill>
              </a:rPr>
              <a:t>": {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"phase_1": {"</a:t>
            </a:r>
            <a:r>
              <a:rPr lang="es-MX" sz="1100" dirty="0" err="1">
                <a:solidFill>
                  <a:schemeClr val="bg1"/>
                </a:solidFill>
              </a:rPr>
              <a:t>action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filter_by_metadata</a:t>
            </a:r>
            <a:r>
              <a:rPr lang="es-MX" sz="1100" dirty="0">
                <a:solidFill>
                  <a:schemeClr val="bg1"/>
                </a:solidFill>
              </a:rPr>
              <a:t>", "</a:t>
            </a:r>
            <a:r>
              <a:rPr lang="es-MX" sz="1100" dirty="0" err="1">
                <a:solidFill>
                  <a:schemeClr val="bg1"/>
                </a:solidFill>
              </a:rPr>
              <a:t>parameters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page_number</a:t>
            </a:r>
            <a:r>
              <a:rPr lang="es-MX" sz="1100" dirty="0">
                <a:solidFill>
                  <a:schemeClr val="bg1"/>
                </a:solidFill>
              </a:rPr>
              <a:t>": 12, "</a:t>
            </a:r>
            <a:r>
              <a:rPr lang="es-MX" sz="1100" dirty="0" err="1">
                <a:solidFill>
                  <a:schemeClr val="bg1"/>
                </a:solidFill>
              </a:rPr>
              <a:t>section_number</a:t>
            </a:r>
            <a:r>
              <a:rPr lang="es-MX" sz="1100" dirty="0">
                <a:solidFill>
                  <a:schemeClr val="bg1"/>
                </a:solidFill>
              </a:rPr>
              <a:t>": 1}},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"phase_2": {"</a:t>
            </a:r>
            <a:r>
              <a:rPr lang="es-MX" sz="1100" dirty="0" err="1">
                <a:solidFill>
                  <a:schemeClr val="bg1"/>
                </a:solidFill>
              </a:rPr>
              <a:t>action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clip_similarity_search</a:t>
            </a:r>
            <a:r>
              <a:rPr lang="es-MX" sz="1100" dirty="0">
                <a:solidFill>
                  <a:schemeClr val="bg1"/>
                </a:solidFill>
              </a:rPr>
              <a:t>", "</a:t>
            </a:r>
            <a:r>
              <a:rPr lang="es-MX" sz="1100" dirty="0" err="1">
                <a:solidFill>
                  <a:schemeClr val="bg1"/>
                </a:solidFill>
              </a:rPr>
              <a:t>parameters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target_concept</a:t>
            </a:r>
            <a:r>
              <a:rPr lang="es-MX" sz="1100" dirty="0">
                <a:solidFill>
                  <a:schemeClr val="bg1"/>
                </a:solidFill>
              </a:rPr>
              <a:t>": "puerta", "</a:t>
            </a:r>
            <a:r>
              <a:rPr lang="es-MX" sz="1100" dirty="0" err="1">
                <a:solidFill>
                  <a:schemeClr val="bg1"/>
                </a:solidFill>
              </a:rPr>
              <a:t>similarity_threshold</a:t>
            </a:r>
            <a:r>
              <a:rPr lang="es-MX" sz="1100" dirty="0">
                <a:solidFill>
                  <a:schemeClr val="bg1"/>
                </a:solidFill>
              </a:rPr>
              <a:t>": 0.75}},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    "phase_3": {"</a:t>
            </a:r>
            <a:r>
              <a:rPr lang="es-MX" sz="1100" dirty="0" err="1">
                <a:solidFill>
                  <a:schemeClr val="bg1"/>
                </a:solidFill>
              </a:rPr>
              <a:t>action</a:t>
            </a:r>
            <a:r>
              <a:rPr lang="es-MX" sz="1100" dirty="0">
                <a:solidFill>
                  <a:schemeClr val="bg1"/>
                </a:solidFill>
              </a:rPr>
              <a:t>": "</a:t>
            </a:r>
            <a:r>
              <a:rPr lang="es-MX" sz="1100" dirty="0" err="1">
                <a:solidFill>
                  <a:schemeClr val="bg1"/>
                </a:solidFill>
              </a:rPr>
              <a:t>proximity_text_search</a:t>
            </a:r>
            <a:r>
              <a:rPr lang="es-MX" sz="1100" dirty="0">
                <a:solidFill>
                  <a:schemeClr val="bg1"/>
                </a:solidFill>
              </a:rPr>
              <a:t>", "</a:t>
            </a:r>
            <a:r>
              <a:rPr lang="es-MX" sz="1100" dirty="0" err="1">
                <a:solidFill>
                  <a:schemeClr val="bg1"/>
                </a:solidFill>
              </a:rPr>
              <a:t>parameters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search_terms</a:t>
            </a:r>
            <a:r>
              <a:rPr lang="es-MX" sz="1100" dirty="0">
                <a:solidFill>
                  <a:schemeClr val="bg1"/>
                </a:solidFill>
              </a:rPr>
              <a:t>": ["</a:t>
            </a:r>
            <a:r>
              <a:rPr lang="es-MX" sz="1100" dirty="0" err="1">
                <a:solidFill>
                  <a:schemeClr val="bg1"/>
                </a:solidFill>
              </a:rPr>
              <a:t>area</a:t>
            </a:r>
            <a:r>
              <a:rPr lang="es-MX" sz="1100" dirty="0">
                <a:solidFill>
                  <a:schemeClr val="bg1"/>
                </a:solidFill>
              </a:rPr>
              <a:t>", "A =", "área", "m²"]}}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},</a:t>
            </a:r>
          </a:p>
          <a:p>
            <a:r>
              <a:rPr lang="es-MX" sz="1100" dirty="0">
                <a:solidFill>
                  <a:schemeClr val="bg1"/>
                </a:solidFill>
              </a:rPr>
              <a:t>    "</a:t>
            </a:r>
            <a:r>
              <a:rPr lang="es-MX" sz="1100" dirty="0" err="1">
                <a:solidFill>
                  <a:schemeClr val="bg1"/>
                </a:solidFill>
              </a:rPr>
              <a:t>success_criteria</a:t>
            </a:r>
            <a:r>
              <a:rPr lang="es-MX" sz="1100" dirty="0">
                <a:solidFill>
                  <a:schemeClr val="bg1"/>
                </a:solidFill>
              </a:rPr>
              <a:t>": {"</a:t>
            </a:r>
            <a:r>
              <a:rPr lang="es-MX" sz="1100" dirty="0" err="1">
                <a:solidFill>
                  <a:schemeClr val="bg1"/>
                </a:solidFill>
              </a:rPr>
              <a:t>minimum_confidence</a:t>
            </a:r>
            <a:r>
              <a:rPr lang="es-MX" sz="1100" dirty="0">
                <a:solidFill>
                  <a:schemeClr val="bg1"/>
                </a:solidFill>
              </a:rPr>
              <a:t>": 0.80}</a:t>
            </a:r>
          </a:p>
          <a:p>
            <a:r>
              <a:rPr lang="es-MX" sz="11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98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4054</Words>
  <Application>Microsoft Office PowerPoint</Application>
  <PresentationFormat>Panorámica</PresentationFormat>
  <Paragraphs>445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RAG Multimodal  Multiagente</vt:lpstr>
      <vt:lpstr>Retrieval Design Architecture</vt:lpstr>
      <vt:lpstr>Retrieval Design Architecture</vt:lpstr>
      <vt:lpstr>Retrieval Design Architecture</vt:lpstr>
      <vt:lpstr>Retrieval Design Architecture</vt:lpstr>
      <vt:lpstr>Retrieval Design Architecture</vt:lpstr>
      <vt:lpstr>Presentación de PowerPoint</vt:lpstr>
      <vt:lpstr>Presentación de PowerPoint</vt:lpstr>
      <vt:lpstr>Retrieval Design Architecture</vt:lpstr>
      <vt:lpstr>Retrieval Design Architecture</vt:lpstr>
      <vt:lpstr>Retrieval Design Architecture</vt:lpstr>
      <vt:lpstr>Retrieval Design Architecture</vt:lpstr>
      <vt:lpstr>Retrieval Design Architecture</vt:lpstr>
      <vt:lpstr>Retrieval Design Architecture</vt:lpstr>
      <vt:lpstr>Flowchart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Hernandez</dc:creator>
  <cp:lastModifiedBy>Edwin Hernandez</cp:lastModifiedBy>
  <cp:revision>4</cp:revision>
  <dcterms:created xsi:type="dcterms:W3CDTF">2025-09-12T00:23:09Z</dcterms:created>
  <dcterms:modified xsi:type="dcterms:W3CDTF">2025-09-12T02:38:30Z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