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6"/>
  </p:notesMasterIdLst>
  <p:sldIdLst>
    <p:sldId id="4778" r:id="rId2"/>
    <p:sldId id="4788" r:id="rId3"/>
    <p:sldId id="4789" r:id="rId4"/>
    <p:sldId id="4780" r:id="rId5"/>
    <p:sldId id="4779" r:id="rId6"/>
    <p:sldId id="4781" r:id="rId7"/>
    <p:sldId id="4782" r:id="rId8"/>
    <p:sldId id="4783" r:id="rId9"/>
    <p:sldId id="4784" r:id="rId10"/>
    <p:sldId id="4785" r:id="rId11"/>
    <p:sldId id="4786" r:id="rId12"/>
    <p:sldId id="4787" r:id="rId13"/>
    <p:sldId id="4790" r:id="rId14"/>
    <p:sldId id="275"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Roboto" panose="02000000000000000000" pitchFamily="2" charset="0"/>
      <p:regular r:id="rId21"/>
      <p:bold r:id="rId22"/>
      <p:italic r:id="rId23"/>
      <p:boldItalic r:id="rId24"/>
    </p:embeddedFont>
    <p:embeddedFont>
      <p:font typeface="Roboto Light" panose="02000000000000000000" pitchFamily="2" charset="0"/>
      <p:regular r:id="rId25"/>
      <p:italic r:id="rId26"/>
    </p:embeddedFont>
    <p:embeddedFont>
      <p:font typeface="Roboto Medium" panose="02000000000000000000" pitchFamily="2" charset="0"/>
      <p:regular r:id="rId27"/>
      <p: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4788"/>
            <p14:sldId id="4789"/>
            <p14:sldId id="4780"/>
            <p14:sldId id="4779"/>
            <p14:sldId id="4781"/>
            <p14:sldId id="4782"/>
            <p14:sldId id="4783"/>
            <p14:sldId id="4784"/>
            <p14:sldId id="4785"/>
            <p14:sldId id="4786"/>
            <p14:sldId id="4787"/>
            <p14:sldId id="4790"/>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75" d="100"/>
          <a:sy n="75" d="100"/>
        </p:scale>
        <p:origin x="1267" y="53"/>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9/08/2023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4566AC9-2A0D-473B-9623-D34100E64E4F}" type="slidenum">
              <a:rPr lang="en-AU" smtClean="0"/>
              <a:t>14</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dirty="0">
                <a:solidFill>
                  <a:srgbClr val="000000"/>
                </a:solidFill>
                <a:latin typeface="Calibri" panose="020F0502020204030204" pitchFamily="34" charset="0"/>
                <a:ea typeface="Roboto Light" panose="02000000000000000000" pitchFamily="2" charset="0"/>
              </a:rPr>
              <a:t>Classification: Confidential</a:t>
            </a: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Yearly Analytics Report</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August 2023</a:t>
            </a:r>
          </a:p>
        </p:txBody>
      </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074420" y="453370"/>
            <a:ext cx="10602155" cy="6115070"/>
          </a:xfrm>
        </p:spPr>
        <p:txBody>
          <a:bodyPr/>
          <a:lstStyle/>
          <a:p>
            <a:pPr algn="just"/>
            <a:r>
              <a:rPr lang="en-US" sz="1400" dirty="0"/>
              <a:t>Based on the analysis performed in the attached notebook, the key differences between using a control store vs other stores for comparison are:</a:t>
            </a:r>
          </a:p>
          <a:p>
            <a:pPr marL="285750" indent="-285750" algn="just">
              <a:buFont typeface="Arial" panose="020B0604020202020204" pitchFamily="34" charset="0"/>
              <a:buChar char="•"/>
            </a:pPr>
            <a:r>
              <a:rPr lang="en-US" sz="1400" b="1" dirty="0"/>
              <a:t>Control Store: </a:t>
            </a:r>
            <a:r>
              <a:rPr lang="en-US" sz="1400" dirty="0"/>
              <a:t>A specific store is chosen that closely matches the trial store in pre-trial sales, number of customers, trends over time etc. This provides a one-to-one comparison for the trial period.</a:t>
            </a:r>
          </a:p>
          <a:p>
            <a:pPr marL="285750" indent="-285750" algn="just">
              <a:buFont typeface="Arial" panose="020B0604020202020204" pitchFamily="34" charset="0"/>
              <a:buChar char="•"/>
            </a:pPr>
            <a:r>
              <a:rPr lang="en-US" sz="1400" b="1" dirty="0"/>
              <a:t>Other Stores: </a:t>
            </a:r>
            <a:r>
              <a:rPr lang="en-US" sz="1400" dirty="0"/>
              <a:t>All stores except the trial store are grouped together into an "other stores" category. This gives an overall average trend for comparison.</a:t>
            </a:r>
          </a:p>
          <a:p>
            <a:pPr algn="just"/>
            <a:r>
              <a:rPr lang="en-US" sz="1400" dirty="0"/>
              <a:t>The advantages of using a control store are:</a:t>
            </a:r>
          </a:p>
          <a:p>
            <a:pPr marL="285750" indent="-285750" algn="just">
              <a:buFont typeface="Arial" panose="020B0604020202020204" pitchFamily="34" charset="0"/>
              <a:buChar char="•"/>
            </a:pPr>
            <a:r>
              <a:rPr lang="en-US" sz="1400" dirty="0"/>
              <a:t>More direct comparison as trends are matched pre-trial. Any lift can be more directly attributed to the trial.</a:t>
            </a:r>
          </a:p>
          <a:p>
            <a:pPr marL="285750" indent="-285750" algn="just">
              <a:buFont typeface="Arial" panose="020B0604020202020204" pitchFamily="34" charset="0"/>
              <a:buChar char="•"/>
            </a:pPr>
            <a:r>
              <a:rPr lang="en-US" sz="1400" dirty="0"/>
              <a:t>Removes variability/noise from using all stores. Focus is on the matched pair.</a:t>
            </a:r>
          </a:p>
          <a:p>
            <a:pPr marL="285750" indent="-285750" algn="just">
              <a:buFont typeface="Arial" panose="020B0604020202020204" pitchFamily="34" charset="0"/>
              <a:buChar char="•"/>
            </a:pPr>
            <a:r>
              <a:rPr lang="en-US" sz="1400" dirty="0"/>
              <a:t>Can account for external factors like seasonality that would affect both stores. </a:t>
            </a:r>
          </a:p>
          <a:p>
            <a:pPr algn="just"/>
            <a:r>
              <a:rPr lang="en-US" sz="1400" dirty="0"/>
              <a:t>The advantages of using other stores:</a:t>
            </a:r>
          </a:p>
          <a:p>
            <a:pPr marL="285750" indent="-285750" algn="just">
              <a:buFont typeface="Arial" panose="020B0604020202020204" pitchFamily="34" charset="0"/>
              <a:buChar char="•"/>
            </a:pPr>
            <a:r>
              <a:rPr lang="en-US" sz="1400" dirty="0"/>
              <a:t>Provides an overall average baseline not dependent on matching to a specific store.</a:t>
            </a:r>
          </a:p>
          <a:p>
            <a:pPr marL="285750" indent="-285750" algn="just">
              <a:buFont typeface="Arial" panose="020B0604020202020204" pitchFamily="34" charset="0"/>
              <a:buChar char="•"/>
            </a:pPr>
            <a:r>
              <a:rPr lang="en-US" sz="1400" dirty="0"/>
              <a:t>More data points for pre-trial statistics and trends.</a:t>
            </a:r>
          </a:p>
          <a:p>
            <a:pPr marL="285750" indent="-285750" algn="just">
              <a:buFont typeface="Arial" panose="020B0604020202020204" pitchFamily="34" charset="0"/>
              <a:buChar char="•"/>
            </a:pPr>
            <a:r>
              <a:rPr lang="en-US" sz="1400" dirty="0"/>
              <a:t>If trial store is an outlier, comparing to all others normalizes for this.</a:t>
            </a:r>
          </a:p>
          <a:p>
            <a:pPr algn="just"/>
            <a:r>
              <a:rPr lang="en-US" sz="1400" dirty="0"/>
              <a:t>So, in summary, a control store allows a more direct comparison controlling for external factors, while other stores provides a more general baseline. The analysis uses both to provide different perspectives on the trial's impact. Selecting an appropriate control store is key to getting the most valid results.</a:t>
            </a:r>
            <a:endParaRPr lang="en-AU" sz="1400" dirty="0"/>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953134" y="216430"/>
            <a:ext cx="10964545" cy="5902430"/>
          </a:xfrm>
        </p:spPr>
        <p:txBody>
          <a:bodyPr/>
          <a:lstStyle/>
          <a:p>
            <a:pPr algn="just"/>
            <a:r>
              <a:rPr lang="en-US" sz="1400" dirty="0"/>
              <a:t>Based on the analysis in the attached notebook, here is an assessment of the trial performance for each store:</a:t>
            </a:r>
          </a:p>
          <a:p>
            <a:pPr algn="just"/>
            <a:r>
              <a:rPr lang="en-US" sz="1400" b="1" dirty="0"/>
              <a:t>Trial Store 77:</a:t>
            </a:r>
          </a:p>
          <a:p>
            <a:pPr marL="285750" indent="-285750" algn="just">
              <a:buFont typeface="Arial" panose="020B0604020202020204" pitchFamily="34" charset="0"/>
              <a:buChar char="•"/>
            </a:pPr>
            <a:r>
              <a:rPr lang="en-US" sz="1400" dirty="0"/>
              <a:t>Total sales were significantly higher than the control store in all 3 trial months.  </a:t>
            </a:r>
          </a:p>
          <a:p>
            <a:pPr marL="285750" indent="-285750" algn="just">
              <a:buFont typeface="Arial" panose="020B0604020202020204" pitchFamily="34" charset="0"/>
              <a:buChar char="•"/>
            </a:pPr>
            <a:r>
              <a:rPr lang="en-US" sz="1400" dirty="0"/>
              <a:t>Number of customers was significantly higher in 2 of 3 months.</a:t>
            </a:r>
          </a:p>
          <a:p>
            <a:pPr marL="285750" indent="-285750" algn="just">
              <a:buFont typeface="Arial" panose="020B0604020202020204" pitchFamily="34" charset="0"/>
              <a:buChar char="•"/>
            </a:pPr>
            <a:r>
              <a:rPr lang="en-US" sz="1400" dirty="0"/>
              <a:t>The trial looks very successful based on consistently exceeding the control store and 95% confidence interval.</a:t>
            </a:r>
          </a:p>
          <a:p>
            <a:pPr algn="just"/>
            <a:r>
              <a:rPr lang="en-US" sz="1400" b="1" dirty="0"/>
              <a:t>Trial Store 86: </a:t>
            </a:r>
          </a:p>
          <a:p>
            <a:pPr marL="285750" indent="-285750" algn="just">
              <a:buFont typeface="Arial" panose="020B0604020202020204" pitchFamily="34" charset="0"/>
              <a:buChar char="•"/>
            </a:pPr>
            <a:r>
              <a:rPr lang="en-US" sz="1400" dirty="0"/>
              <a:t>Total sales were higher than control in 2 months but lower in 1 month. </a:t>
            </a:r>
          </a:p>
          <a:p>
            <a:pPr marL="285750" indent="-285750" algn="just">
              <a:buFont typeface="Arial" panose="020B0604020202020204" pitchFamily="34" charset="0"/>
              <a:buChar char="•"/>
            </a:pPr>
            <a:r>
              <a:rPr lang="en-US" sz="1400" dirty="0"/>
              <a:t>Number of customers was not significantly higher than control in any month.</a:t>
            </a:r>
          </a:p>
          <a:p>
            <a:pPr marL="285750" indent="-285750" algn="just">
              <a:buFont typeface="Arial" panose="020B0604020202020204" pitchFamily="34" charset="0"/>
              <a:buChar char="•"/>
            </a:pPr>
            <a:r>
              <a:rPr lang="en-US" sz="1400" dirty="0"/>
              <a:t>The trial does not appear very successful based on inconsistent sales lift and no customer lift. </a:t>
            </a:r>
          </a:p>
          <a:p>
            <a:pPr algn="just"/>
            <a:r>
              <a:rPr lang="en-US" sz="1400" b="1" dirty="0"/>
              <a:t>Trial Store 88:</a:t>
            </a:r>
          </a:p>
          <a:p>
            <a:pPr marL="285750" indent="-285750" algn="just">
              <a:buFont typeface="Arial" panose="020B0604020202020204" pitchFamily="34" charset="0"/>
              <a:buChar char="•"/>
            </a:pPr>
            <a:r>
              <a:rPr lang="en-US" sz="1400" dirty="0"/>
              <a:t>Total sales exceeded control and 95% CI in all 3 months.</a:t>
            </a:r>
          </a:p>
          <a:p>
            <a:pPr marL="285750" indent="-285750" algn="just">
              <a:buFont typeface="Arial" panose="020B0604020202020204" pitchFamily="34" charset="0"/>
              <a:buChar char="•"/>
            </a:pPr>
            <a:r>
              <a:rPr lang="en-US" sz="1400" dirty="0"/>
              <a:t>Number of customers was significantly higher in 2 of 3 months. </a:t>
            </a:r>
          </a:p>
          <a:p>
            <a:pPr marL="285750" indent="-285750" algn="just">
              <a:buFont typeface="Arial" panose="020B0604020202020204" pitchFamily="34" charset="0"/>
              <a:buChar char="•"/>
            </a:pPr>
            <a:r>
              <a:rPr lang="en-US" sz="1400" dirty="0"/>
              <a:t>The trial looks clearly successful based on consistent strong lift versus control.</a:t>
            </a:r>
          </a:p>
          <a:p>
            <a:pPr algn="just"/>
            <a:r>
              <a:rPr lang="en-US" sz="1400" dirty="0"/>
              <a:t>In summary, Trial Stores 77 and 88 demonstrate a successful trial with significant lift in sales and customers. Trial Store 86 is more ambiguous with inconsistent sales gains and no customer lift, indicating an unsuccessful or poorly implemented trial. Overall, 2 of 3 trial stores showed positive trial results, suggesting the promotional strategy is effective in most cases.</a:t>
            </a:r>
            <a:endParaRPr lang="en-AU" sz="1400" dirty="0"/>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D1ECAC-1AE2-3EBE-391E-EACA89AD374D}"/>
              </a:ext>
            </a:extLst>
          </p:cNvPr>
          <p:cNvPicPr>
            <a:picLocks noChangeAspect="1"/>
          </p:cNvPicPr>
          <p:nvPr/>
        </p:nvPicPr>
        <p:blipFill>
          <a:blip r:embed="rId2"/>
          <a:stretch>
            <a:fillRect/>
          </a:stretch>
        </p:blipFill>
        <p:spPr>
          <a:xfrm>
            <a:off x="727710" y="0"/>
            <a:ext cx="4588574" cy="2697480"/>
          </a:xfrm>
          <a:prstGeom prst="rect">
            <a:avLst/>
          </a:prstGeom>
          <a:ln>
            <a:solidFill>
              <a:schemeClr val="tx1"/>
            </a:solidFill>
          </a:ln>
        </p:spPr>
      </p:pic>
      <p:pic>
        <p:nvPicPr>
          <p:cNvPr id="6" name="Picture 5">
            <a:extLst>
              <a:ext uri="{FF2B5EF4-FFF2-40B4-BE49-F238E27FC236}">
                <a16:creationId xmlns:a16="http://schemas.microsoft.com/office/drawing/2014/main" id="{BF254438-760C-A183-E573-19730975A223}"/>
              </a:ext>
            </a:extLst>
          </p:cNvPr>
          <p:cNvPicPr>
            <a:picLocks noChangeAspect="1"/>
          </p:cNvPicPr>
          <p:nvPr/>
        </p:nvPicPr>
        <p:blipFill>
          <a:blip r:embed="rId3"/>
          <a:stretch>
            <a:fillRect/>
          </a:stretch>
        </p:blipFill>
        <p:spPr>
          <a:xfrm>
            <a:off x="727710" y="2785942"/>
            <a:ext cx="4588574" cy="3310058"/>
          </a:xfrm>
          <a:prstGeom prst="rect">
            <a:avLst/>
          </a:prstGeom>
          <a:ln>
            <a:solidFill>
              <a:schemeClr val="tx1"/>
            </a:solidFill>
          </a:ln>
        </p:spPr>
      </p:pic>
      <p:pic>
        <p:nvPicPr>
          <p:cNvPr id="8" name="Picture 7">
            <a:extLst>
              <a:ext uri="{FF2B5EF4-FFF2-40B4-BE49-F238E27FC236}">
                <a16:creationId xmlns:a16="http://schemas.microsoft.com/office/drawing/2014/main" id="{811CAAA6-3FBA-3A33-27B7-351CD8F103A7}"/>
              </a:ext>
            </a:extLst>
          </p:cNvPr>
          <p:cNvPicPr>
            <a:picLocks noChangeAspect="1"/>
          </p:cNvPicPr>
          <p:nvPr/>
        </p:nvPicPr>
        <p:blipFill>
          <a:blip r:embed="rId4"/>
          <a:stretch>
            <a:fillRect/>
          </a:stretch>
        </p:blipFill>
        <p:spPr>
          <a:xfrm>
            <a:off x="5316284" y="0"/>
            <a:ext cx="6875716" cy="6096000"/>
          </a:xfrm>
          <a:prstGeom prst="rect">
            <a:avLst/>
          </a:prstGeom>
          <a:ln>
            <a:solidFill>
              <a:schemeClr val="tx1"/>
            </a:solidFill>
          </a:ln>
        </p:spPr>
      </p:pic>
    </p:spTree>
    <p:extLst>
      <p:ext uri="{BB962C8B-B14F-4D97-AF65-F5344CB8AC3E}">
        <p14:creationId xmlns:p14="http://schemas.microsoft.com/office/powerpoint/2010/main" val="2545627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E34EF0-9513-92F1-85D7-13CFC60F7772}"/>
              </a:ext>
            </a:extLst>
          </p:cNvPr>
          <p:cNvSpPr>
            <a:spLocks noGrp="1"/>
          </p:cNvSpPr>
          <p:nvPr>
            <p:ph type="body" sz="quarter" idx="10"/>
          </p:nvPr>
        </p:nvSpPr>
        <p:spPr>
          <a:xfrm>
            <a:off x="1196975" y="453370"/>
            <a:ext cx="10479600" cy="5713749"/>
          </a:xfrm>
        </p:spPr>
        <p:txBody>
          <a:bodyPr/>
          <a:lstStyle/>
          <a:p>
            <a:r>
              <a:rPr lang="en-US" b="1" dirty="0"/>
              <a:t>Recommendations: </a:t>
            </a:r>
          </a:p>
          <a:p>
            <a:r>
              <a:rPr lang="en-GB" sz="1300" dirty="0"/>
              <a:t>Based on the data, our team of analysts and strategists have drawn up the following recommendations:</a:t>
            </a:r>
          </a:p>
          <a:p>
            <a:r>
              <a:rPr lang="en-US" sz="1300" b="1" dirty="0"/>
              <a:t>Segmented Marketing Campaigns: </a:t>
            </a:r>
            <a:r>
              <a:rPr lang="en-US" sz="1300" dirty="0"/>
              <a:t>Prioritize Older Families and Retirees, particularly Budget customers, for targeted marketing efforts due to their highest sales contribution.</a:t>
            </a:r>
          </a:p>
          <a:p>
            <a:r>
              <a:rPr lang="en-US" sz="1300" b="1" dirty="0"/>
              <a:t>Engage Young Singles/Couples: </a:t>
            </a:r>
            <a:r>
              <a:rPr lang="en-US" sz="1300" dirty="0"/>
              <a:t>Address low average price per unit and units per customer in this segment. Introduce special offers to encourage increased purchase frequency and larger basket sizes.</a:t>
            </a:r>
          </a:p>
          <a:p>
            <a:r>
              <a:rPr lang="en-US" sz="1300" b="1" dirty="0"/>
              <a:t>Conversion Strategy for Mainstream Midage/Young: </a:t>
            </a:r>
            <a:r>
              <a:rPr lang="en-US" sz="1300" dirty="0"/>
              <a:t>Create customized promotions to convert these customers into premium buyers, leveraging the observed significant difference in average transaction value.</a:t>
            </a:r>
          </a:p>
          <a:p>
            <a:r>
              <a:rPr lang="en-US" sz="1300" b="1" dirty="0"/>
              <a:t>Strategic Brand Partnerships: </a:t>
            </a:r>
            <a:r>
              <a:rPr lang="en-US" sz="1300" dirty="0"/>
              <a:t>Collaborate with top brands like Smiths and Kettle for co-branded marketing, cross-promotions, and optimized in-store merchandising.</a:t>
            </a:r>
          </a:p>
          <a:p>
            <a:r>
              <a:rPr lang="en-US" sz="1300" b="1" dirty="0"/>
              <a:t>Holiday Promotions and Packaging: </a:t>
            </a:r>
            <a:r>
              <a:rPr lang="en-US" sz="1300" dirty="0"/>
              <a:t>Capitalize on the pre-Christmas transaction surge with seasonal promotions, unique packaging, and limited-time offers.</a:t>
            </a:r>
          </a:p>
          <a:p>
            <a:r>
              <a:rPr lang="en-US" sz="1300" b="1" dirty="0"/>
              <a:t>Innovation in Chip Varieties: </a:t>
            </a:r>
            <a:r>
              <a:rPr lang="en-US" sz="1300" dirty="0"/>
              <a:t>Introduce innovative flavors and premium options to cater to affluent consumers' adventurous tastes.</a:t>
            </a:r>
          </a:p>
          <a:p>
            <a:r>
              <a:rPr lang="en-US" sz="1300" b="1" dirty="0"/>
              <a:t>Health-Conscious Offerings: </a:t>
            </a:r>
            <a:r>
              <a:rPr lang="en-US" sz="1300" dirty="0"/>
              <a:t>Expand the range of healthier chip options, aligning with wellness trends and health-conscious consumers.</a:t>
            </a:r>
          </a:p>
          <a:p>
            <a:r>
              <a:rPr lang="en-US" sz="1300" b="1" dirty="0"/>
              <a:t>Enhanced In-Store Experience: </a:t>
            </a:r>
            <a:r>
              <a:rPr lang="en-US" sz="1300" dirty="0"/>
              <a:t>Collaborate with retailers to optimize chip displays, particularly for premium and specialty offerings.</a:t>
            </a:r>
          </a:p>
          <a:p>
            <a:r>
              <a:rPr lang="en-US" sz="1300" b="1" dirty="0"/>
              <a:t>Regular Data Analysis and Feedback Loop: </a:t>
            </a:r>
            <a:r>
              <a:rPr lang="en-US" sz="1300" dirty="0"/>
              <a:t>Implement ongoing analysis of sales data and consumer feedback to refine strategies and stay aligned with evolving preferences.</a:t>
            </a:r>
          </a:p>
          <a:p>
            <a:r>
              <a:rPr lang="en-US" sz="1300" b="1" dirty="0"/>
              <a:t>Long-Term Customer Engagement: </a:t>
            </a:r>
            <a:r>
              <a:rPr lang="en-US" sz="1300" dirty="0"/>
              <a:t>Develop loyalty programs or exclusive clubs, offering early access to new chip varieties and unique chip-related experiences.</a:t>
            </a:r>
            <a:endParaRPr lang="en-GB" sz="1300" dirty="0"/>
          </a:p>
        </p:txBody>
      </p:sp>
    </p:spTree>
    <p:extLst>
      <p:ext uri="{BB962C8B-B14F-4D97-AF65-F5344CB8AC3E}">
        <p14:creationId xmlns:p14="http://schemas.microsoft.com/office/powerpoint/2010/main" val="3497812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4219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4817C-111C-96A8-531B-BD650A40DC08}"/>
              </a:ext>
            </a:extLst>
          </p:cNvPr>
          <p:cNvSpPr>
            <a:spLocks noGrp="1"/>
          </p:cNvSpPr>
          <p:nvPr>
            <p:ph type="title"/>
          </p:nvPr>
        </p:nvSpPr>
        <p:spPr>
          <a:xfrm>
            <a:off x="1162050" y="400050"/>
            <a:ext cx="9008110" cy="971550"/>
          </a:xfrm>
        </p:spPr>
        <p:txBody>
          <a:bodyPr/>
          <a:lstStyle/>
          <a:p>
            <a:r>
              <a:rPr lang="en-US" dirty="0"/>
              <a:t>Table of Contents</a:t>
            </a:r>
            <a:endParaRPr lang="en-GB" dirty="0"/>
          </a:p>
        </p:txBody>
      </p:sp>
      <p:sp>
        <p:nvSpPr>
          <p:cNvPr id="3" name="Text Placeholder 2">
            <a:extLst>
              <a:ext uri="{FF2B5EF4-FFF2-40B4-BE49-F238E27FC236}">
                <a16:creationId xmlns:a16="http://schemas.microsoft.com/office/drawing/2014/main" id="{0BA23291-75CC-EBC0-91B0-1E86F871B556}"/>
              </a:ext>
            </a:extLst>
          </p:cNvPr>
          <p:cNvSpPr>
            <a:spLocks noGrp="1"/>
          </p:cNvSpPr>
          <p:nvPr>
            <p:ph type="body" idx="1"/>
          </p:nvPr>
        </p:nvSpPr>
        <p:spPr>
          <a:xfrm>
            <a:off x="1201738" y="2529840"/>
            <a:ext cx="10340022" cy="3657600"/>
          </a:xfrm>
        </p:spPr>
        <p:txBody>
          <a:bodyPr/>
          <a:lstStyle/>
          <a:p>
            <a:pPr marL="457200" indent="-457200">
              <a:buFont typeface="+mj-lt"/>
              <a:buAutoNum type="arabicPeriod"/>
            </a:pPr>
            <a:r>
              <a:rPr lang="en-US" sz="1600" dirty="0"/>
              <a:t>Executive Summary ………………………………………….......................................................................................Slide 4</a:t>
            </a:r>
          </a:p>
          <a:p>
            <a:pPr marL="457200" indent="-457200">
              <a:buFont typeface="+mj-lt"/>
              <a:buAutoNum type="arabicPeriod"/>
            </a:pPr>
            <a:r>
              <a:rPr lang="en-GB" sz="1600" dirty="0"/>
              <a:t>Task 1 Agenda……………………………………………………………………………………………………………………………………………….Slide 5</a:t>
            </a:r>
          </a:p>
          <a:p>
            <a:pPr marL="457200" indent="-457200">
              <a:buFont typeface="+mj-lt"/>
              <a:buAutoNum type="arabicPeriod"/>
            </a:pPr>
            <a:r>
              <a:rPr lang="en-GB" sz="1600" dirty="0"/>
              <a:t>Task 1 Summary…………………………………………………………………………………………………………………………………………...Slide 6</a:t>
            </a:r>
          </a:p>
          <a:p>
            <a:pPr marL="457200" indent="-457200">
              <a:buFont typeface="+mj-lt"/>
              <a:buAutoNum type="arabicPeriod"/>
            </a:pPr>
            <a:r>
              <a:rPr lang="en-GB" sz="1600" dirty="0"/>
              <a:t>Task 1 Analysis……………………………………………………………………………………………………………………………………….......Slide 7</a:t>
            </a:r>
          </a:p>
          <a:p>
            <a:pPr marL="457200" indent="-457200">
              <a:buFont typeface="+mj-lt"/>
              <a:buAutoNum type="arabicPeriod"/>
            </a:pPr>
            <a:r>
              <a:rPr lang="en-GB" sz="1600" dirty="0"/>
              <a:t>Task 1 Data Visualisation…………………………………………………………………………………………………………………………….Slide 8</a:t>
            </a:r>
          </a:p>
          <a:p>
            <a:pPr marL="457200" indent="-457200">
              <a:buFont typeface="+mj-lt"/>
              <a:buAutoNum type="arabicPeriod"/>
            </a:pPr>
            <a:r>
              <a:rPr lang="en-GB" sz="1600" dirty="0"/>
              <a:t>Task 2 Agenda……………………………………………………………………………………………………………………………………………….Slide 9</a:t>
            </a:r>
          </a:p>
          <a:p>
            <a:pPr marL="457200" indent="-457200">
              <a:buFont typeface="+mj-lt"/>
              <a:buAutoNum type="arabicPeriod"/>
            </a:pPr>
            <a:r>
              <a:rPr lang="en-GB" sz="1600" dirty="0"/>
              <a:t>Task 2 Summary………………………………………………………………………………………………………………………………………….Slide 10</a:t>
            </a:r>
          </a:p>
          <a:p>
            <a:pPr marL="457200" indent="-457200">
              <a:buFont typeface="+mj-lt"/>
              <a:buAutoNum type="arabicPeriod"/>
            </a:pPr>
            <a:r>
              <a:rPr lang="en-GB" sz="1600" dirty="0"/>
              <a:t>Task 2 Analysis……………………………………………………………………………………………………………………………………………Slide 11</a:t>
            </a:r>
          </a:p>
          <a:p>
            <a:pPr marL="457200" indent="-457200">
              <a:buFont typeface="+mj-lt"/>
              <a:buAutoNum type="arabicPeriod"/>
            </a:pPr>
            <a:r>
              <a:rPr lang="en-GB" sz="1600" dirty="0"/>
              <a:t>Task 2 Data Visualisation…………………………………………………………………………………………………………………………..Slide 12</a:t>
            </a:r>
          </a:p>
          <a:p>
            <a:pPr marL="457200" indent="-457200">
              <a:buFont typeface="+mj-lt"/>
              <a:buAutoNum type="arabicPeriod"/>
            </a:pPr>
            <a:r>
              <a:rPr lang="en-GB" sz="1600" dirty="0"/>
              <a:t>Recommendations……………………………………………………………………………………………………………………………………..Slide 13</a:t>
            </a:r>
          </a:p>
          <a:p>
            <a:pPr marL="457200" indent="-457200">
              <a:buFont typeface="+mj-lt"/>
              <a:buAutoNum type="arabicPeriod"/>
            </a:pPr>
            <a:endParaRPr lang="en-GB" sz="1600" dirty="0"/>
          </a:p>
          <a:p>
            <a:pPr marL="457200" indent="-457200">
              <a:buFont typeface="+mj-lt"/>
              <a:buAutoNum type="arabicPeriod"/>
            </a:pPr>
            <a:endParaRPr lang="en-GB" sz="1600" dirty="0"/>
          </a:p>
        </p:txBody>
      </p:sp>
    </p:spTree>
    <p:extLst>
      <p:ext uri="{BB962C8B-B14F-4D97-AF65-F5344CB8AC3E}">
        <p14:creationId xmlns:p14="http://schemas.microsoft.com/office/powerpoint/2010/main" val="3276498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02</a:t>
            </a: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2</a:t>
            </a: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059793"/>
          </a:xfrm>
          <a:prstGeom prst="rect">
            <a:avLst/>
          </a:prstGeom>
          <a:noFill/>
        </p:spPr>
        <p:txBody>
          <a:bodyPr wrap="square" lIns="0" tIns="0" rIns="0" bIns="0" rtlCol="0" anchor="t">
            <a:noAutofit/>
          </a:bodyPr>
          <a:lstStyle/>
          <a:p>
            <a:pPr algn="l"/>
            <a:r>
              <a:rPr lang="en-AU" sz="1200" dirty="0">
                <a:latin typeface="Roboto Light" panose="02000000000000000000" pitchFamily="2" charset="0"/>
                <a:ea typeface="Roboto Light" panose="02000000000000000000" pitchFamily="2" charset="0"/>
              </a:rPr>
              <a:t>We were able to extract and analyse our data for valuable insights. The primary product categories were ‘Chips’ so the data analyst team concluded that it would be appropriate to remove any products which don’t conform to that category. Products were categorised based on their packing size, their brand, the customer age demographic and the customer category i.e. Premium, Budget etc. Hence, we were able to identify the company's best-selling chips brands and the high-earner groups amongst our customers which ensure more profits than others.</a:t>
            </a: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r>
              <a:rPr lang="en-AU" sz="1200" dirty="0">
                <a:latin typeface="Roboto Light" panose="02000000000000000000" pitchFamily="2" charset="0"/>
                <a:ea typeface="Roboto Light" panose="02000000000000000000" pitchFamily="2" charset="0"/>
              </a:rPr>
              <a:t>In our second task, our primary focus was to analyse that what effect did the different stores had on each other. How were their sales inter-connected and whether there was an influence on the sales based on the distance between the stores. To test our theory, we selected three separate trial stores. We observed the sales and the customers that the trail stores had in comparison to other stores.</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995423" y="453370"/>
            <a:ext cx="10681152" cy="6122689"/>
          </a:xfrm>
        </p:spPr>
        <p:txBody>
          <a:bodyPr/>
          <a:lstStyle/>
          <a:p>
            <a:r>
              <a:rPr lang="en-AU" sz="1400" dirty="0"/>
              <a:t>Overview: </a:t>
            </a:r>
            <a:endParaRPr lang="en-US" sz="1400" dirty="0"/>
          </a:p>
          <a:p>
            <a:pPr marL="342900" indent="-342900" algn="just">
              <a:buFont typeface="Arial" panose="020B0604020202020204" pitchFamily="34" charset="0"/>
              <a:buChar char="•"/>
            </a:pPr>
            <a:r>
              <a:rPr lang="en-US" sz="1400" b="1" dirty="0"/>
              <a:t>Prioritizing Customer Segments: </a:t>
            </a:r>
            <a:r>
              <a:rPr lang="en-US" sz="1400" dirty="0"/>
              <a:t>Notably, the customer segments that demonstrated the highest total sales were Older Families and Retirees, with a particular emphasis on those identified as Budget customers. As a result, it is recommended to concentrate promotional efforts and advertising strategies on these segments.</a:t>
            </a:r>
          </a:p>
          <a:p>
            <a:pPr marL="342900" indent="-342900" algn="just">
              <a:buFont typeface="Arial" panose="020B0604020202020204" pitchFamily="34" charset="0"/>
              <a:buChar char="•"/>
            </a:pPr>
            <a:r>
              <a:rPr lang="en-US" sz="1400" b="1" dirty="0"/>
              <a:t>Enhancing Young Singles/Couples Engagement: </a:t>
            </a:r>
            <a:r>
              <a:rPr lang="en-US" sz="1400" dirty="0"/>
              <a:t>The Young Singles/Couples segment displayed the lowest average unit price and average units per customer in comparison to other segments. This signifies a potential avenue for elevating purchase frequency and basket size through precisely targeted offers.</a:t>
            </a:r>
          </a:p>
          <a:p>
            <a:pPr marL="342900" indent="-342900" algn="just">
              <a:buFont typeface="Arial" panose="020B0604020202020204" pitchFamily="34" charset="0"/>
              <a:buChar char="•"/>
            </a:pPr>
            <a:r>
              <a:rPr lang="en-US" sz="1400" b="1" dirty="0"/>
              <a:t>Unlocking Potential of Mainstream Midage/Young Customers: </a:t>
            </a:r>
            <a:r>
              <a:rPr lang="en-US" sz="1400" dirty="0"/>
              <a:t>A statistically significant variance in average transaction value emerged through t-tests, isolating Mainstream Midage/Young customers from other segments. This divergence creates an opening to convert more of these mainstream customers into premium customers through tailored promotional initiatives.</a:t>
            </a:r>
          </a:p>
          <a:p>
            <a:pPr marL="342900" indent="-342900" algn="just">
              <a:buFont typeface="Arial" panose="020B0604020202020204" pitchFamily="34" charset="0"/>
              <a:buChar char="•"/>
            </a:pPr>
            <a:r>
              <a:rPr lang="en-US" sz="1400" b="1" dirty="0"/>
              <a:t>Leveraging Consistent Brand Appeal: </a:t>
            </a:r>
            <a:r>
              <a:rPr lang="en-US" sz="1400" dirty="0"/>
              <a:t>While the preferred chip brands varied across different customer segments, Smiths and Kettle consistently remained at the forefront. Strengthening marketing partnerships and optimizing in-store merchandising efforts with these brands stands to bolster overall sales.</a:t>
            </a:r>
          </a:p>
          <a:p>
            <a:pPr marL="285750" indent="-285750">
              <a:buFont typeface="Arial" panose="020B0604020202020204" pitchFamily="34" charset="0"/>
              <a:buChar char="•"/>
            </a:pPr>
            <a:r>
              <a:rPr lang="en-US" sz="1400" dirty="0"/>
              <a:t>December showed a spike in transactions in the weeks leading up to Christmas, presenting a promotional opportunity around holiday entertaining and gift-giving.</a:t>
            </a:r>
          </a:p>
          <a:p>
            <a:r>
              <a:rPr lang="en-US" sz="1400" dirty="0"/>
              <a:t>In summary, the key focus areas based on the analysis are:</a:t>
            </a:r>
          </a:p>
          <a:p>
            <a:pPr marL="285750" indent="-285750">
              <a:buFont typeface="Arial" panose="020B0604020202020204" pitchFamily="34" charset="0"/>
              <a:buChar char="•"/>
            </a:pPr>
            <a:r>
              <a:rPr lang="en-US" sz="1400" dirty="0"/>
              <a:t>Driving purchase frequency for Young Singles/Couples</a:t>
            </a:r>
          </a:p>
          <a:p>
            <a:pPr marL="285750" indent="-285750">
              <a:buFont typeface="Arial" panose="020B0604020202020204" pitchFamily="34" charset="0"/>
              <a:buChar char="•"/>
            </a:pPr>
            <a:r>
              <a:rPr lang="en-US" sz="1400" dirty="0"/>
              <a:t>Increasing basket size for mainstream Midage/Young customers</a:t>
            </a:r>
          </a:p>
          <a:p>
            <a:pPr marL="285750" indent="-285750">
              <a:buFont typeface="Arial" panose="020B0604020202020204" pitchFamily="34" charset="0"/>
              <a:buChar char="•"/>
            </a:pPr>
            <a:r>
              <a:rPr lang="en-US" sz="1400" dirty="0"/>
              <a:t>Capitalizing on seasonality trends around holidays</a:t>
            </a:r>
          </a:p>
          <a:p>
            <a:pPr marL="285750" indent="-285750">
              <a:buFont typeface="Arial" panose="020B0604020202020204" pitchFamily="34" charset="0"/>
              <a:buChar char="•"/>
            </a:pPr>
            <a:r>
              <a:rPr lang="en-US" sz="1400" dirty="0"/>
              <a:t>Partnering with leading brands like Smiths and Kettle</a:t>
            </a:r>
            <a:endParaRPr lang="en-AU" sz="1400" dirty="0"/>
          </a:p>
          <a:p>
            <a:pPr marL="342900" indent="-342900" algn="just">
              <a:buFont typeface="Arial" panose="020B0604020202020204" pitchFamily="34" charset="0"/>
              <a:buChar char="•"/>
            </a:pPr>
            <a:endParaRPr lang="en-AU" sz="1400" dirty="0"/>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5912706"/>
          </a:xfrm>
        </p:spPr>
        <p:txBody>
          <a:bodyPr/>
          <a:lstStyle/>
          <a:p>
            <a:pPr algn="just"/>
            <a:endParaRPr lang="en-US" sz="1400" dirty="0"/>
          </a:p>
          <a:p>
            <a:pPr algn="just"/>
            <a:r>
              <a:rPr lang="en-US" sz="1400" dirty="0"/>
              <a:t>Based on the analysis, there are some interesting insights on how affluence impacts buying behavior in the chip category:</a:t>
            </a:r>
          </a:p>
          <a:p>
            <a:pPr marL="285750" indent="-285750" algn="just">
              <a:buFont typeface="Arial" panose="020B0604020202020204" pitchFamily="34" charset="0"/>
              <a:buChar char="•"/>
            </a:pPr>
            <a:r>
              <a:rPr lang="en-US" sz="1400" dirty="0"/>
              <a:t>Premium customers in the Older Families, Retirees, and Midage Singles/Couples segments had the highest average price per unit. This indicates more affluent consumers are willing to pay a premium for perceived quality.</a:t>
            </a:r>
          </a:p>
          <a:p>
            <a:pPr marL="285750" indent="-285750" algn="just">
              <a:buFont typeface="Arial" panose="020B0604020202020204" pitchFamily="34" charset="0"/>
              <a:buChar char="•"/>
            </a:pPr>
            <a:r>
              <a:rPr lang="en-US" sz="1400" dirty="0"/>
              <a:t>Premium Older Families had the highest average units purchased per customer. More affluent families with older children may buy chips for snacking and school lunches.</a:t>
            </a:r>
          </a:p>
          <a:p>
            <a:pPr marL="285750" indent="-285750" algn="just">
              <a:buFont typeface="Arial" panose="020B0604020202020204" pitchFamily="34" charset="0"/>
              <a:buChar char="•"/>
            </a:pPr>
            <a:r>
              <a:rPr lang="en-US" sz="1400" dirty="0"/>
              <a:t>Mainstream Young Singles/Couples had a lower average price per unit than the premium segment. Less affluent younger consumers may be more price conscious.</a:t>
            </a:r>
          </a:p>
          <a:p>
            <a:pPr marL="285750" indent="-285750" algn="just">
              <a:buFont typeface="Arial" panose="020B0604020202020204" pitchFamily="34" charset="0"/>
              <a:buChar char="•"/>
            </a:pPr>
            <a:r>
              <a:rPr lang="en-US" sz="1400" dirty="0"/>
              <a:t>Popular brands varied between premium and mainstream/budget segments. Premium customers favored more specialty brands like Kettle and Red Rock Deli, while mainstream segments preferred value brands like Smith's.</a:t>
            </a:r>
          </a:p>
          <a:p>
            <a:pPr marL="285750" indent="-285750" algn="just">
              <a:buFont typeface="Arial" panose="020B0604020202020204" pitchFamily="34" charset="0"/>
              <a:buChar char="•"/>
            </a:pPr>
            <a:r>
              <a:rPr lang="en-US" sz="1400" dirty="0"/>
              <a:t>Total sales skewed higher for budget segments, but average transaction values were lower. Less affluent households may buy chips more frequently but in smaller quantities per trip.</a:t>
            </a:r>
          </a:p>
          <a:p>
            <a:pPr algn="just"/>
            <a:endParaRPr lang="en-US" sz="1400" dirty="0"/>
          </a:p>
          <a:p>
            <a:pPr algn="just"/>
            <a:r>
              <a:rPr lang="en-US" sz="1400" dirty="0"/>
              <a:t>Overall, the analysis shows clear patterns between affluence, price sensitivity, purchase frequency, and brand preference in the chip category.</a:t>
            </a:r>
            <a:endParaRPr lang="en-AU" sz="1400"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BA3BC4-C6E9-0D96-6E29-646EDF62ABB4}"/>
              </a:ext>
            </a:extLst>
          </p:cNvPr>
          <p:cNvPicPr>
            <a:picLocks noChangeAspect="1"/>
          </p:cNvPicPr>
          <p:nvPr/>
        </p:nvPicPr>
        <p:blipFill>
          <a:blip r:embed="rId2"/>
          <a:stretch>
            <a:fillRect/>
          </a:stretch>
        </p:blipFill>
        <p:spPr>
          <a:xfrm>
            <a:off x="735597" y="1"/>
            <a:ext cx="3562084" cy="3044142"/>
          </a:xfrm>
          <a:prstGeom prst="rect">
            <a:avLst/>
          </a:prstGeom>
          <a:ln>
            <a:solidFill>
              <a:schemeClr val="tx1"/>
            </a:solidFill>
          </a:ln>
        </p:spPr>
      </p:pic>
      <p:pic>
        <p:nvPicPr>
          <p:cNvPr id="19" name="Picture 18">
            <a:extLst>
              <a:ext uri="{FF2B5EF4-FFF2-40B4-BE49-F238E27FC236}">
                <a16:creationId xmlns:a16="http://schemas.microsoft.com/office/drawing/2014/main" id="{23806084-77BD-E923-9729-C2F8C431161A}"/>
              </a:ext>
            </a:extLst>
          </p:cNvPr>
          <p:cNvPicPr>
            <a:picLocks noChangeAspect="1"/>
          </p:cNvPicPr>
          <p:nvPr/>
        </p:nvPicPr>
        <p:blipFill>
          <a:blip r:embed="rId3"/>
          <a:stretch>
            <a:fillRect/>
          </a:stretch>
        </p:blipFill>
        <p:spPr>
          <a:xfrm>
            <a:off x="4420553" y="1"/>
            <a:ext cx="3862388" cy="3035210"/>
          </a:xfrm>
          <a:prstGeom prst="rect">
            <a:avLst/>
          </a:prstGeom>
          <a:ln>
            <a:solidFill>
              <a:schemeClr val="tx1"/>
            </a:solidFill>
          </a:ln>
        </p:spPr>
      </p:pic>
      <p:pic>
        <p:nvPicPr>
          <p:cNvPr id="21" name="Picture 20">
            <a:extLst>
              <a:ext uri="{FF2B5EF4-FFF2-40B4-BE49-F238E27FC236}">
                <a16:creationId xmlns:a16="http://schemas.microsoft.com/office/drawing/2014/main" id="{E466E73B-B734-184D-DE20-96923F01625B}"/>
              </a:ext>
            </a:extLst>
          </p:cNvPr>
          <p:cNvPicPr>
            <a:picLocks noChangeAspect="1"/>
          </p:cNvPicPr>
          <p:nvPr/>
        </p:nvPicPr>
        <p:blipFill>
          <a:blip r:embed="rId4"/>
          <a:stretch>
            <a:fillRect/>
          </a:stretch>
        </p:blipFill>
        <p:spPr>
          <a:xfrm>
            <a:off x="8282941" y="1"/>
            <a:ext cx="3922425" cy="3035210"/>
          </a:xfrm>
          <a:prstGeom prst="rect">
            <a:avLst/>
          </a:prstGeom>
          <a:ln>
            <a:solidFill>
              <a:schemeClr val="tx1"/>
            </a:solidFill>
          </a:ln>
        </p:spPr>
      </p:pic>
      <p:pic>
        <p:nvPicPr>
          <p:cNvPr id="23" name="Picture 22">
            <a:extLst>
              <a:ext uri="{FF2B5EF4-FFF2-40B4-BE49-F238E27FC236}">
                <a16:creationId xmlns:a16="http://schemas.microsoft.com/office/drawing/2014/main" id="{E33C09E4-838C-52A6-299D-D501090DA36E}"/>
              </a:ext>
            </a:extLst>
          </p:cNvPr>
          <p:cNvPicPr>
            <a:picLocks noChangeAspect="1"/>
          </p:cNvPicPr>
          <p:nvPr/>
        </p:nvPicPr>
        <p:blipFill>
          <a:blip r:embed="rId5"/>
          <a:stretch>
            <a:fillRect/>
          </a:stretch>
        </p:blipFill>
        <p:spPr>
          <a:xfrm>
            <a:off x="770174" y="3101339"/>
            <a:ext cx="3527507" cy="2948941"/>
          </a:xfrm>
          <a:prstGeom prst="rect">
            <a:avLst/>
          </a:prstGeom>
          <a:ln>
            <a:solidFill>
              <a:schemeClr val="tx1"/>
            </a:solidFill>
          </a:ln>
        </p:spPr>
      </p:pic>
      <p:pic>
        <p:nvPicPr>
          <p:cNvPr id="25" name="Picture 24">
            <a:extLst>
              <a:ext uri="{FF2B5EF4-FFF2-40B4-BE49-F238E27FC236}">
                <a16:creationId xmlns:a16="http://schemas.microsoft.com/office/drawing/2014/main" id="{605018C5-30C2-3617-5F91-06A86A0D4B4D}"/>
              </a:ext>
            </a:extLst>
          </p:cNvPr>
          <p:cNvPicPr>
            <a:picLocks noChangeAspect="1"/>
          </p:cNvPicPr>
          <p:nvPr/>
        </p:nvPicPr>
        <p:blipFill>
          <a:blip r:embed="rId6"/>
          <a:stretch>
            <a:fillRect/>
          </a:stretch>
        </p:blipFill>
        <p:spPr>
          <a:xfrm>
            <a:off x="4420554" y="3101338"/>
            <a:ext cx="3862388" cy="2948941"/>
          </a:xfrm>
          <a:prstGeom prst="rect">
            <a:avLst/>
          </a:prstGeom>
          <a:ln>
            <a:solidFill>
              <a:schemeClr val="tx1"/>
            </a:solidFill>
          </a:ln>
        </p:spPr>
      </p:pic>
      <p:pic>
        <p:nvPicPr>
          <p:cNvPr id="27" name="Picture 26">
            <a:extLst>
              <a:ext uri="{FF2B5EF4-FFF2-40B4-BE49-F238E27FC236}">
                <a16:creationId xmlns:a16="http://schemas.microsoft.com/office/drawing/2014/main" id="{A8207BE9-8C60-08A9-367F-68A5193D64DC}"/>
              </a:ext>
            </a:extLst>
          </p:cNvPr>
          <p:cNvPicPr>
            <a:picLocks noChangeAspect="1"/>
          </p:cNvPicPr>
          <p:nvPr/>
        </p:nvPicPr>
        <p:blipFill>
          <a:blip r:embed="rId7"/>
          <a:stretch>
            <a:fillRect/>
          </a:stretch>
        </p:blipFill>
        <p:spPr>
          <a:xfrm>
            <a:off x="8282941" y="3101337"/>
            <a:ext cx="3909059" cy="2948941"/>
          </a:xfrm>
          <a:prstGeom prst="rect">
            <a:avLst/>
          </a:prstGeom>
          <a:ln>
            <a:solidFill>
              <a:schemeClr val="tx1"/>
            </a:solidFill>
          </a:ln>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6449</TotalTime>
  <Words>1450</Words>
  <Application>Microsoft Office PowerPoint</Application>
  <PresentationFormat>Widescreen</PresentationFormat>
  <Paragraphs>84</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Roboto</vt:lpstr>
      <vt:lpstr>Roboto Medium</vt:lpstr>
      <vt:lpstr>Roboto Light</vt:lpstr>
      <vt:lpstr>Office Theme</vt:lpstr>
      <vt:lpstr>Yearly Analytics Report</vt:lpstr>
      <vt:lpstr>PowerPoint Presentation</vt:lpstr>
      <vt:lpstr>Table of Contents</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AZLAAN RANJHA</cp:lastModifiedBy>
  <cp:revision>466</cp:revision>
  <dcterms:created xsi:type="dcterms:W3CDTF">2018-02-07T23:23:24Z</dcterms:created>
  <dcterms:modified xsi:type="dcterms:W3CDTF">2023-08-09T01:51:17Z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