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ace1656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ace1656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d66571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d66571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ad66571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ad66571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drive.google.com/file/d/14r_ENkyl-RVKSFYvqMSrwGOHMtX51KGb/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167150" y="1141450"/>
            <a:ext cx="6331500" cy="30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73763"/>
                </a:solidFill>
              </a:rPr>
              <a:t>Blockmon</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6" name="Shape 76"/>
        <p:cNvGrpSpPr/>
        <p:nvPr/>
      </p:nvGrpSpPr>
      <p:grpSpPr>
        <a:xfrm>
          <a:off x="0" y="0"/>
          <a:ext cx="0" cy="0"/>
          <a:chOff x="0" y="0"/>
          <a:chExt cx="0" cy="0"/>
        </a:xfrm>
      </p:grpSpPr>
      <p:sp>
        <p:nvSpPr>
          <p:cNvPr id="77" name="Google Shape;77;p14"/>
          <p:cNvSpPr txBox="1"/>
          <p:nvPr>
            <p:ph type="ctrTitle"/>
          </p:nvPr>
        </p:nvSpPr>
        <p:spPr>
          <a:xfrm>
            <a:off x="994575" y="630225"/>
            <a:ext cx="7301700" cy="34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i="1" lang="en" sz="1500">
                <a:solidFill>
                  <a:srgbClr val="4C1130"/>
                </a:solidFill>
                <a:latin typeface="Courier New"/>
                <a:ea typeface="Courier New"/>
                <a:cs typeface="Courier New"/>
                <a:sym typeface="Courier New"/>
              </a:rPr>
              <a:t>Description</a:t>
            </a:r>
            <a:endParaRPr b="0" i="1" sz="1500">
              <a:solidFill>
                <a:srgbClr val="4C1130"/>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i="1" sz="1100">
              <a:solidFill>
                <a:srgbClr val="C77DBB"/>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b="0" lang="en" sz="1100">
                <a:solidFill>
                  <a:schemeClr val="dk2"/>
                </a:solidFill>
                <a:latin typeface="Courier New"/>
                <a:ea typeface="Courier New"/>
                <a:cs typeface="Courier New"/>
                <a:sym typeface="Courier New"/>
              </a:rPr>
              <a:t>Monitoring and notification of Cardano transactions. The service accepts transactions hash over a simple HTTP PUT. It then keeps track of them on the blockchain and sends callback notifications with transaction details once it gets updated on the ledger.</a:t>
            </a:r>
            <a:endParaRPr b="0" sz="11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rPr b="0" i="1" lang="en" sz="1500">
                <a:solidFill>
                  <a:srgbClr val="4C1130"/>
                </a:solidFill>
                <a:latin typeface="Courier New"/>
                <a:ea typeface="Courier New"/>
                <a:cs typeface="Courier New"/>
                <a:sym typeface="Courier New"/>
              </a:rPr>
              <a:t>Problem solved</a:t>
            </a:r>
            <a:endParaRPr b="0" i="1" sz="1500">
              <a:solidFill>
                <a:srgbClr val="4C1130"/>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i="1" sz="1100">
              <a:solidFill>
                <a:srgbClr val="4C1130"/>
              </a:solidFill>
              <a:latin typeface="Courier New"/>
              <a:ea typeface="Courier New"/>
              <a:cs typeface="Courier New"/>
              <a:sym typeface="Courier New"/>
            </a:endParaRPr>
          </a:p>
          <a:p>
            <a:pPr indent="0" lvl="0" marL="0" rtl="0" algn="l">
              <a:spcBef>
                <a:spcPts val="0"/>
              </a:spcBef>
              <a:spcAft>
                <a:spcPts val="0"/>
              </a:spcAft>
              <a:buNone/>
            </a:pPr>
            <a:r>
              <a:rPr b="0" i="1" lang="en" sz="1100">
                <a:solidFill>
                  <a:srgbClr val="C77DBB"/>
                </a:solidFill>
                <a:latin typeface="Courier New"/>
                <a:ea typeface="Courier New"/>
                <a:cs typeface="Courier New"/>
                <a:sym typeface="Courier New"/>
              </a:rPr>
              <a:t>  </a:t>
            </a:r>
            <a:r>
              <a:rPr b="0" lang="en" sz="1100">
                <a:solidFill>
                  <a:schemeClr val="dk2"/>
                </a:solidFill>
                <a:latin typeface="Courier New"/>
                <a:ea typeface="Courier New"/>
                <a:cs typeface="Courier New"/>
                <a:sym typeface="Courier New"/>
              </a:rPr>
              <a:t>Network congestion and size of the transaction are variables that determine how soon it gets added to a block in Cardano. A service that keeps track of transaction will improve efficiency. The feature can be used to chain events with confirmation of transaction and the contents of those transactions. The service can be deployed by the user and be scaled as per requirement.</a:t>
            </a:r>
            <a:endParaRPr b="0" sz="1100">
              <a:solidFill>
                <a:srgbClr val="BCBEC4"/>
              </a:solidFill>
              <a:highlight>
                <a:srgbClr val="1E1F22"/>
              </a:highlight>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t/>
            </a:r>
            <a:endParaRPr b="0" sz="11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7376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1" name="Shape 81"/>
        <p:cNvGrpSpPr/>
        <p:nvPr/>
      </p:nvGrpSpPr>
      <p:grpSpPr>
        <a:xfrm>
          <a:off x="0" y="0"/>
          <a:ext cx="0" cy="0"/>
          <a:chOff x="0" y="0"/>
          <a:chExt cx="0" cy="0"/>
        </a:xfrm>
      </p:grpSpPr>
      <p:sp>
        <p:nvSpPr>
          <p:cNvPr id="82" name="Google Shape;82;p15"/>
          <p:cNvSpPr txBox="1"/>
          <p:nvPr>
            <p:ph type="ctrTitle"/>
          </p:nvPr>
        </p:nvSpPr>
        <p:spPr>
          <a:xfrm>
            <a:off x="994575" y="630225"/>
            <a:ext cx="73017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i="1" lang="en" sz="1500">
                <a:solidFill>
                  <a:srgbClr val="4C1130"/>
                </a:solidFill>
                <a:latin typeface="Courier New"/>
                <a:ea typeface="Courier New"/>
                <a:cs typeface="Courier New"/>
                <a:sym typeface="Courier New"/>
              </a:rPr>
              <a:t>Demo</a:t>
            </a:r>
            <a:endParaRPr sz="5200">
              <a:solidFill>
                <a:srgbClr val="073763"/>
              </a:solidFill>
            </a:endParaRPr>
          </a:p>
        </p:txBody>
      </p:sp>
      <p:pic>
        <p:nvPicPr>
          <p:cNvPr id="83" name="Google Shape;83;p15" title="blockmon.mp4">
            <a:hlinkClick r:id="rId3"/>
          </p:cNvPr>
          <p:cNvPicPr preferRelativeResize="0"/>
          <p:nvPr/>
        </p:nvPicPr>
        <p:blipFill>
          <a:blip r:embed="rId4">
            <a:alphaModFix/>
          </a:blip>
          <a:stretch>
            <a:fillRect/>
          </a:stretch>
        </p:blipFill>
        <p:spPr>
          <a:xfrm>
            <a:off x="2036300" y="962650"/>
            <a:ext cx="5071400" cy="380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