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3" r:id="rId4"/>
    <p:sldId id="262" r:id="rId5"/>
    <p:sldId id="261" r:id="rId6"/>
    <p:sldId id="257" r:id="rId7"/>
    <p:sldId id="259" r:id="rId8"/>
    <p:sldId id="258"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F5CF5-D6C5-4CA0-AC2F-8AF09296EE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B44F9E-8F6B-1E26-20EA-45E683619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731B68-5DAD-53CB-C5D9-CA5F8B153760}"/>
              </a:ext>
            </a:extLst>
          </p:cNvPr>
          <p:cNvSpPr>
            <a:spLocks noGrp="1"/>
          </p:cNvSpPr>
          <p:nvPr>
            <p:ph type="dt" sz="half" idx="10"/>
          </p:nvPr>
        </p:nvSpPr>
        <p:spPr/>
        <p:txBody>
          <a:bodyPr/>
          <a:lstStyle/>
          <a:p>
            <a:fld id="{826CA05B-AA06-4DFE-9EF3-5A952F06B6C9}" type="datetimeFigureOut">
              <a:rPr lang="en-IN" smtClean="0"/>
              <a:t>14-06-2023</a:t>
            </a:fld>
            <a:endParaRPr lang="en-IN"/>
          </a:p>
        </p:txBody>
      </p:sp>
      <p:sp>
        <p:nvSpPr>
          <p:cNvPr id="5" name="Footer Placeholder 4">
            <a:extLst>
              <a:ext uri="{FF2B5EF4-FFF2-40B4-BE49-F238E27FC236}">
                <a16:creationId xmlns:a16="http://schemas.microsoft.com/office/drawing/2014/main" id="{F642DB3A-BFA5-AAED-47CA-3AED808EB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7475F6-9FEB-1334-53CD-F00EBA76A33F}"/>
              </a:ext>
            </a:extLst>
          </p:cNvPr>
          <p:cNvSpPr>
            <a:spLocks noGrp="1"/>
          </p:cNvSpPr>
          <p:nvPr>
            <p:ph type="sldNum" sz="quarter" idx="12"/>
          </p:nvPr>
        </p:nvSpPr>
        <p:spPr/>
        <p:txBody>
          <a:bodyPr/>
          <a:lstStyle/>
          <a:p>
            <a:fld id="{3103F636-31CD-462C-97D5-B4C771C746E2}" type="slidenum">
              <a:rPr lang="en-IN" smtClean="0"/>
              <a:t>‹#›</a:t>
            </a:fld>
            <a:endParaRPr lang="en-IN"/>
          </a:p>
        </p:txBody>
      </p:sp>
    </p:spTree>
    <p:extLst>
      <p:ext uri="{BB962C8B-B14F-4D97-AF65-F5344CB8AC3E}">
        <p14:creationId xmlns:p14="http://schemas.microsoft.com/office/powerpoint/2010/main" val="2750147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884A-8CF6-4606-B60E-C07462C908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92608E-EA7B-AAF7-0A13-82B1E53066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2AEFA1-E185-3695-7629-71201FF4AFD1}"/>
              </a:ext>
            </a:extLst>
          </p:cNvPr>
          <p:cNvSpPr>
            <a:spLocks noGrp="1"/>
          </p:cNvSpPr>
          <p:nvPr>
            <p:ph type="dt" sz="half" idx="10"/>
          </p:nvPr>
        </p:nvSpPr>
        <p:spPr/>
        <p:txBody>
          <a:bodyPr/>
          <a:lstStyle/>
          <a:p>
            <a:fld id="{826CA05B-AA06-4DFE-9EF3-5A952F06B6C9}" type="datetimeFigureOut">
              <a:rPr lang="en-IN" smtClean="0"/>
              <a:t>14-06-2023</a:t>
            </a:fld>
            <a:endParaRPr lang="en-IN"/>
          </a:p>
        </p:txBody>
      </p:sp>
      <p:sp>
        <p:nvSpPr>
          <p:cNvPr id="5" name="Footer Placeholder 4">
            <a:extLst>
              <a:ext uri="{FF2B5EF4-FFF2-40B4-BE49-F238E27FC236}">
                <a16:creationId xmlns:a16="http://schemas.microsoft.com/office/drawing/2014/main" id="{FE29D8B4-81BD-3D33-3DC6-0BEE86F32A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FA469-18ED-98AB-F7C9-8407D64A5B02}"/>
              </a:ext>
            </a:extLst>
          </p:cNvPr>
          <p:cNvSpPr>
            <a:spLocks noGrp="1"/>
          </p:cNvSpPr>
          <p:nvPr>
            <p:ph type="sldNum" sz="quarter" idx="12"/>
          </p:nvPr>
        </p:nvSpPr>
        <p:spPr/>
        <p:txBody>
          <a:bodyPr/>
          <a:lstStyle/>
          <a:p>
            <a:fld id="{3103F636-31CD-462C-97D5-B4C771C746E2}" type="slidenum">
              <a:rPr lang="en-IN" smtClean="0"/>
              <a:t>‹#›</a:t>
            </a:fld>
            <a:endParaRPr lang="en-IN"/>
          </a:p>
        </p:txBody>
      </p:sp>
    </p:spTree>
    <p:extLst>
      <p:ext uri="{BB962C8B-B14F-4D97-AF65-F5344CB8AC3E}">
        <p14:creationId xmlns:p14="http://schemas.microsoft.com/office/powerpoint/2010/main" val="326491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9E93B2-10C5-3FB7-7742-408589802A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3ECF6F-D682-EFA1-4393-48F0F36643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C26A7C-6FE4-DC66-6A18-C35D9C9E27A7}"/>
              </a:ext>
            </a:extLst>
          </p:cNvPr>
          <p:cNvSpPr>
            <a:spLocks noGrp="1"/>
          </p:cNvSpPr>
          <p:nvPr>
            <p:ph type="dt" sz="half" idx="10"/>
          </p:nvPr>
        </p:nvSpPr>
        <p:spPr/>
        <p:txBody>
          <a:bodyPr/>
          <a:lstStyle/>
          <a:p>
            <a:fld id="{826CA05B-AA06-4DFE-9EF3-5A952F06B6C9}" type="datetimeFigureOut">
              <a:rPr lang="en-IN" smtClean="0"/>
              <a:t>14-06-2023</a:t>
            </a:fld>
            <a:endParaRPr lang="en-IN"/>
          </a:p>
        </p:txBody>
      </p:sp>
      <p:sp>
        <p:nvSpPr>
          <p:cNvPr id="5" name="Footer Placeholder 4">
            <a:extLst>
              <a:ext uri="{FF2B5EF4-FFF2-40B4-BE49-F238E27FC236}">
                <a16:creationId xmlns:a16="http://schemas.microsoft.com/office/drawing/2014/main" id="{6E0DE120-EF5A-5CA5-AB52-434A6EBC93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AF04CD-C786-D7DC-B976-28B6526E9C2C}"/>
              </a:ext>
            </a:extLst>
          </p:cNvPr>
          <p:cNvSpPr>
            <a:spLocks noGrp="1"/>
          </p:cNvSpPr>
          <p:nvPr>
            <p:ph type="sldNum" sz="quarter" idx="12"/>
          </p:nvPr>
        </p:nvSpPr>
        <p:spPr/>
        <p:txBody>
          <a:bodyPr/>
          <a:lstStyle/>
          <a:p>
            <a:fld id="{3103F636-31CD-462C-97D5-B4C771C746E2}" type="slidenum">
              <a:rPr lang="en-IN" smtClean="0"/>
              <a:t>‹#›</a:t>
            </a:fld>
            <a:endParaRPr lang="en-IN"/>
          </a:p>
        </p:txBody>
      </p:sp>
    </p:spTree>
    <p:extLst>
      <p:ext uri="{BB962C8B-B14F-4D97-AF65-F5344CB8AC3E}">
        <p14:creationId xmlns:p14="http://schemas.microsoft.com/office/powerpoint/2010/main" val="2730617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A9C9-6048-8993-F7A5-F8C90BB50B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844560-E952-09E7-EA7C-1E2F212DF5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0219CB-A898-12B1-6247-104A66F6A2D1}"/>
              </a:ext>
            </a:extLst>
          </p:cNvPr>
          <p:cNvSpPr>
            <a:spLocks noGrp="1"/>
          </p:cNvSpPr>
          <p:nvPr>
            <p:ph type="dt" sz="half" idx="10"/>
          </p:nvPr>
        </p:nvSpPr>
        <p:spPr/>
        <p:txBody>
          <a:bodyPr/>
          <a:lstStyle/>
          <a:p>
            <a:fld id="{826CA05B-AA06-4DFE-9EF3-5A952F06B6C9}" type="datetimeFigureOut">
              <a:rPr lang="en-IN" smtClean="0"/>
              <a:t>14-06-2023</a:t>
            </a:fld>
            <a:endParaRPr lang="en-IN"/>
          </a:p>
        </p:txBody>
      </p:sp>
      <p:sp>
        <p:nvSpPr>
          <p:cNvPr id="5" name="Footer Placeholder 4">
            <a:extLst>
              <a:ext uri="{FF2B5EF4-FFF2-40B4-BE49-F238E27FC236}">
                <a16:creationId xmlns:a16="http://schemas.microsoft.com/office/drawing/2014/main" id="{2CC5F03D-07E9-AAE5-1C60-E4CB989FB1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E3FF23-C72B-A2A4-0DF7-4BFCD2FCCBC6}"/>
              </a:ext>
            </a:extLst>
          </p:cNvPr>
          <p:cNvSpPr>
            <a:spLocks noGrp="1"/>
          </p:cNvSpPr>
          <p:nvPr>
            <p:ph type="sldNum" sz="quarter" idx="12"/>
          </p:nvPr>
        </p:nvSpPr>
        <p:spPr/>
        <p:txBody>
          <a:bodyPr/>
          <a:lstStyle/>
          <a:p>
            <a:fld id="{3103F636-31CD-462C-97D5-B4C771C746E2}" type="slidenum">
              <a:rPr lang="en-IN" smtClean="0"/>
              <a:t>‹#›</a:t>
            </a:fld>
            <a:endParaRPr lang="en-IN"/>
          </a:p>
        </p:txBody>
      </p:sp>
    </p:spTree>
    <p:extLst>
      <p:ext uri="{BB962C8B-B14F-4D97-AF65-F5344CB8AC3E}">
        <p14:creationId xmlns:p14="http://schemas.microsoft.com/office/powerpoint/2010/main" val="1816204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099F-616C-16E3-2FD2-634C8F3F45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38C78F-EFB0-E2A1-994F-B4952A5103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7E57BF-87C0-A5C7-4949-7F6917AEC3A2}"/>
              </a:ext>
            </a:extLst>
          </p:cNvPr>
          <p:cNvSpPr>
            <a:spLocks noGrp="1"/>
          </p:cNvSpPr>
          <p:nvPr>
            <p:ph type="dt" sz="half" idx="10"/>
          </p:nvPr>
        </p:nvSpPr>
        <p:spPr/>
        <p:txBody>
          <a:bodyPr/>
          <a:lstStyle/>
          <a:p>
            <a:fld id="{826CA05B-AA06-4DFE-9EF3-5A952F06B6C9}" type="datetimeFigureOut">
              <a:rPr lang="en-IN" smtClean="0"/>
              <a:t>14-06-2023</a:t>
            </a:fld>
            <a:endParaRPr lang="en-IN"/>
          </a:p>
        </p:txBody>
      </p:sp>
      <p:sp>
        <p:nvSpPr>
          <p:cNvPr id="5" name="Footer Placeholder 4">
            <a:extLst>
              <a:ext uri="{FF2B5EF4-FFF2-40B4-BE49-F238E27FC236}">
                <a16:creationId xmlns:a16="http://schemas.microsoft.com/office/drawing/2014/main" id="{3F82E168-F329-496B-B687-8B0F7BAEA0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750BF3-B5C6-EA91-DDFA-10824F2E52B5}"/>
              </a:ext>
            </a:extLst>
          </p:cNvPr>
          <p:cNvSpPr>
            <a:spLocks noGrp="1"/>
          </p:cNvSpPr>
          <p:nvPr>
            <p:ph type="sldNum" sz="quarter" idx="12"/>
          </p:nvPr>
        </p:nvSpPr>
        <p:spPr/>
        <p:txBody>
          <a:bodyPr/>
          <a:lstStyle/>
          <a:p>
            <a:fld id="{3103F636-31CD-462C-97D5-B4C771C746E2}" type="slidenum">
              <a:rPr lang="en-IN" smtClean="0"/>
              <a:t>‹#›</a:t>
            </a:fld>
            <a:endParaRPr lang="en-IN"/>
          </a:p>
        </p:txBody>
      </p:sp>
    </p:spTree>
    <p:extLst>
      <p:ext uri="{BB962C8B-B14F-4D97-AF65-F5344CB8AC3E}">
        <p14:creationId xmlns:p14="http://schemas.microsoft.com/office/powerpoint/2010/main" val="1250521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FBA3D-BCEA-DC35-D86B-1A0F9461E9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93636B-D770-F1DD-E1B6-A7D5F57828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6550E5-CDFC-69F8-6FC5-3DEDBB3964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5C52E7-BD49-941D-04F1-292C71D01F8E}"/>
              </a:ext>
            </a:extLst>
          </p:cNvPr>
          <p:cNvSpPr>
            <a:spLocks noGrp="1"/>
          </p:cNvSpPr>
          <p:nvPr>
            <p:ph type="dt" sz="half" idx="10"/>
          </p:nvPr>
        </p:nvSpPr>
        <p:spPr/>
        <p:txBody>
          <a:bodyPr/>
          <a:lstStyle/>
          <a:p>
            <a:fld id="{826CA05B-AA06-4DFE-9EF3-5A952F06B6C9}" type="datetimeFigureOut">
              <a:rPr lang="en-IN" smtClean="0"/>
              <a:t>14-06-2023</a:t>
            </a:fld>
            <a:endParaRPr lang="en-IN"/>
          </a:p>
        </p:txBody>
      </p:sp>
      <p:sp>
        <p:nvSpPr>
          <p:cNvPr id="6" name="Footer Placeholder 5">
            <a:extLst>
              <a:ext uri="{FF2B5EF4-FFF2-40B4-BE49-F238E27FC236}">
                <a16:creationId xmlns:a16="http://schemas.microsoft.com/office/drawing/2014/main" id="{72867F1E-2414-4233-2D9D-AA02049C90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730476-22E5-F424-EF8B-2218E67F1798}"/>
              </a:ext>
            </a:extLst>
          </p:cNvPr>
          <p:cNvSpPr>
            <a:spLocks noGrp="1"/>
          </p:cNvSpPr>
          <p:nvPr>
            <p:ph type="sldNum" sz="quarter" idx="12"/>
          </p:nvPr>
        </p:nvSpPr>
        <p:spPr/>
        <p:txBody>
          <a:bodyPr/>
          <a:lstStyle/>
          <a:p>
            <a:fld id="{3103F636-31CD-462C-97D5-B4C771C746E2}" type="slidenum">
              <a:rPr lang="en-IN" smtClean="0"/>
              <a:t>‹#›</a:t>
            </a:fld>
            <a:endParaRPr lang="en-IN"/>
          </a:p>
        </p:txBody>
      </p:sp>
    </p:spTree>
    <p:extLst>
      <p:ext uri="{BB962C8B-B14F-4D97-AF65-F5344CB8AC3E}">
        <p14:creationId xmlns:p14="http://schemas.microsoft.com/office/powerpoint/2010/main" val="352215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E2026-E0A0-FF53-4AF1-0BD61B9A50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379502-BAE5-D555-F459-8300C66A6E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4D9C42-ADB8-A149-921C-AF3840AC4C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69C050-BF69-9B82-EC2D-8823E1BBE5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BBA65A-E011-3317-9A90-2926B91D56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B8189F-81E8-1C16-CCB6-DED1A75387E6}"/>
              </a:ext>
            </a:extLst>
          </p:cNvPr>
          <p:cNvSpPr>
            <a:spLocks noGrp="1"/>
          </p:cNvSpPr>
          <p:nvPr>
            <p:ph type="dt" sz="half" idx="10"/>
          </p:nvPr>
        </p:nvSpPr>
        <p:spPr/>
        <p:txBody>
          <a:bodyPr/>
          <a:lstStyle/>
          <a:p>
            <a:fld id="{826CA05B-AA06-4DFE-9EF3-5A952F06B6C9}" type="datetimeFigureOut">
              <a:rPr lang="en-IN" smtClean="0"/>
              <a:t>14-06-2023</a:t>
            </a:fld>
            <a:endParaRPr lang="en-IN"/>
          </a:p>
        </p:txBody>
      </p:sp>
      <p:sp>
        <p:nvSpPr>
          <p:cNvPr id="8" name="Footer Placeholder 7">
            <a:extLst>
              <a:ext uri="{FF2B5EF4-FFF2-40B4-BE49-F238E27FC236}">
                <a16:creationId xmlns:a16="http://schemas.microsoft.com/office/drawing/2014/main" id="{843C5E6B-F38D-C19B-5E54-BA69327F13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528856-3267-2480-3B74-A43C083038C9}"/>
              </a:ext>
            </a:extLst>
          </p:cNvPr>
          <p:cNvSpPr>
            <a:spLocks noGrp="1"/>
          </p:cNvSpPr>
          <p:nvPr>
            <p:ph type="sldNum" sz="quarter" idx="12"/>
          </p:nvPr>
        </p:nvSpPr>
        <p:spPr/>
        <p:txBody>
          <a:bodyPr/>
          <a:lstStyle/>
          <a:p>
            <a:fld id="{3103F636-31CD-462C-97D5-B4C771C746E2}" type="slidenum">
              <a:rPr lang="en-IN" smtClean="0"/>
              <a:t>‹#›</a:t>
            </a:fld>
            <a:endParaRPr lang="en-IN"/>
          </a:p>
        </p:txBody>
      </p:sp>
    </p:spTree>
    <p:extLst>
      <p:ext uri="{BB962C8B-B14F-4D97-AF65-F5344CB8AC3E}">
        <p14:creationId xmlns:p14="http://schemas.microsoft.com/office/powerpoint/2010/main" val="1011860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09230-FA7E-49FC-F007-F01302F0BD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623333-1DEE-EE4E-0EB4-70C45DF29E79}"/>
              </a:ext>
            </a:extLst>
          </p:cNvPr>
          <p:cNvSpPr>
            <a:spLocks noGrp="1"/>
          </p:cNvSpPr>
          <p:nvPr>
            <p:ph type="dt" sz="half" idx="10"/>
          </p:nvPr>
        </p:nvSpPr>
        <p:spPr/>
        <p:txBody>
          <a:bodyPr/>
          <a:lstStyle/>
          <a:p>
            <a:fld id="{826CA05B-AA06-4DFE-9EF3-5A952F06B6C9}" type="datetimeFigureOut">
              <a:rPr lang="en-IN" smtClean="0"/>
              <a:t>14-06-2023</a:t>
            </a:fld>
            <a:endParaRPr lang="en-IN"/>
          </a:p>
        </p:txBody>
      </p:sp>
      <p:sp>
        <p:nvSpPr>
          <p:cNvPr id="4" name="Footer Placeholder 3">
            <a:extLst>
              <a:ext uri="{FF2B5EF4-FFF2-40B4-BE49-F238E27FC236}">
                <a16:creationId xmlns:a16="http://schemas.microsoft.com/office/drawing/2014/main" id="{56C161B8-64AB-40A5-294B-3392389F69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99D550-DB45-7EE2-68A0-22BD56573781}"/>
              </a:ext>
            </a:extLst>
          </p:cNvPr>
          <p:cNvSpPr>
            <a:spLocks noGrp="1"/>
          </p:cNvSpPr>
          <p:nvPr>
            <p:ph type="sldNum" sz="quarter" idx="12"/>
          </p:nvPr>
        </p:nvSpPr>
        <p:spPr/>
        <p:txBody>
          <a:bodyPr/>
          <a:lstStyle/>
          <a:p>
            <a:fld id="{3103F636-31CD-462C-97D5-B4C771C746E2}" type="slidenum">
              <a:rPr lang="en-IN" smtClean="0"/>
              <a:t>‹#›</a:t>
            </a:fld>
            <a:endParaRPr lang="en-IN"/>
          </a:p>
        </p:txBody>
      </p:sp>
    </p:spTree>
    <p:extLst>
      <p:ext uri="{BB962C8B-B14F-4D97-AF65-F5344CB8AC3E}">
        <p14:creationId xmlns:p14="http://schemas.microsoft.com/office/powerpoint/2010/main" val="2074053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CDCA06-D897-E173-DD3B-41213418F38D}"/>
              </a:ext>
            </a:extLst>
          </p:cNvPr>
          <p:cNvSpPr>
            <a:spLocks noGrp="1"/>
          </p:cNvSpPr>
          <p:nvPr>
            <p:ph type="dt" sz="half" idx="10"/>
          </p:nvPr>
        </p:nvSpPr>
        <p:spPr/>
        <p:txBody>
          <a:bodyPr/>
          <a:lstStyle/>
          <a:p>
            <a:fld id="{826CA05B-AA06-4DFE-9EF3-5A952F06B6C9}" type="datetimeFigureOut">
              <a:rPr lang="en-IN" smtClean="0"/>
              <a:t>14-06-2023</a:t>
            </a:fld>
            <a:endParaRPr lang="en-IN"/>
          </a:p>
        </p:txBody>
      </p:sp>
      <p:sp>
        <p:nvSpPr>
          <p:cNvPr id="3" name="Footer Placeholder 2">
            <a:extLst>
              <a:ext uri="{FF2B5EF4-FFF2-40B4-BE49-F238E27FC236}">
                <a16:creationId xmlns:a16="http://schemas.microsoft.com/office/drawing/2014/main" id="{29AF1E48-DB3C-8CA3-3776-DD48D7172D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0B833F-5230-0AB1-E0B2-045F353446D0}"/>
              </a:ext>
            </a:extLst>
          </p:cNvPr>
          <p:cNvSpPr>
            <a:spLocks noGrp="1"/>
          </p:cNvSpPr>
          <p:nvPr>
            <p:ph type="sldNum" sz="quarter" idx="12"/>
          </p:nvPr>
        </p:nvSpPr>
        <p:spPr/>
        <p:txBody>
          <a:bodyPr/>
          <a:lstStyle/>
          <a:p>
            <a:fld id="{3103F636-31CD-462C-97D5-B4C771C746E2}" type="slidenum">
              <a:rPr lang="en-IN" smtClean="0"/>
              <a:t>‹#›</a:t>
            </a:fld>
            <a:endParaRPr lang="en-IN"/>
          </a:p>
        </p:txBody>
      </p:sp>
    </p:spTree>
    <p:extLst>
      <p:ext uri="{BB962C8B-B14F-4D97-AF65-F5344CB8AC3E}">
        <p14:creationId xmlns:p14="http://schemas.microsoft.com/office/powerpoint/2010/main" val="881445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55F0-F7DF-3556-8D03-13289EDCD4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CE055B-D3FD-50B1-BF12-79339917B2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DF01FA-BBD5-199E-C639-41FB54413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4EB1AF-0575-B71D-E582-B8E926835DB9}"/>
              </a:ext>
            </a:extLst>
          </p:cNvPr>
          <p:cNvSpPr>
            <a:spLocks noGrp="1"/>
          </p:cNvSpPr>
          <p:nvPr>
            <p:ph type="dt" sz="half" idx="10"/>
          </p:nvPr>
        </p:nvSpPr>
        <p:spPr/>
        <p:txBody>
          <a:bodyPr/>
          <a:lstStyle/>
          <a:p>
            <a:fld id="{826CA05B-AA06-4DFE-9EF3-5A952F06B6C9}" type="datetimeFigureOut">
              <a:rPr lang="en-IN" smtClean="0"/>
              <a:t>14-06-2023</a:t>
            </a:fld>
            <a:endParaRPr lang="en-IN"/>
          </a:p>
        </p:txBody>
      </p:sp>
      <p:sp>
        <p:nvSpPr>
          <p:cNvPr id="6" name="Footer Placeholder 5">
            <a:extLst>
              <a:ext uri="{FF2B5EF4-FFF2-40B4-BE49-F238E27FC236}">
                <a16:creationId xmlns:a16="http://schemas.microsoft.com/office/drawing/2014/main" id="{C20E3761-1A6F-5BB9-849D-FA9C11B3C7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0882F9-7C50-18E7-DC0D-5B380711241E}"/>
              </a:ext>
            </a:extLst>
          </p:cNvPr>
          <p:cNvSpPr>
            <a:spLocks noGrp="1"/>
          </p:cNvSpPr>
          <p:nvPr>
            <p:ph type="sldNum" sz="quarter" idx="12"/>
          </p:nvPr>
        </p:nvSpPr>
        <p:spPr/>
        <p:txBody>
          <a:bodyPr/>
          <a:lstStyle/>
          <a:p>
            <a:fld id="{3103F636-31CD-462C-97D5-B4C771C746E2}" type="slidenum">
              <a:rPr lang="en-IN" smtClean="0"/>
              <a:t>‹#›</a:t>
            </a:fld>
            <a:endParaRPr lang="en-IN"/>
          </a:p>
        </p:txBody>
      </p:sp>
    </p:spTree>
    <p:extLst>
      <p:ext uri="{BB962C8B-B14F-4D97-AF65-F5344CB8AC3E}">
        <p14:creationId xmlns:p14="http://schemas.microsoft.com/office/powerpoint/2010/main" val="1174293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84F7-DB84-4D58-03A4-A69C2D749B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9B8846-D209-8D69-AAAD-0DB7329657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53E3DF-7C06-C18B-BEF1-E54BA96A76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4B782-CD78-2513-997B-3098B4BB4BD1}"/>
              </a:ext>
            </a:extLst>
          </p:cNvPr>
          <p:cNvSpPr>
            <a:spLocks noGrp="1"/>
          </p:cNvSpPr>
          <p:nvPr>
            <p:ph type="dt" sz="half" idx="10"/>
          </p:nvPr>
        </p:nvSpPr>
        <p:spPr/>
        <p:txBody>
          <a:bodyPr/>
          <a:lstStyle/>
          <a:p>
            <a:fld id="{826CA05B-AA06-4DFE-9EF3-5A952F06B6C9}" type="datetimeFigureOut">
              <a:rPr lang="en-IN" smtClean="0"/>
              <a:t>14-06-2023</a:t>
            </a:fld>
            <a:endParaRPr lang="en-IN"/>
          </a:p>
        </p:txBody>
      </p:sp>
      <p:sp>
        <p:nvSpPr>
          <p:cNvPr id="6" name="Footer Placeholder 5">
            <a:extLst>
              <a:ext uri="{FF2B5EF4-FFF2-40B4-BE49-F238E27FC236}">
                <a16:creationId xmlns:a16="http://schemas.microsoft.com/office/drawing/2014/main" id="{C0E44AD4-1895-8944-1D17-140DBF4EB9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C3315B-23D8-A7C1-D4AA-6FA335108ABC}"/>
              </a:ext>
            </a:extLst>
          </p:cNvPr>
          <p:cNvSpPr>
            <a:spLocks noGrp="1"/>
          </p:cNvSpPr>
          <p:nvPr>
            <p:ph type="sldNum" sz="quarter" idx="12"/>
          </p:nvPr>
        </p:nvSpPr>
        <p:spPr/>
        <p:txBody>
          <a:bodyPr/>
          <a:lstStyle/>
          <a:p>
            <a:fld id="{3103F636-31CD-462C-97D5-B4C771C746E2}" type="slidenum">
              <a:rPr lang="en-IN" smtClean="0"/>
              <a:t>‹#›</a:t>
            </a:fld>
            <a:endParaRPr lang="en-IN"/>
          </a:p>
        </p:txBody>
      </p:sp>
    </p:spTree>
    <p:extLst>
      <p:ext uri="{BB962C8B-B14F-4D97-AF65-F5344CB8AC3E}">
        <p14:creationId xmlns:p14="http://schemas.microsoft.com/office/powerpoint/2010/main" val="302623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C719CE-330A-809E-E0F9-AC553B09D2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E94A1E-8758-BA4C-BDE6-66456817AF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36073A-B016-DC3F-AAE5-D12189D224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CA05B-AA06-4DFE-9EF3-5A952F06B6C9}" type="datetimeFigureOut">
              <a:rPr lang="en-IN" smtClean="0"/>
              <a:t>14-06-2023</a:t>
            </a:fld>
            <a:endParaRPr lang="en-IN"/>
          </a:p>
        </p:txBody>
      </p:sp>
      <p:sp>
        <p:nvSpPr>
          <p:cNvPr id="5" name="Footer Placeholder 4">
            <a:extLst>
              <a:ext uri="{FF2B5EF4-FFF2-40B4-BE49-F238E27FC236}">
                <a16:creationId xmlns:a16="http://schemas.microsoft.com/office/drawing/2014/main" id="{8002FB95-C3D4-5FA0-E29D-CADFD97660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0DA30C9-900E-079C-AAFD-DD63CBE50F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03F636-31CD-462C-97D5-B4C771C746E2}" type="slidenum">
              <a:rPr lang="en-IN" smtClean="0"/>
              <a:t>‹#›</a:t>
            </a:fld>
            <a:endParaRPr lang="en-IN"/>
          </a:p>
        </p:txBody>
      </p:sp>
    </p:spTree>
    <p:extLst>
      <p:ext uri="{BB962C8B-B14F-4D97-AF65-F5344CB8AC3E}">
        <p14:creationId xmlns:p14="http://schemas.microsoft.com/office/powerpoint/2010/main" val="2784284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www.facebook.com/profile.php?id=100086149197444" TargetMode="External"/><Relationship Id="rId2" Type="http://schemas.openxmlformats.org/officeDocument/2006/relationships/hyperlink" Target="https://www.linkedin.com/in/cardano-india-developers-community-764800252" TargetMode="External"/><Relationship Id="rId1" Type="http://schemas.openxmlformats.org/officeDocument/2006/relationships/slideLayout" Target="../slideLayouts/slideLayout1.xml"/><Relationship Id="rId5" Type="http://schemas.openxmlformats.org/officeDocument/2006/relationships/hyperlink" Target="https://www.instagram.com/indiacardano/" TargetMode="External"/><Relationship Id="rId4" Type="http://schemas.openxmlformats.org/officeDocument/2006/relationships/hyperlink" Target="https://twitter.com/CardanoIndia"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cardanoindia" TargetMode="External"/><Relationship Id="rId2" Type="http://schemas.openxmlformats.org/officeDocument/2006/relationships/hyperlink" Target="https://github.com/CardanoIndiaDevelopersCommunity/" TargetMode="External"/><Relationship Id="rId1" Type="http://schemas.openxmlformats.org/officeDocument/2006/relationships/slideLayout" Target="../slideLayouts/slideLayout1.xml"/><Relationship Id="rId6" Type="http://schemas.openxmlformats.org/officeDocument/2006/relationships/hyperlink" Target="mailto:cardanoindia@gmail.com" TargetMode="External"/><Relationship Id="rId5" Type="http://schemas.openxmlformats.org/officeDocument/2006/relationships/hyperlink" Target="https://www.cardanoindia.org/" TargetMode="External"/><Relationship Id="rId4" Type="http://schemas.openxmlformats.org/officeDocument/2006/relationships/hyperlink" Target="https://discord.gg/CjvnXGYh"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04B2D6-A135-7322-4276-559C728663F5}"/>
              </a:ext>
            </a:extLst>
          </p:cNvPr>
          <p:cNvSpPr>
            <a:spLocks noGrp="1"/>
          </p:cNvSpPr>
          <p:nvPr>
            <p:ph type="subTitle" idx="1"/>
          </p:nvPr>
        </p:nvSpPr>
        <p:spPr>
          <a:xfrm>
            <a:off x="139148" y="139148"/>
            <a:ext cx="11976652" cy="6718852"/>
          </a:xfrm>
        </p:spPr>
        <p:txBody>
          <a:bodyPr>
            <a:normAutofit/>
          </a:bodyPr>
          <a:lstStyle/>
          <a:p>
            <a:r>
              <a:rPr lang="en-US" sz="4000" dirty="0"/>
              <a:t>Cardano India Upskilling Program</a:t>
            </a:r>
            <a:endParaRPr lang="en-IN" sz="4000" dirty="0"/>
          </a:p>
          <a:p>
            <a:endParaRPr lang="en-IN" sz="4000" dirty="0"/>
          </a:p>
        </p:txBody>
      </p:sp>
      <p:pic>
        <p:nvPicPr>
          <p:cNvPr id="8" name="Picture 7">
            <a:extLst>
              <a:ext uri="{FF2B5EF4-FFF2-40B4-BE49-F238E27FC236}">
                <a16:creationId xmlns:a16="http://schemas.microsoft.com/office/drawing/2014/main" id="{480510C7-953C-D041-B42C-9B08C71A5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3083"/>
            <a:ext cx="12192000" cy="6016432"/>
          </a:xfrm>
          <a:prstGeom prst="rect">
            <a:avLst/>
          </a:prstGeom>
        </p:spPr>
      </p:pic>
    </p:spTree>
    <p:extLst>
      <p:ext uri="{BB962C8B-B14F-4D97-AF65-F5344CB8AC3E}">
        <p14:creationId xmlns:p14="http://schemas.microsoft.com/office/powerpoint/2010/main" val="3105322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04B2D6-A135-7322-4276-559C728663F5}"/>
              </a:ext>
            </a:extLst>
          </p:cNvPr>
          <p:cNvSpPr>
            <a:spLocks noGrp="1"/>
          </p:cNvSpPr>
          <p:nvPr>
            <p:ph type="subTitle" idx="1"/>
          </p:nvPr>
        </p:nvSpPr>
        <p:spPr>
          <a:xfrm>
            <a:off x="139148" y="139148"/>
            <a:ext cx="11976652" cy="6718852"/>
          </a:xfrm>
        </p:spPr>
        <p:txBody>
          <a:bodyPr/>
          <a:lstStyle/>
          <a:p>
            <a:r>
              <a:rPr lang="en-IN" sz="4000" i="0" dirty="0">
                <a:solidFill>
                  <a:srgbClr val="222222"/>
                </a:solidFill>
                <a:effectLst/>
                <a:latin typeface="Calibri" panose="020F0502020204030204" pitchFamily="34" charset="0"/>
              </a:rPr>
              <a:t>Project- Cloud1O LMS </a:t>
            </a:r>
          </a:p>
          <a:p>
            <a:pPr algn="l"/>
            <a:r>
              <a:rPr lang="en-IN" sz="1800" dirty="0">
                <a:solidFill>
                  <a:srgbClr val="24292F"/>
                </a:solidFill>
                <a:latin typeface="Segoe UI" panose="020B0502040204020203" pitchFamily="34" charset="0"/>
              </a:rPr>
              <a:t>Admin Panel UI</a:t>
            </a:r>
          </a:p>
        </p:txBody>
      </p:sp>
      <p:pic>
        <p:nvPicPr>
          <p:cNvPr id="4" name="Picture 3">
            <a:extLst>
              <a:ext uri="{FF2B5EF4-FFF2-40B4-BE49-F238E27FC236}">
                <a16:creationId xmlns:a16="http://schemas.microsoft.com/office/drawing/2014/main" id="{BD5D482A-56D5-2220-3F10-D5C8F27E3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48" y="1758894"/>
            <a:ext cx="5506278" cy="3946166"/>
          </a:xfrm>
          <a:prstGeom prst="rect">
            <a:avLst/>
          </a:prstGeom>
        </p:spPr>
      </p:pic>
      <p:pic>
        <p:nvPicPr>
          <p:cNvPr id="6" name="Picture 5">
            <a:extLst>
              <a:ext uri="{FF2B5EF4-FFF2-40B4-BE49-F238E27FC236}">
                <a16:creationId xmlns:a16="http://schemas.microsoft.com/office/drawing/2014/main" id="{562EA12B-AC30-BF87-9033-DC9E1FA6E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210" y="1758893"/>
            <a:ext cx="6208642" cy="3970561"/>
          </a:xfrm>
          <a:prstGeom prst="rect">
            <a:avLst/>
          </a:prstGeom>
        </p:spPr>
      </p:pic>
    </p:spTree>
    <p:extLst>
      <p:ext uri="{BB962C8B-B14F-4D97-AF65-F5344CB8AC3E}">
        <p14:creationId xmlns:p14="http://schemas.microsoft.com/office/powerpoint/2010/main" val="437802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04B2D6-A135-7322-4276-559C728663F5}"/>
              </a:ext>
            </a:extLst>
          </p:cNvPr>
          <p:cNvSpPr>
            <a:spLocks noGrp="1"/>
          </p:cNvSpPr>
          <p:nvPr>
            <p:ph type="subTitle" idx="1"/>
          </p:nvPr>
        </p:nvSpPr>
        <p:spPr>
          <a:xfrm>
            <a:off x="139148" y="139148"/>
            <a:ext cx="11976652" cy="6718852"/>
          </a:xfrm>
        </p:spPr>
        <p:txBody>
          <a:bodyPr/>
          <a:lstStyle/>
          <a:p>
            <a:r>
              <a:rPr lang="en-IN" sz="4000" i="0" dirty="0">
                <a:solidFill>
                  <a:srgbClr val="222222"/>
                </a:solidFill>
                <a:effectLst/>
                <a:latin typeface="Calibri" panose="020F0502020204030204" pitchFamily="34" charset="0"/>
              </a:rPr>
              <a:t>Project- Cloud1O LMS </a:t>
            </a:r>
          </a:p>
          <a:p>
            <a:pPr algn="l"/>
            <a:r>
              <a:rPr lang="en-IN" dirty="0">
                <a:solidFill>
                  <a:srgbClr val="24292F"/>
                </a:solidFill>
              </a:rPr>
              <a:t>User Panel UI</a:t>
            </a:r>
          </a:p>
          <a:p>
            <a:pPr algn="l"/>
            <a:endParaRPr lang="en-IN" sz="1800" dirty="0">
              <a:solidFill>
                <a:srgbClr val="24292F"/>
              </a:solidFill>
              <a:latin typeface="Segoe UI" panose="020B0502040204020203" pitchFamily="34" charset="0"/>
            </a:endParaRPr>
          </a:p>
          <a:p>
            <a:pPr algn="l"/>
            <a:endParaRPr lang="en-IN" sz="1800" dirty="0">
              <a:solidFill>
                <a:srgbClr val="24292F"/>
              </a:solidFill>
              <a:latin typeface="Segoe UI" panose="020B0502040204020203" pitchFamily="34" charset="0"/>
            </a:endParaRPr>
          </a:p>
        </p:txBody>
      </p:sp>
      <p:pic>
        <p:nvPicPr>
          <p:cNvPr id="5" name="Picture 4">
            <a:extLst>
              <a:ext uri="{FF2B5EF4-FFF2-40B4-BE49-F238E27FC236}">
                <a16:creationId xmlns:a16="http://schemas.microsoft.com/office/drawing/2014/main" id="{F99AD4EC-FA07-9E4F-FD0E-4AF7105C6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52" y="1251361"/>
            <a:ext cx="5756165" cy="4244976"/>
          </a:xfrm>
          <a:prstGeom prst="rect">
            <a:avLst/>
          </a:prstGeom>
        </p:spPr>
      </p:pic>
      <p:pic>
        <p:nvPicPr>
          <p:cNvPr id="8" name="Picture 7">
            <a:extLst>
              <a:ext uri="{FF2B5EF4-FFF2-40B4-BE49-F238E27FC236}">
                <a16:creationId xmlns:a16="http://schemas.microsoft.com/office/drawing/2014/main" id="{3E4215DF-C243-A1E2-596F-473D910E7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585" y="1251363"/>
            <a:ext cx="5756163" cy="4244976"/>
          </a:xfrm>
          <a:prstGeom prst="rect">
            <a:avLst/>
          </a:prstGeom>
        </p:spPr>
      </p:pic>
    </p:spTree>
    <p:extLst>
      <p:ext uri="{BB962C8B-B14F-4D97-AF65-F5344CB8AC3E}">
        <p14:creationId xmlns:p14="http://schemas.microsoft.com/office/powerpoint/2010/main" val="3369663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04B2D6-A135-7322-4276-559C728663F5}"/>
              </a:ext>
            </a:extLst>
          </p:cNvPr>
          <p:cNvSpPr>
            <a:spLocks noGrp="1"/>
          </p:cNvSpPr>
          <p:nvPr>
            <p:ph type="subTitle" idx="1"/>
          </p:nvPr>
        </p:nvSpPr>
        <p:spPr>
          <a:xfrm>
            <a:off x="139148" y="139148"/>
            <a:ext cx="11976652" cy="6718852"/>
          </a:xfrm>
        </p:spPr>
        <p:txBody>
          <a:bodyPr/>
          <a:lstStyle/>
          <a:p>
            <a:r>
              <a:rPr lang="en-IN" sz="4000" i="0" dirty="0">
                <a:solidFill>
                  <a:srgbClr val="222222"/>
                </a:solidFill>
                <a:effectLst/>
                <a:latin typeface="Calibri" panose="020F0502020204030204" pitchFamily="34" charset="0"/>
              </a:rPr>
              <a:t>Project- Cloud1O LMS </a:t>
            </a:r>
          </a:p>
          <a:p>
            <a:pPr algn="l"/>
            <a:r>
              <a:rPr lang="en-IN" dirty="0">
                <a:solidFill>
                  <a:srgbClr val="24292F"/>
                </a:solidFill>
              </a:rPr>
              <a:t>Manager Portal UI </a:t>
            </a:r>
          </a:p>
        </p:txBody>
      </p:sp>
      <p:pic>
        <p:nvPicPr>
          <p:cNvPr id="4" name="Picture 3">
            <a:extLst>
              <a:ext uri="{FF2B5EF4-FFF2-40B4-BE49-F238E27FC236}">
                <a16:creationId xmlns:a16="http://schemas.microsoft.com/office/drawing/2014/main" id="{4AEC4BB2-AF62-E4AF-2BA6-44059D81D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47" y="1510748"/>
            <a:ext cx="6072810" cy="4104859"/>
          </a:xfrm>
          <a:prstGeom prst="rect">
            <a:avLst/>
          </a:prstGeom>
        </p:spPr>
      </p:pic>
      <p:pic>
        <p:nvPicPr>
          <p:cNvPr id="6" name="Picture 5">
            <a:extLst>
              <a:ext uri="{FF2B5EF4-FFF2-40B4-BE49-F238E27FC236}">
                <a16:creationId xmlns:a16="http://schemas.microsoft.com/office/drawing/2014/main" id="{8255C628-199E-7226-9495-BAD70F645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9628" y="1510749"/>
            <a:ext cx="5693224" cy="4104858"/>
          </a:xfrm>
          <a:prstGeom prst="rect">
            <a:avLst/>
          </a:prstGeom>
        </p:spPr>
      </p:pic>
    </p:spTree>
    <p:extLst>
      <p:ext uri="{BB962C8B-B14F-4D97-AF65-F5344CB8AC3E}">
        <p14:creationId xmlns:p14="http://schemas.microsoft.com/office/powerpoint/2010/main" val="306382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04B2D6-A135-7322-4276-559C728663F5}"/>
              </a:ext>
            </a:extLst>
          </p:cNvPr>
          <p:cNvSpPr>
            <a:spLocks noGrp="1"/>
          </p:cNvSpPr>
          <p:nvPr>
            <p:ph type="subTitle" idx="1"/>
          </p:nvPr>
        </p:nvSpPr>
        <p:spPr>
          <a:xfrm>
            <a:off x="139148" y="139148"/>
            <a:ext cx="11976652" cy="6718852"/>
          </a:xfrm>
        </p:spPr>
        <p:txBody>
          <a:bodyPr>
            <a:normAutofit fontScale="85000" lnSpcReduction="20000"/>
          </a:bodyPr>
          <a:lstStyle/>
          <a:p>
            <a:r>
              <a:rPr lang="en-US" sz="5700" dirty="0"/>
              <a:t>Projects</a:t>
            </a:r>
          </a:p>
          <a:p>
            <a:pPr algn="l">
              <a:spcAft>
                <a:spcPts val="800"/>
              </a:spcAft>
            </a:pPr>
            <a:r>
              <a:rPr lang="en-IN" sz="2800" b="1" dirty="0">
                <a:effectLst/>
                <a:latin typeface="Calibri" panose="020F0502020204030204" pitchFamily="34" charset="0"/>
              </a:rPr>
              <a:t>Project- Naturopura</a:t>
            </a:r>
            <a:endParaRPr lang="en-IN" sz="2800" dirty="0">
              <a:effectLst/>
              <a:latin typeface="Calibri" panose="020F0502020204030204" pitchFamily="34" charset="0"/>
            </a:endParaRPr>
          </a:p>
          <a:p>
            <a:pPr marL="457200" indent="-457200" algn="l">
              <a:spcAft>
                <a:spcPts val="800"/>
              </a:spcAft>
              <a:buFont typeface="Arial" panose="020B0604020202020204" pitchFamily="34" charset="0"/>
              <a:buChar char="•"/>
            </a:pPr>
            <a:r>
              <a:rPr lang="en-IN" sz="2800" dirty="0">
                <a:effectLst/>
                <a:latin typeface="Calibri" panose="020F0502020204030204" pitchFamily="34" charset="0"/>
              </a:rPr>
              <a:t>Naturopura is an indigenous initiative and innovation to address various issues and problems faced in the Agriculture sector in India. Starting from Farmer suicide cause to an organized transparent non-aggregator based Marketplace for farmers and Consumers.</a:t>
            </a:r>
          </a:p>
          <a:p>
            <a:pPr marL="457200" indent="-457200" algn="l">
              <a:spcAft>
                <a:spcPts val="800"/>
              </a:spcAft>
              <a:buFont typeface="Arial" panose="020B0604020202020204" pitchFamily="34" charset="0"/>
              <a:buChar char="•"/>
            </a:pPr>
            <a:r>
              <a:rPr lang="en-IN" sz="2800" dirty="0">
                <a:effectLst/>
                <a:latin typeface="Calibri" panose="020F0502020204030204" pitchFamily="34" charset="0"/>
              </a:rPr>
              <a:t>Naturopura will act as a Distributed Autonomous Organization backed by Emerging Blockchain Technology.</a:t>
            </a:r>
          </a:p>
          <a:p>
            <a:pPr marL="457200" indent="-457200" algn="l">
              <a:spcAft>
                <a:spcPts val="800"/>
              </a:spcAft>
              <a:buFont typeface="Arial" panose="020B0604020202020204" pitchFamily="34" charset="0"/>
              <a:buChar char="•"/>
            </a:pPr>
            <a:r>
              <a:rPr lang="en-IN" sz="2800" dirty="0">
                <a:effectLst/>
                <a:latin typeface="Calibri" panose="020F0502020204030204" pitchFamily="34" charset="0"/>
              </a:rPr>
              <a:t>It will act as a transparent bridge between various govt agencies, farmers, and consumers without the interaction of a middleman.</a:t>
            </a:r>
          </a:p>
          <a:p>
            <a:pPr marL="457200" indent="-457200" algn="l">
              <a:spcAft>
                <a:spcPts val="800"/>
              </a:spcAft>
              <a:buFont typeface="Arial" panose="020B0604020202020204" pitchFamily="34" charset="0"/>
              <a:buChar char="•"/>
            </a:pPr>
            <a:r>
              <a:rPr lang="en-IN" sz="2800" dirty="0">
                <a:effectLst/>
                <a:latin typeface="Calibri" panose="020F0502020204030204" pitchFamily="34" charset="0"/>
              </a:rPr>
              <a:t>It will give access and aware the farmers of various govt policies. In the meantime, it will also manage subsidies and govt loans in Farmer’s portfolio.</a:t>
            </a:r>
          </a:p>
          <a:p>
            <a:pPr marL="457200" indent="-457200" algn="l">
              <a:spcAft>
                <a:spcPts val="800"/>
              </a:spcAft>
              <a:buFont typeface="Arial" panose="020B0604020202020204" pitchFamily="34" charset="0"/>
              <a:buChar char="•"/>
            </a:pPr>
            <a:r>
              <a:rPr lang="en-IN" sz="2800" dirty="0">
                <a:effectLst/>
                <a:latin typeface="Calibri" panose="020F0502020204030204" pitchFamily="34" charset="0"/>
              </a:rPr>
              <a:t>The system works along with the natural biodiversity of each farmed area, encouraging the complexity of living organisms—both plant and animal—that shape each particular ecosystem to thrive along with food plants.</a:t>
            </a:r>
          </a:p>
          <a:p>
            <a:pPr marL="457200" indent="-457200" algn="l">
              <a:spcAft>
                <a:spcPts val="800"/>
              </a:spcAft>
              <a:buFont typeface="Arial" panose="020B0604020202020204" pitchFamily="34" charset="0"/>
              <a:buChar char="•"/>
            </a:pPr>
            <a:r>
              <a:rPr lang="en-IN" sz="2800" dirty="0">
                <a:effectLst/>
                <a:latin typeface="Calibri" panose="020F0502020204030204" pitchFamily="34" charset="0"/>
              </a:rPr>
              <a:t>Natural farming is related to fertility farming, organic farming, and biodynamic agriculture will be given priority.</a:t>
            </a:r>
          </a:p>
          <a:p>
            <a:pPr algn="l"/>
            <a:br>
              <a:rPr lang="en-IN" sz="2800" dirty="0">
                <a:effectLst/>
                <a:latin typeface="Calibri" panose="020F0502020204030204" pitchFamily="34" charset="0"/>
              </a:rPr>
            </a:br>
            <a:endParaRPr lang="en-IN" sz="2800" dirty="0">
              <a:solidFill>
                <a:srgbClr val="24292F"/>
              </a:solidFill>
              <a:latin typeface="Segoe UI" panose="020B0502040204020203" pitchFamily="34" charset="0"/>
            </a:endParaRPr>
          </a:p>
        </p:txBody>
      </p:sp>
    </p:spTree>
    <p:extLst>
      <p:ext uri="{BB962C8B-B14F-4D97-AF65-F5344CB8AC3E}">
        <p14:creationId xmlns:p14="http://schemas.microsoft.com/office/powerpoint/2010/main" val="891180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04B2D6-A135-7322-4276-559C728663F5}"/>
              </a:ext>
            </a:extLst>
          </p:cNvPr>
          <p:cNvSpPr>
            <a:spLocks noGrp="1"/>
          </p:cNvSpPr>
          <p:nvPr>
            <p:ph type="subTitle" idx="1"/>
          </p:nvPr>
        </p:nvSpPr>
        <p:spPr>
          <a:xfrm>
            <a:off x="139148" y="139148"/>
            <a:ext cx="11976652" cy="6718852"/>
          </a:xfrm>
        </p:spPr>
        <p:txBody>
          <a:bodyPr/>
          <a:lstStyle/>
          <a:p>
            <a:r>
              <a:rPr lang="en-IN" sz="4000" i="0" dirty="0">
                <a:solidFill>
                  <a:srgbClr val="222222"/>
                </a:solidFill>
                <a:effectLst/>
                <a:latin typeface="Calibri" panose="020F0502020204030204" pitchFamily="34" charset="0"/>
              </a:rPr>
              <a:t>Project- Naturopura</a:t>
            </a:r>
          </a:p>
          <a:p>
            <a:pPr algn="l"/>
            <a:endParaRPr lang="en-IN" sz="4000" i="0" dirty="0">
              <a:solidFill>
                <a:srgbClr val="222222"/>
              </a:solidFill>
              <a:effectLst/>
              <a:latin typeface="Calibri" panose="020F0502020204030204" pitchFamily="34" charset="0"/>
            </a:endParaRPr>
          </a:p>
        </p:txBody>
      </p:sp>
      <p:pic>
        <p:nvPicPr>
          <p:cNvPr id="5" name="Picture 4">
            <a:extLst>
              <a:ext uri="{FF2B5EF4-FFF2-40B4-BE49-F238E27FC236}">
                <a16:creationId xmlns:a16="http://schemas.microsoft.com/office/drawing/2014/main" id="{C9BB8FAB-5B3B-3914-6EA0-F7B494A5C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517" y="1033669"/>
            <a:ext cx="2547518" cy="5607253"/>
          </a:xfrm>
          <a:prstGeom prst="rect">
            <a:avLst/>
          </a:prstGeom>
        </p:spPr>
      </p:pic>
      <p:pic>
        <p:nvPicPr>
          <p:cNvPr id="8" name="Picture 7">
            <a:extLst>
              <a:ext uri="{FF2B5EF4-FFF2-40B4-BE49-F238E27FC236}">
                <a16:creationId xmlns:a16="http://schemas.microsoft.com/office/drawing/2014/main" id="{D2FC6E25-91AA-5A48-5CEE-206DF4516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2918" y="1033669"/>
            <a:ext cx="2864167" cy="5685183"/>
          </a:xfrm>
          <a:prstGeom prst="rect">
            <a:avLst/>
          </a:prstGeom>
        </p:spPr>
      </p:pic>
      <p:pic>
        <p:nvPicPr>
          <p:cNvPr id="10" name="Picture 9">
            <a:extLst>
              <a:ext uri="{FF2B5EF4-FFF2-40B4-BE49-F238E27FC236}">
                <a16:creationId xmlns:a16="http://schemas.microsoft.com/office/drawing/2014/main" id="{6037F511-7816-EC8C-F6C7-1EBC4A33D0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764" y="816588"/>
            <a:ext cx="2777425" cy="5824334"/>
          </a:xfrm>
          <a:prstGeom prst="rect">
            <a:avLst/>
          </a:prstGeom>
        </p:spPr>
      </p:pic>
    </p:spTree>
    <p:extLst>
      <p:ext uri="{BB962C8B-B14F-4D97-AF65-F5344CB8AC3E}">
        <p14:creationId xmlns:p14="http://schemas.microsoft.com/office/powerpoint/2010/main" val="3825286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04B2D6-A135-7322-4276-559C728663F5}"/>
              </a:ext>
            </a:extLst>
          </p:cNvPr>
          <p:cNvSpPr>
            <a:spLocks noGrp="1"/>
          </p:cNvSpPr>
          <p:nvPr>
            <p:ph type="subTitle" idx="1"/>
          </p:nvPr>
        </p:nvSpPr>
        <p:spPr>
          <a:xfrm>
            <a:off x="139148" y="139148"/>
            <a:ext cx="11976652" cy="6718852"/>
          </a:xfrm>
        </p:spPr>
        <p:txBody>
          <a:bodyPr/>
          <a:lstStyle/>
          <a:p>
            <a:r>
              <a:rPr lang="en-US" sz="4000" dirty="0"/>
              <a:t>C</a:t>
            </a:r>
            <a:r>
              <a:rPr lang="en-IN" sz="4000" dirty="0" err="1"/>
              <a:t>ontents</a:t>
            </a:r>
            <a:endParaRPr lang="en-IN" sz="4000" dirty="0"/>
          </a:p>
          <a:p>
            <a:pPr algn="l"/>
            <a:r>
              <a:rPr lang="en-IN" dirty="0"/>
              <a:t>1. Who we are?</a:t>
            </a:r>
          </a:p>
          <a:p>
            <a:pPr algn="l"/>
            <a:r>
              <a:rPr lang="en-IN" dirty="0"/>
              <a:t>2. What do we aim for?</a:t>
            </a:r>
          </a:p>
          <a:p>
            <a:pPr algn="l"/>
            <a:r>
              <a:rPr lang="en-IN" dirty="0"/>
              <a:t>3. What did we offer in the upskilling program?</a:t>
            </a:r>
          </a:p>
          <a:p>
            <a:pPr algn="l"/>
            <a:r>
              <a:rPr lang="en-IN" dirty="0"/>
              <a:t>4. Our Journey</a:t>
            </a:r>
          </a:p>
          <a:p>
            <a:pPr algn="l"/>
            <a:r>
              <a:rPr lang="en-IN" dirty="0"/>
              <a:t>5. Projects</a:t>
            </a:r>
          </a:p>
          <a:p>
            <a:pPr algn="l"/>
            <a:endParaRPr lang="en-IN" dirty="0"/>
          </a:p>
          <a:p>
            <a:pPr algn="l"/>
            <a:endParaRPr lang="en-US" dirty="0"/>
          </a:p>
        </p:txBody>
      </p:sp>
    </p:spTree>
    <p:extLst>
      <p:ext uri="{BB962C8B-B14F-4D97-AF65-F5344CB8AC3E}">
        <p14:creationId xmlns:p14="http://schemas.microsoft.com/office/powerpoint/2010/main" val="76438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04B2D6-A135-7322-4276-559C728663F5}"/>
              </a:ext>
            </a:extLst>
          </p:cNvPr>
          <p:cNvSpPr>
            <a:spLocks noGrp="1"/>
          </p:cNvSpPr>
          <p:nvPr>
            <p:ph type="subTitle" idx="1"/>
          </p:nvPr>
        </p:nvSpPr>
        <p:spPr>
          <a:xfrm>
            <a:off x="139148" y="139148"/>
            <a:ext cx="11976652" cy="6718852"/>
          </a:xfrm>
        </p:spPr>
        <p:txBody>
          <a:bodyPr/>
          <a:lstStyle/>
          <a:p>
            <a:r>
              <a:rPr lang="en-IN" sz="4000" dirty="0"/>
              <a:t>Who we are?</a:t>
            </a:r>
          </a:p>
          <a:p>
            <a:pPr algn="l"/>
            <a:endParaRPr lang="en-IN" b="0" i="0" dirty="0">
              <a:effectLst/>
              <a:latin typeface="-apple-system"/>
            </a:endParaRPr>
          </a:p>
          <a:p>
            <a:pPr algn="l"/>
            <a:r>
              <a:rPr lang="en-IN" b="0" i="0" dirty="0">
                <a:effectLst/>
                <a:latin typeface="-apple-system"/>
              </a:rPr>
              <a:t>Cardano India Developers Community (CIDC) is being a part of the Cardano community for the last 2 years. </a:t>
            </a:r>
          </a:p>
          <a:p>
            <a:pPr algn="l"/>
            <a:br>
              <a:rPr lang="en-IN" dirty="0"/>
            </a:br>
            <a:r>
              <a:rPr lang="en-IN" b="0" i="0" dirty="0">
                <a:effectLst/>
                <a:latin typeface="-apple-system"/>
              </a:rPr>
              <a:t>CIDC is committed to identifying experienced web 2.0 developers, bringing awareness, training them on Plutus and Atala Prism, and ultimately adding them to Cardano Ecosystem by assisting them to get projects.</a:t>
            </a:r>
          </a:p>
          <a:p>
            <a:pPr algn="l"/>
            <a:endParaRPr lang="en-IN" b="0" i="0" dirty="0">
              <a:effectLst/>
              <a:latin typeface="-apple-system"/>
            </a:endParaRPr>
          </a:p>
          <a:p>
            <a:pPr algn="l"/>
            <a:r>
              <a:rPr lang="en-IN" dirty="0"/>
              <a:t>CIDC is a premier IT Development, consulting, and Training company started by passionate individuals who have more than 20+ years of industry experience in Service Management, Project management &amp; high end value added frameworks. </a:t>
            </a:r>
          </a:p>
          <a:p>
            <a:pPr algn="l"/>
            <a:endParaRPr lang="en-IN" dirty="0"/>
          </a:p>
        </p:txBody>
      </p:sp>
    </p:spTree>
    <p:extLst>
      <p:ext uri="{BB962C8B-B14F-4D97-AF65-F5344CB8AC3E}">
        <p14:creationId xmlns:p14="http://schemas.microsoft.com/office/powerpoint/2010/main" val="555712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04B2D6-A135-7322-4276-559C728663F5}"/>
              </a:ext>
            </a:extLst>
          </p:cNvPr>
          <p:cNvSpPr>
            <a:spLocks noGrp="1"/>
          </p:cNvSpPr>
          <p:nvPr>
            <p:ph type="subTitle" idx="1"/>
          </p:nvPr>
        </p:nvSpPr>
        <p:spPr>
          <a:xfrm>
            <a:off x="139148" y="139148"/>
            <a:ext cx="11976652" cy="6718852"/>
          </a:xfrm>
        </p:spPr>
        <p:txBody>
          <a:bodyPr/>
          <a:lstStyle/>
          <a:p>
            <a:r>
              <a:rPr lang="en-IN" sz="4000" dirty="0"/>
              <a:t>What do we aim for?</a:t>
            </a:r>
          </a:p>
          <a:p>
            <a:pPr algn="l"/>
            <a:endParaRPr lang="en-IN" dirty="0"/>
          </a:p>
          <a:p>
            <a:pPr algn="l"/>
            <a:r>
              <a:rPr lang="en-IN" b="0" i="0" dirty="0">
                <a:effectLst/>
                <a:latin typeface="-apple-system"/>
              </a:rPr>
              <a:t>The Indian IT Industry employs 4 Million workers with nearly half being software developers yet of the 2 million developers in India, regularly 5000 or a quarter of one percent (0.25%) possess the necessary blockchain development skills. On the other hand, Cardano is having its own problems related to a serious shortage of qualified senior developers, as it is in Plutus or Atala Prism.</a:t>
            </a:r>
          </a:p>
          <a:p>
            <a:pPr algn="l"/>
            <a:r>
              <a:rPr lang="en-IN" dirty="0">
                <a:latin typeface="-apple-system"/>
              </a:rPr>
              <a:t>At CIDC we bring a distinct approach to advisory and investment management that challenges the start quo. </a:t>
            </a:r>
          </a:p>
          <a:p>
            <a:pPr algn="l"/>
            <a:endParaRPr lang="en-IN" b="0" i="0" dirty="0">
              <a:effectLst/>
              <a:latin typeface="-apple-system"/>
            </a:endParaRPr>
          </a:p>
          <a:p>
            <a:pPr algn="l"/>
            <a:endParaRPr lang="en-IN" dirty="0"/>
          </a:p>
        </p:txBody>
      </p:sp>
    </p:spTree>
    <p:extLst>
      <p:ext uri="{BB962C8B-B14F-4D97-AF65-F5344CB8AC3E}">
        <p14:creationId xmlns:p14="http://schemas.microsoft.com/office/powerpoint/2010/main" val="86689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04B2D6-A135-7322-4276-559C728663F5}"/>
              </a:ext>
            </a:extLst>
          </p:cNvPr>
          <p:cNvSpPr>
            <a:spLocks noGrp="1"/>
          </p:cNvSpPr>
          <p:nvPr>
            <p:ph type="subTitle" idx="1"/>
          </p:nvPr>
        </p:nvSpPr>
        <p:spPr>
          <a:xfrm>
            <a:off x="139148" y="139148"/>
            <a:ext cx="11976652" cy="6718852"/>
          </a:xfrm>
        </p:spPr>
        <p:txBody>
          <a:bodyPr>
            <a:normAutofit/>
          </a:bodyPr>
          <a:lstStyle/>
          <a:p>
            <a:r>
              <a:rPr lang="en-IN" sz="4000" dirty="0"/>
              <a:t>What did we offer in upskilling program?</a:t>
            </a:r>
          </a:p>
          <a:p>
            <a:pPr algn="l"/>
            <a:endParaRPr lang="en-IN" dirty="0"/>
          </a:p>
          <a:p>
            <a:pPr algn="l"/>
            <a:r>
              <a:rPr lang="en-IN" dirty="0"/>
              <a:t>In our upskilling program, we offered 4 months of training on Haskell and Plutus each for 2 months. One-month live project participation for performed personals.</a:t>
            </a:r>
          </a:p>
          <a:p>
            <a:pPr algn="l"/>
            <a:endParaRPr lang="en-IN" dirty="0"/>
          </a:p>
          <a:p>
            <a:pPr marL="342900" indent="-342900" algn="l">
              <a:buFont typeface="Arial" panose="020B0604020202020204" pitchFamily="34" charset="0"/>
              <a:buChar char="•"/>
            </a:pPr>
            <a:r>
              <a:rPr lang="en-IN" dirty="0"/>
              <a:t>As part of Haskell, we covered </a:t>
            </a:r>
            <a:r>
              <a:rPr lang="en-IN" altLang="en-US" dirty="0"/>
              <a:t>Haskell installation, Basic Haskell Programming, Functions, Recursion, Condition Statement, Input/Output, and Map Concepts, Pragmas, Modules, Modifiers, Head, Tail, and Reverse features, Functor, Applicative Functor, Monoid, Monads</a:t>
            </a:r>
          </a:p>
          <a:p>
            <a:pPr algn="l"/>
            <a:endParaRPr lang="en-IN" altLang="en-US" dirty="0"/>
          </a:p>
          <a:p>
            <a:pPr marL="342900" indent="-342900" algn="l">
              <a:buFont typeface="Arial" panose="020B0604020202020204" pitchFamily="34" charset="0"/>
              <a:buChar char="•"/>
            </a:pPr>
            <a:r>
              <a:rPr lang="en-IN" altLang="en-US" dirty="0"/>
              <a:t>As part of Plutus,  Off-Chain &amp; On-Chain,   Cardano Plutus with Playground,   NIX OS Installation, Eternal and Nami Wallet extension installation, Create a </a:t>
            </a:r>
            <a:r>
              <a:rPr lang="en-IN" altLang="en-US" dirty="0" err="1"/>
              <a:t>Dapp</a:t>
            </a:r>
            <a:r>
              <a:rPr lang="en-IN" altLang="en-US" dirty="0"/>
              <a:t> using Mesh, Marlow,  </a:t>
            </a:r>
            <a:r>
              <a:rPr lang="en-IN" altLang="en-US" dirty="0" err="1"/>
              <a:t>Dapps</a:t>
            </a:r>
            <a:r>
              <a:rPr lang="en-IN" altLang="en-US" dirty="0"/>
              <a:t> with Demeter, Plutus Cardano Preview Node installation,  Mesh </a:t>
            </a:r>
            <a:r>
              <a:rPr lang="en-IN" altLang="en-US" dirty="0" err="1"/>
              <a:t>Js</a:t>
            </a:r>
            <a:r>
              <a:rPr lang="en-IN" altLang="en-US" dirty="0"/>
              <a:t> NFT Market place &amp; Lucid.</a:t>
            </a:r>
          </a:p>
          <a:p>
            <a:pPr marL="1587" algn="l" defTabSz="378013" eaLnBrk="1" fontAlgn="auto" hangingPunct="1">
              <a:spcBef>
                <a:spcPts val="1425"/>
              </a:spcBef>
              <a:spcAft>
                <a:spcPts val="0"/>
              </a:spcAft>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pPr>
            <a:endParaRPr lang="en-IN" altLang="en-US" sz="2400" dirty="0">
              <a:solidFill>
                <a:schemeClr val="tx1">
                  <a:lumMod val="75000"/>
                  <a:lumOff val="25000"/>
                </a:schemeClr>
              </a:solidFill>
            </a:endParaRPr>
          </a:p>
          <a:p>
            <a:pPr algn="l"/>
            <a:endParaRPr lang="en-IN" altLang="en-US" sz="2400" dirty="0">
              <a:latin typeface="+mn-lt"/>
            </a:endParaRPr>
          </a:p>
          <a:p>
            <a:pPr algn="l"/>
            <a:endParaRPr lang="en-IN" dirty="0"/>
          </a:p>
          <a:p>
            <a:pPr algn="l"/>
            <a:endParaRPr lang="en-IN" dirty="0"/>
          </a:p>
          <a:p>
            <a:pPr algn="l"/>
            <a:endParaRPr lang="en-IN" dirty="0"/>
          </a:p>
        </p:txBody>
      </p:sp>
    </p:spTree>
    <p:extLst>
      <p:ext uri="{BB962C8B-B14F-4D97-AF65-F5344CB8AC3E}">
        <p14:creationId xmlns:p14="http://schemas.microsoft.com/office/powerpoint/2010/main" val="2967578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04B2D6-A135-7322-4276-559C728663F5}"/>
              </a:ext>
            </a:extLst>
          </p:cNvPr>
          <p:cNvSpPr>
            <a:spLocks noGrp="1"/>
          </p:cNvSpPr>
          <p:nvPr>
            <p:ph type="subTitle" idx="1"/>
          </p:nvPr>
        </p:nvSpPr>
        <p:spPr>
          <a:xfrm>
            <a:off x="139148" y="139148"/>
            <a:ext cx="11976652" cy="6718852"/>
          </a:xfrm>
        </p:spPr>
        <p:txBody>
          <a:bodyPr>
            <a:normAutofit/>
          </a:bodyPr>
          <a:lstStyle/>
          <a:p>
            <a:r>
              <a:rPr lang="en-IN" sz="4000" dirty="0"/>
              <a:t>Our Journey</a:t>
            </a:r>
          </a:p>
          <a:p>
            <a:pPr marL="342900" indent="-342900" algn="l">
              <a:buFont typeface="Arial" panose="020B0604020202020204" pitchFamily="34" charset="0"/>
              <a:buChar char="•"/>
            </a:pPr>
            <a:r>
              <a:rPr lang="en-IN" b="0" i="0" dirty="0">
                <a:solidFill>
                  <a:srgbClr val="24292F"/>
                </a:solidFill>
                <a:effectLst/>
                <a:latin typeface="-apple-system"/>
              </a:rPr>
              <a:t>In this upskilling program, we have successfully added almost 30 experienced personnel, with various IT experiences in different technologies into our Community. </a:t>
            </a:r>
          </a:p>
          <a:p>
            <a:pPr marL="342900" indent="-342900" algn="l">
              <a:buFont typeface="Arial" panose="020B0604020202020204" pitchFamily="34" charset="0"/>
              <a:buChar char="•"/>
            </a:pPr>
            <a:endParaRPr lang="en-IN" b="0" i="0" dirty="0">
              <a:solidFill>
                <a:srgbClr val="24292F"/>
              </a:solidFill>
              <a:effectLst/>
              <a:latin typeface="-apple-system"/>
            </a:endParaRPr>
          </a:p>
        </p:txBody>
      </p:sp>
      <p:pic>
        <p:nvPicPr>
          <p:cNvPr id="10" name="Picture 9">
            <a:extLst>
              <a:ext uri="{FF2B5EF4-FFF2-40B4-BE49-F238E27FC236}">
                <a16:creationId xmlns:a16="http://schemas.microsoft.com/office/drawing/2014/main" id="{1A53B89A-E7D1-150F-A0B6-C7F82F13A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263" y="1513660"/>
            <a:ext cx="5730737" cy="2725148"/>
          </a:xfrm>
          <a:prstGeom prst="rect">
            <a:avLst/>
          </a:prstGeom>
        </p:spPr>
      </p:pic>
      <p:pic>
        <p:nvPicPr>
          <p:cNvPr id="12" name="Picture 11">
            <a:extLst>
              <a:ext uri="{FF2B5EF4-FFF2-40B4-BE49-F238E27FC236}">
                <a16:creationId xmlns:a16="http://schemas.microsoft.com/office/drawing/2014/main" id="{468103DB-8F41-9B0A-22BE-D2FF58702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263" y="1613051"/>
            <a:ext cx="5730737" cy="3194581"/>
          </a:xfrm>
          <a:prstGeom prst="rect">
            <a:avLst/>
          </a:prstGeom>
        </p:spPr>
      </p:pic>
      <p:pic>
        <p:nvPicPr>
          <p:cNvPr id="14" name="Picture 13">
            <a:extLst>
              <a:ext uri="{FF2B5EF4-FFF2-40B4-BE49-F238E27FC236}">
                <a16:creationId xmlns:a16="http://schemas.microsoft.com/office/drawing/2014/main" id="{FE48EACE-0ECF-78E1-DBE3-23C08F34E7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837" y="4079874"/>
            <a:ext cx="5730737" cy="2725148"/>
          </a:xfrm>
          <a:prstGeom prst="rect">
            <a:avLst/>
          </a:prstGeom>
        </p:spPr>
      </p:pic>
    </p:spTree>
    <p:extLst>
      <p:ext uri="{BB962C8B-B14F-4D97-AF65-F5344CB8AC3E}">
        <p14:creationId xmlns:p14="http://schemas.microsoft.com/office/powerpoint/2010/main" val="3479609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04B2D6-A135-7322-4276-559C728663F5}"/>
              </a:ext>
            </a:extLst>
          </p:cNvPr>
          <p:cNvSpPr>
            <a:spLocks noGrp="1"/>
          </p:cNvSpPr>
          <p:nvPr>
            <p:ph type="subTitle" idx="1"/>
          </p:nvPr>
        </p:nvSpPr>
        <p:spPr>
          <a:xfrm>
            <a:off x="139148" y="139148"/>
            <a:ext cx="11976652" cy="6718852"/>
          </a:xfrm>
        </p:spPr>
        <p:txBody>
          <a:bodyPr/>
          <a:lstStyle/>
          <a:p>
            <a:r>
              <a:rPr lang="en-IN" sz="4000" dirty="0"/>
              <a:t>Our Journey</a:t>
            </a:r>
          </a:p>
          <a:p>
            <a:pPr marL="342900" indent="-342900" algn="l">
              <a:buFont typeface="Arial" panose="020B0604020202020204" pitchFamily="34" charset="0"/>
              <a:buChar char="•"/>
            </a:pPr>
            <a:r>
              <a:rPr lang="en-IN" dirty="0">
                <a:solidFill>
                  <a:srgbClr val="24292F"/>
                </a:solidFill>
                <a:latin typeface="-apple-system"/>
              </a:rPr>
              <a:t>After the initial promotions, we started our sessions with the developers on 15th Nov. 2022. In this upskilling program, we do follow IOHK course patterns. Every week there are two sessions where we are connecting with the members for 1 hr-1.30 hr, to guide and problem-solve. </a:t>
            </a:r>
          </a:p>
          <a:p>
            <a:pPr marL="342900" indent="-342900" algn="l">
              <a:buFont typeface="Arial" panose="020B0604020202020204" pitchFamily="34" charset="0"/>
              <a:buChar char="•"/>
            </a:pPr>
            <a:r>
              <a:rPr lang="en-IN" dirty="0">
                <a:solidFill>
                  <a:srgbClr val="24292F"/>
                </a:solidFill>
                <a:latin typeface="-apple-system"/>
              </a:rPr>
              <a:t>In our 1st session, we do share the course content and technicality of the course. In the 2nd session, we checked their progress and solved their doubts and problems.</a:t>
            </a:r>
          </a:p>
          <a:p>
            <a:pPr marL="342900" indent="-342900" algn="l">
              <a:lnSpc>
                <a:spcPct val="107000"/>
              </a:lnSpc>
              <a:spcAft>
                <a:spcPts val="800"/>
              </a:spcAft>
              <a:buFont typeface="Arial" panose="020B0604020202020204" pitchFamily="34" charset="0"/>
              <a:buChar char="•"/>
            </a:pPr>
            <a:r>
              <a:rPr lang="en-IN" dirty="0">
                <a:solidFill>
                  <a:srgbClr val="24292F"/>
                </a:solidFill>
                <a:latin typeface="-apple-system"/>
              </a:rPr>
              <a:t>We are continuously sharing content to bring awareness among more developers about Cardano with the help of social networks like LinkedIn, Facebook, Twitter, and Instagram.</a:t>
            </a:r>
          </a:p>
          <a:p>
            <a:pPr lvl="1" algn="l">
              <a:lnSpc>
                <a:spcPct val="107000"/>
              </a:lnSpc>
              <a:spcAft>
                <a:spcPts val="800"/>
              </a:spcAft>
            </a:pPr>
            <a:r>
              <a:rPr lang="en-IN" sz="14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Linkedin</a:t>
            </a:r>
            <a:r>
              <a:rPr lang="en-IN" sz="1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400" u="sng" dirty="0">
                <a:solidFill>
                  <a:srgbClr val="1155CC"/>
                </a:solidFill>
                <a:effectLst/>
                <a:latin typeface="Segoe UI" panose="020B0502040204020203" pitchFamily="34" charset="0"/>
                <a:ea typeface="Times New Roman" panose="02020603050405020304" pitchFamily="18" charset="0"/>
                <a:cs typeface="Times New Roman" panose="02020603050405020304" pitchFamily="18" charset="0"/>
                <a:hlinkClick r:id="rId2"/>
              </a:rPr>
              <a:t>https://www.linkedin.com/in/cardano-india-developers-community-764800252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lgn="l">
              <a:lnSpc>
                <a:spcPct val="107000"/>
              </a:lnSpc>
              <a:spcAft>
                <a:spcPts val="800"/>
              </a:spcAft>
            </a:pPr>
            <a:r>
              <a:rPr lang="en-IN" sz="1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Facebook: </a:t>
            </a:r>
            <a:r>
              <a:rPr lang="en-IN" sz="1400" u="sng" dirty="0">
                <a:solidFill>
                  <a:srgbClr val="1155CC"/>
                </a:solidFill>
                <a:effectLst/>
                <a:latin typeface="Segoe UI" panose="020B0502040204020203" pitchFamily="34" charset="0"/>
                <a:ea typeface="Times New Roman" panose="02020603050405020304" pitchFamily="18" charset="0"/>
                <a:cs typeface="Times New Roman" panose="02020603050405020304" pitchFamily="18" charset="0"/>
                <a:hlinkClick r:id="rId3"/>
              </a:rPr>
              <a:t>https://www.facebook.com/profile.php?id=100086149197444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lgn="l">
              <a:lnSpc>
                <a:spcPct val="107000"/>
              </a:lnSpc>
              <a:spcAft>
                <a:spcPts val="800"/>
              </a:spcAft>
            </a:pPr>
            <a:r>
              <a:rPr lang="en-IN" sz="1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Twitter: </a:t>
            </a:r>
            <a:r>
              <a:rPr lang="en-IN" sz="1400" u="sng" dirty="0">
                <a:solidFill>
                  <a:srgbClr val="1155CC"/>
                </a:solidFill>
                <a:effectLst/>
                <a:latin typeface="Segoe UI" panose="020B0502040204020203" pitchFamily="34" charset="0"/>
                <a:ea typeface="Times New Roman" panose="02020603050405020304" pitchFamily="18" charset="0"/>
                <a:cs typeface="Times New Roman" panose="02020603050405020304" pitchFamily="18" charset="0"/>
                <a:hlinkClick r:id="rId4"/>
              </a:rPr>
              <a:t>https://twitter.com/CardanoIndia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lgn="l">
              <a:lnSpc>
                <a:spcPct val="107000"/>
              </a:lnSpc>
              <a:spcAft>
                <a:spcPts val="800"/>
              </a:spcAft>
            </a:pPr>
            <a:r>
              <a:rPr lang="en-IN" sz="1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Instagram: </a:t>
            </a:r>
            <a:r>
              <a:rPr lang="en-IN" sz="1400" u="sng" dirty="0">
                <a:solidFill>
                  <a:srgbClr val="1155CC"/>
                </a:solidFill>
                <a:effectLst/>
                <a:latin typeface="Segoe UI" panose="020B0502040204020203" pitchFamily="34" charset="0"/>
                <a:ea typeface="Times New Roman" panose="02020603050405020304" pitchFamily="18" charset="0"/>
                <a:cs typeface="Times New Roman" panose="02020603050405020304" pitchFamily="18" charset="0"/>
                <a:hlinkClick r:id="rId5"/>
              </a:rPr>
              <a:t>https://www.instagram.com/indiacardano/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solidFill>
                <a:srgbClr val="24292F"/>
              </a:solidFill>
              <a:latin typeface="-apple-system"/>
            </a:endParaRPr>
          </a:p>
        </p:txBody>
      </p:sp>
    </p:spTree>
    <p:extLst>
      <p:ext uri="{BB962C8B-B14F-4D97-AF65-F5344CB8AC3E}">
        <p14:creationId xmlns:p14="http://schemas.microsoft.com/office/powerpoint/2010/main" val="3124920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04B2D6-A135-7322-4276-559C728663F5}"/>
              </a:ext>
            </a:extLst>
          </p:cNvPr>
          <p:cNvSpPr>
            <a:spLocks noGrp="1"/>
          </p:cNvSpPr>
          <p:nvPr>
            <p:ph type="subTitle" idx="1"/>
          </p:nvPr>
        </p:nvSpPr>
        <p:spPr>
          <a:xfrm>
            <a:off x="139148" y="139148"/>
            <a:ext cx="11976652" cy="6718852"/>
          </a:xfrm>
        </p:spPr>
        <p:txBody>
          <a:bodyPr/>
          <a:lstStyle/>
          <a:p>
            <a:r>
              <a:rPr lang="en-US" sz="4000" dirty="0"/>
              <a:t>Our Journey</a:t>
            </a:r>
          </a:p>
          <a:p>
            <a:pPr algn="l"/>
            <a:r>
              <a:rPr lang="en-IN" dirty="0">
                <a:solidFill>
                  <a:srgbClr val="24292F"/>
                </a:solidFill>
              </a:rPr>
              <a:t>We are using GitHub, Discord, and </a:t>
            </a:r>
            <a:r>
              <a:rPr lang="en-IN" dirty="0" err="1">
                <a:solidFill>
                  <a:srgbClr val="24292F"/>
                </a:solidFill>
              </a:rPr>
              <a:t>Youtube</a:t>
            </a:r>
            <a:r>
              <a:rPr lang="en-IN" dirty="0">
                <a:solidFill>
                  <a:srgbClr val="24292F"/>
                </a:solidFill>
              </a:rPr>
              <a:t> platform to share the technical solution with our participants. </a:t>
            </a:r>
            <a:r>
              <a:rPr lang="en-IN" b="0" i="0" dirty="0">
                <a:solidFill>
                  <a:srgbClr val="24292F"/>
                </a:solidFill>
                <a:effectLst/>
              </a:rPr>
              <a:t>All our sessions have been recorded for future reference and shared in our YouTube handler. For the above chapters, we have discussed more than 100 programs and homework which have been uploaded to GitHub week-wise.</a:t>
            </a:r>
            <a:endParaRPr lang="en-IN" dirty="0">
              <a:solidFill>
                <a:srgbClr val="24292F"/>
              </a:solidFill>
            </a:endParaRPr>
          </a:p>
          <a:p>
            <a:pPr algn="l">
              <a:lnSpc>
                <a:spcPct val="107000"/>
              </a:lnSpc>
              <a:spcAft>
                <a:spcPts val="800"/>
              </a:spcAft>
            </a:pP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GitHub repo: </a:t>
            </a:r>
            <a:r>
              <a:rPr lang="en-IN" sz="1800" u="sng" dirty="0">
                <a:solidFill>
                  <a:srgbClr val="1155CC"/>
                </a:solidFill>
                <a:effectLst/>
                <a:latin typeface="Segoe UI" panose="020B0502040204020203" pitchFamily="34" charset="0"/>
                <a:ea typeface="Times New Roman" panose="02020603050405020304" pitchFamily="18" charset="0"/>
                <a:cs typeface="Times New Roman" panose="02020603050405020304" pitchFamily="18" charset="0"/>
                <a:hlinkClick r:id="rId2"/>
              </a:rPr>
              <a:t>https://github.com/CardanoIndiaDevelopersCommunity/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Upskill Program </a:t>
            </a:r>
            <a:r>
              <a:rPr lang="en-IN"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Youtube</a:t>
            </a: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Handle: </a:t>
            </a:r>
            <a:r>
              <a:rPr lang="en-IN" sz="1800" u="sng" dirty="0">
                <a:solidFill>
                  <a:srgbClr val="1155CC"/>
                </a:solidFill>
                <a:effectLst/>
                <a:latin typeface="Segoe UI" panose="020B0502040204020203" pitchFamily="34" charset="0"/>
                <a:ea typeface="Times New Roman" panose="02020603050405020304" pitchFamily="18" charset="0"/>
                <a:cs typeface="Times New Roman" panose="02020603050405020304" pitchFamily="18" charset="0"/>
                <a:hlinkClick r:id="rId3"/>
              </a:rPr>
              <a:t>https://www.youtube.com/@cardanoindia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Discord: </a:t>
            </a:r>
            <a:r>
              <a:rPr lang="en-IN" sz="1800" u="sng" dirty="0">
                <a:solidFill>
                  <a:srgbClr val="1155CC"/>
                </a:solidFill>
                <a:effectLst/>
                <a:latin typeface="Segoe UI" panose="020B0502040204020203" pitchFamily="34" charset="0"/>
                <a:ea typeface="Times New Roman" panose="02020603050405020304" pitchFamily="18" charset="0"/>
                <a:cs typeface="Times New Roman" panose="02020603050405020304" pitchFamily="18" charset="0"/>
                <a:hlinkClick r:id="rId4"/>
              </a:rPr>
              <a:t>https://discord.gg/CjvnXGYh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Website: </a:t>
            </a:r>
            <a:r>
              <a:rPr lang="en-IN" sz="1800" u="sng" dirty="0">
                <a:solidFill>
                  <a:srgbClr val="1155CC"/>
                </a:solidFill>
                <a:effectLst/>
                <a:latin typeface="Segoe UI" panose="020B0502040204020203" pitchFamily="34" charset="0"/>
                <a:ea typeface="Times New Roman" panose="02020603050405020304" pitchFamily="18" charset="0"/>
                <a:cs typeface="Times New Roman" panose="02020603050405020304" pitchFamily="18" charset="0"/>
                <a:hlinkClick r:id="rId5"/>
              </a:rPr>
              <a:t>https://www.cardanoindia.org/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Email id: </a:t>
            </a:r>
            <a:r>
              <a:rPr lang="en-IN" sz="1800" u="sng" dirty="0">
                <a:solidFill>
                  <a:srgbClr val="1155CC"/>
                </a:solidFill>
                <a:effectLst/>
                <a:latin typeface="Segoe UI" panose="020B0502040204020203" pitchFamily="34" charset="0"/>
                <a:ea typeface="Times New Roman" panose="02020603050405020304" pitchFamily="18" charset="0"/>
                <a:cs typeface="Times New Roman" panose="02020603050405020304" pitchFamily="18" charset="0"/>
                <a:hlinkClick r:id="rId6"/>
              </a:rPr>
              <a:t>cardanoindia@gmail.com</a:t>
            </a:r>
            <a:endParaRPr lang="en-IN" sz="2000" b="0" i="0" dirty="0">
              <a:solidFill>
                <a:srgbClr val="24292F"/>
              </a:solidFill>
              <a:effectLst/>
            </a:endParaRPr>
          </a:p>
          <a:p>
            <a:pPr algn="l"/>
            <a:endParaRPr lang="en-IN" sz="1800" dirty="0">
              <a:solidFill>
                <a:srgbClr val="24292F"/>
              </a:solidFill>
              <a:latin typeface="Segoe UI" panose="020B0502040204020203" pitchFamily="34" charset="0"/>
            </a:endParaRPr>
          </a:p>
        </p:txBody>
      </p:sp>
    </p:spTree>
    <p:extLst>
      <p:ext uri="{BB962C8B-B14F-4D97-AF65-F5344CB8AC3E}">
        <p14:creationId xmlns:p14="http://schemas.microsoft.com/office/powerpoint/2010/main" val="165699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04B2D6-A135-7322-4276-559C728663F5}"/>
              </a:ext>
            </a:extLst>
          </p:cNvPr>
          <p:cNvSpPr>
            <a:spLocks noGrp="1"/>
          </p:cNvSpPr>
          <p:nvPr>
            <p:ph type="subTitle" idx="1"/>
          </p:nvPr>
        </p:nvSpPr>
        <p:spPr>
          <a:xfrm>
            <a:off x="139148" y="139148"/>
            <a:ext cx="11976652" cy="6718852"/>
          </a:xfrm>
        </p:spPr>
        <p:txBody>
          <a:bodyPr/>
          <a:lstStyle/>
          <a:p>
            <a:r>
              <a:rPr lang="en-US" sz="4000" dirty="0"/>
              <a:t>Projects</a:t>
            </a:r>
          </a:p>
          <a:p>
            <a:pPr algn="l">
              <a:spcAft>
                <a:spcPts val="800"/>
              </a:spcAft>
            </a:pPr>
            <a:r>
              <a:rPr lang="en-IN" b="1" i="0" dirty="0">
                <a:solidFill>
                  <a:srgbClr val="222222"/>
                </a:solidFill>
                <a:effectLst/>
                <a:latin typeface="Calibri" panose="020F0502020204030204" pitchFamily="34" charset="0"/>
              </a:rPr>
              <a:t>Project- Cloud1O LMS:</a:t>
            </a:r>
            <a:endParaRPr lang="en-IN" b="0" i="0" dirty="0">
              <a:solidFill>
                <a:srgbClr val="222222"/>
              </a:solidFill>
              <a:effectLst/>
              <a:latin typeface="Calibri" panose="020F0502020204030204" pitchFamily="34" charset="0"/>
            </a:endParaRPr>
          </a:p>
          <a:p>
            <a:pPr marL="342900" indent="-342900" algn="l">
              <a:spcAft>
                <a:spcPts val="800"/>
              </a:spcAft>
              <a:buFont typeface="Arial" panose="020B0604020202020204" pitchFamily="34" charset="0"/>
              <a:buChar char="•"/>
            </a:pPr>
            <a:r>
              <a:rPr lang="en-IN" b="0" i="0" dirty="0">
                <a:solidFill>
                  <a:srgbClr val="222222"/>
                </a:solidFill>
                <a:effectLst/>
                <a:latin typeface="Calibri" panose="020F0502020204030204" pitchFamily="34" charset="0"/>
              </a:rPr>
              <a:t>Cloud10 LMS (Loyalty Management System) is a platform that helps businesses to integrate, implement and manage their loyalty programs. It provides a centralized platform for tracking customer interactions, managing rewards and incentives, and </a:t>
            </a:r>
            <a:r>
              <a:rPr lang="en-IN" b="0" i="0" dirty="0" err="1">
                <a:solidFill>
                  <a:srgbClr val="222222"/>
                </a:solidFill>
                <a:effectLst/>
                <a:latin typeface="Calibri" panose="020F0502020204030204" pitchFamily="34" charset="0"/>
              </a:rPr>
              <a:t>analyzing</a:t>
            </a:r>
            <a:r>
              <a:rPr lang="en-IN" b="0" i="0" dirty="0">
                <a:solidFill>
                  <a:srgbClr val="222222"/>
                </a:solidFill>
                <a:effectLst/>
                <a:latin typeface="Calibri" panose="020F0502020204030204" pitchFamily="34" charset="0"/>
              </a:rPr>
              <a:t> customer behaviour and preferences. The system is designed as a pluggable module for Channels or Booking Engines of the hospitality domain. </a:t>
            </a:r>
          </a:p>
          <a:p>
            <a:pPr marL="342900" indent="-342900" algn="l">
              <a:spcAft>
                <a:spcPts val="800"/>
              </a:spcAft>
              <a:buFont typeface="Arial" panose="020B0604020202020204" pitchFamily="34" charset="0"/>
              <a:buChar char="•"/>
            </a:pPr>
            <a:r>
              <a:rPr lang="en-IN" b="0" i="0" dirty="0">
                <a:solidFill>
                  <a:srgbClr val="222222"/>
                </a:solidFill>
                <a:effectLst/>
                <a:latin typeface="Calibri" panose="020F0502020204030204" pitchFamily="34" charset="0"/>
              </a:rPr>
              <a:t>Welcome to Cloud10 Loyalty Management System, a comprehensive platform designed to help you build lasting relationships with your customers through personalized rewards and experiences.</a:t>
            </a:r>
          </a:p>
          <a:p>
            <a:pPr marL="342900" indent="-342900" algn="l">
              <a:spcAft>
                <a:spcPts val="800"/>
              </a:spcAft>
              <a:buFont typeface="Arial" panose="020B0604020202020204" pitchFamily="34" charset="0"/>
              <a:buChar char="•"/>
            </a:pPr>
            <a:r>
              <a:rPr lang="en-IN" b="0" i="0" dirty="0">
                <a:solidFill>
                  <a:srgbClr val="222222"/>
                </a:solidFill>
                <a:effectLst/>
                <a:latin typeface="Calibri" panose="020F0502020204030204" pitchFamily="34" charset="0"/>
              </a:rPr>
              <a:t>The system is equipped with four key modules: Integration, Users, Manager, Admin, AI, and Recommendation. Each module is dealing with its own unique features and benefits.</a:t>
            </a:r>
          </a:p>
          <a:p>
            <a:pPr marL="342900" indent="-342900" algn="l">
              <a:buFont typeface="Arial" panose="020B0604020202020204" pitchFamily="34" charset="0"/>
              <a:buChar char="•"/>
            </a:pPr>
            <a:r>
              <a:rPr lang="en-US" dirty="0"/>
              <a:t>GitHub Link : https://github.com/Cloud10-Loyality/cloud10Loyality</a:t>
            </a:r>
          </a:p>
          <a:p>
            <a:pPr algn="l"/>
            <a:endParaRPr lang="en-IN" sz="1800" dirty="0">
              <a:solidFill>
                <a:srgbClr val="24292F"/>
              </a:solidFill>
              <a:latin typeface="Segoe UI" panose="020B0502040204020203" pitchFamily="34" charset="0"/>
            </a:endParaRPr>
          </a:p>
        </p:txBody>
      </p:sp>
    </p:spTree>
    <p:extLst>
      <p:ext uri="{BB962C8B-B14F-4D97-AF65-F5344CB8AC3E}">
        <p14:creationId xmlns:p14="http://schemas.microsoft.com/office/powerpoint/2010/main" val="2965710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1001</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Biswajit Parija</dc:creator>
  <cp:lastModifiedBy>Biswajit Parija</cp:lastModifiedBy>
  <cp:revision>16</cp:revision>
  <dcterms:created xsi:type="dcterms:W3CDTF">2023-06-14T04:13:58Z</dcterms:created>
  <dcterms:modified xsi:type="dcterms:W3CDTF">2023-06-14T10:20:24Z</dcterms:modified>
</cp:coreProperties>
</file>