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C214"/>
    <a:srgbClr val="AE2832"/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9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15T23:03:26.915" idx="2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048F0-E653-4AF2-82D6-C424570C26C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4E029E3-44B1-4A0A-9AC0-3D9D1A9E81E8}">
      <dgm:prSet phldrT="[Text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GB" dirty="0"/>
            <a:t>Linearity</a:t>
          </a:r>
        </a:p>
      </dgm:t>
    </dgm:pt>
    <dgm:pt modelId="{EBDFDB8E-683E-40CB-8A12-41D1B47706E1}" type="parTrans" cxnId="{5E2342EB-DE34-4509-877B-F1247761D805}">
      <dgm:prSet/>
      <dgm:spPr/>
      <dgm:t>
        <a:bodyPr/>
        <a:lstStyle/>
        <a:p>
          <a:endParaRPr lang="en-GB"/>
        </a:p>
      </dgm:t>
    </dgm:pt>
    <dgm:pt modelId="{48B990FF-4722-4466-86A1-BCD17DFD3085}" type="sibTrans" cxnId="{5E2342EB-DE34-4509-877B-F1247761D805}">
      <dgm:prSet/>
      <dgm:spPr/>
      <dgm:t>
        <a:bodyPr/>
        <a:lstStyle/>
        <a:p>
          <a:endParaRPr lang="en-GB"/>
        </a:p>
      </dgm:t>
    </dgm:pt>
    <dgm:pt modelId="{26F2928A-1953-4AE3-AF68-728A5AAC5D72}">
      <dgm:prSet phldrT="[Text]"/>
      <dgm:spPr>
        <a:solidFill>
          <a:schemeClr val="accent3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en-GB" dirty="0"/>
            <a:t>Efficiency</a:t>
          </a:r>
        </a:p>
      </dgm:t>
    </dgm:pt>
    <dgm:pt modelId="{594AC1BA-62F6-493C-8406-14720CE0E76F}" type="parTrans" cxnId="{2C3D6562-439F-4946-864D-413A3F0567ED}">
      <dgm:prSet/>
      <dgm:spPr/>
      <dgm:t>
        <a:bodyPr/>
        <a:lstStyle/>
        <a:p>
          <a:endParaRPr lang="en-GB"/>
        </a:p>
      </dgm:t>
    </dgm:pt>
    <dgm:pt modelId="{9D8F76A2-871A-4749-9D85-2C28D1D2AEED}" type="sibTrans" cxnId="{2C3D6562-439F-4946-864D-413A3F0567ED}">
      <dgm:prSet/>
      <dgm:spPr/>
      <dgm:t>
        <a:bodyPr/>
        <a:lstStyle/>
        <a:p>
          <a:endParaRPr lang="en-GB"/>
        </a:p>
      </dgm:t>
    </dgm:pt>
    <dgm:pt modelId="{C542130D-4911-4322-9E25-C426AB0B27BE}">
      <dgm:prSet phldrT="[Text]"/>
      <dgm:spPr/>
      <dgm:t>
        <a:bodyPr/>
        <a:lstStyle/>
        <a:p>
          <a:r>
            <a:rPr lang="en-GB" dirty="0"/>
            <a:t>Gain</a:t>
          </a:r>
        </a:p>
      </dgm:t>
    </dgm:pt>
    <dgm:pt modelId="{63A4E274-5255-4056-A02F-39675390549A}" type="parTrans" cxnId="{8DEBE43B-F15A-4402-B6D3-CF95FFE8CDBD}">
      <dgm:prSet/>
      <dgm:spPr/>
      <dgm:t>
        <a:bodyPr/>
        <a:lstStyle/>
        <a:p>
          <a:endParaRPr lang="en-GB"/>
        </a:p>
      </dgm:t>
    </dgm:pt>
    <dgm:pt modelId="{EA7F4157-12EB-43E2-9910-CAD530CE830E}" type="sibTrans" cxnId="{8DEBE43B-F15A-4402-B6D3-CF95FFE8CDBD}">
      <dgm:prSet/>
      <dgm:spPr/>
      <dgm:t>
        <a:bodyPr/>
        <a:lstStyle/>
        <a:p>
          <a:endParaRPr lang="en-GB"/>
        </a:p>
      </dgm:t>
    </dgm:pt>
    <dgm:pt modelId="{6053F7EB-CA31-4211-AE69-66F0E1BC2E2F}">
      <dgm:prSet phldrT="[Text]"/>
      <dgm:spPr>
        <a:solidFill>
          <a:srgbClr val="42C214">
            <a:alpha val="49804"/>
          </a:srgbClr>
        </a:solidFill>
      </dgm:spPr>
      <dgm:t>
        <a:bodyPr/>
        <a:lstStyle/>
        <a:p>
          <a:r>
            <a:rPr lang="en-GB" dirty="0"/>
            <a:t>Power</a:t>
          </a:r>
        </a:p>
      </dgm:t>
    </dgm:pt>
    <dgm:pt modelId="{0369BFDD-7AAC-4C24-9BF1-C018520547FA}" type="parTrans" cxnId="{393513D5-811B-4AA5-A858-BF6A79BBFC8A}">
      <dgm:prSet/>
      <dgm:spPr/>
      <dgm:t>
        <a:bodyPr/>
        <a:lstStyle/>
        <a:p>
          <a:endParaRPr lang="en-GB"/>
        </a:p>
      </dgm:t>
    </dgm:pt>
    <dgm:pt modelId="{8F4A7D07-855D-453F-84ED-5F6FB0F59A55}" type="sibTrans" cxnId="{393513D5-811B-4AA5-A858-BF6A79BBFC8A}">
      <dgm:prSet/>
      <dgm:spPr/>
      <dgm:t>
        <a:bodyPr/>
        <a:lstStyle/>
        <a:p>
          <a:endParaRPr lang="en-GB"/>
        </a:p>
      </dgm:t>
    </dgm:pt>
    <dgm:pt modelId="{B8D63972-9735-4B61-8593-A029FC259DBB}" type="pres">
      <dgm:prSet presAssocID="{4AF048F0-E653-4AF2-82D6-C424570C26CC}" presName="compositeShape" presStyleCnt="0">
        <dgm:presLayoutVars>
          <dgm:chMax val="7"/>
          <dgm:dir/>
          <dgm:resizeHandles val="exact"/>
        </dgm:presLayoutVars>
      </dgm:prSet>
      <dgm:spPr/>
    </dgm:pt>
    <dgm:pt modelId="{4C20F9AC-4766-4AAE-BED4-C632B4DC00D9}" type="pres">
      <dgm:prSet presAssocID="{D4E029E3-44B1-4A0A-9AC0-3D9D1A9E81E8}" presName="circ1" presStyleLbl="vennNode1" presStyleIdx="0" presStyleCnt="4"/>
      <dgm:spPr/>
    </dgm:pt>
    <dgm:pt modelId="{BA8295CA-7EBD-4993-80C9-5CFC0E0234A1}" type="pres">
      <dgm:prSet presAssocID="{D4E029E3-44B1-4A0A-9AC0-3D9D1A9E81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A2C75C-0B78-43B8-B25C-907333464C66}" type="pres">
      <dgm:prSet presAssocID="{26F2928A-1953-4AE3-AF68-728A5AAC5D72}" presName="circ2" presStyleLbl="vennNode1" presStyleIdx="1" presStyleCnt="4"/>
      <dgm:spPr/>
    </dgm:pt>
    <dgm:pt modelId="{8AA539E6-0046-4908-9FCB-FBDDAE6CA9C3}" type="pres">
      <dgm:prSet presAssocID="{26F2928A-1953-4AE3-AF68-728A5AAC5D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0D6186-8030-488A-B4B8-057EB24F5CE4}" type="pres">
      <dgm:prSet presAssocID="{C542130D-4911-4322-9E25-C426AB0B27BE}" presName="circ3" presStyleLbl="vennNode1" presStyleIdx="2" presStyleCnt="4" custLinFactNeighborX="-3363" custLinFactNeighborY="917"/>
      <dgm:spPr/>
    </dgm:pt>
    <dgm:pt modelId="{5374FC0E-0B4E-47C0-949A-DD384010B287}" type="pres">
      <dgm:prSet presAssocID="{C542130D-4911-4322-9E25-C426AB0B27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266A13-CB92-46D3-9736-92B9D8EF4005}" type="pres">
      <dgm:prSet presAssocID="{6053F7EB-CA31-4211-AE69-66F0E1BC2E2F}" presName="circ4" presStyleLbl="vennNode1" presStyleIdx="3" presStyleCnt="4" custLinFactNeighborX="-3363" custLinFactNeighborY="917"/>
      <dgm:spPr/>
    </dgm:pt>
    <dgm:pt modelId="{38BD2E19-72DC-49B8-BBF2-4809C9943711}" type="pres">
      <dgm:prSet presAssocID="{6053F7EB-CA31-4211-AE69-66F0E1BC2E2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C6B9920-3361-4B3B-AE4F-DA7761B269C7}" type="presOf" srcId="{C542130D-4911-4322-9E25-C426AB0B27BE}" destId="{5374FC0E-0B4E-47C0-949A-DD384010B287}" srcOrd="1" destOrd="0" presId="urn:microsoft.com/office/officeart/2005/8/layout/venn1"/>
    <dgm:cxn modelId="{8DEBE43B-F15A-4402-B6D3-CF95FFE8CDBD}" srcId="{4AF048F0-E653-4AF2-82D6-C424570C26CC}" destId="{C542130D-4911-4322-9E25-C426AB0B27BE}" srcOrd="2" destOrd="0" parTransId="{63A4E274-5255-4056-A02F-39675390549A}" sibTransId="{EA7F4157-12EB-43E2-9910-CAD530CE830E}"/>
    <dgm:cxn modelId="{2C3D6562-439F-4946-864D-413A3F0567ED}" srcId="{4AF048F0-E653-4AF2-82D6-C424570C26CC}" destId="{26F2928A-1953-4AE3-AF68-728A5AAC5D72}" srcOrd="1" destOrd="0" parTransId="{594AC1BA-62F6-493C-8406-14720CE0E76F}" sibTransId="{9D8F76A2-871A-4749-9D85-2C28D1D2AEED}"/>
    <dgm:cxn modelId="{BF9E8C6F-AF5B-401B-B44A-F28C8816DC66}" type="presOf" srcId="{26F2928A-1953-4AE3-AF68-728A5AAC5D72}" destId="{8AA539E6-0046-4908-9FCB-FBDDAE6CA9C3}" srcOrd="1" destOrd="0" presId="urn:microsoft.com/office/officeart/2005/8/layout/venn1"/>
    <dgm:cxn modelId="{C1ADB17C-235D-4F2A-94CD-C5D2EF391DEE}" type="presOf" srcId="{D4E029E3-44B1-4A0A-9AC0-3D9D1A9E81E8}" destId="{4C20F9AC-4766-4AAE-BED4-C632B4DC00D9}" srcOrd="0" destOrd="0" presId="urn:microsoft.com/office/officeart/2005/8/layout/venn1"/>
    <dgm:cxn modelId="{931E919F-33E8-4CDC-82C0-7376508ADEA5}" type="presOf" srcId="{6053F7EB-CA31-4211-AE69-66F0E1BC2E2F}" destId="{38BD2E19-72DC-49B8-BBF2-4809C9943711}" srcOrd="1" destOrd="0" presId="urn:microsoft.com/office/officeart/2005/8/layout/venn1"/>
    <dgm:cxn modelId="{90AA8FB4-E6AE-4350-B939-27F98BED43F8}" type="presOf" srcId="{26F2928A-1953-4AE3-AF68-728A5AAC5D72}" destId="{38A2C75C-0B78-43B8-B25C-907333464C66}" srcOrd="0" destOrd="0" presId="urn:microsoft.com/office/officeart/2005/8/layout/venn1"/>
    <dgm:cxn modelId="{C01AA4D2-CDE0-454F-A355-57D61BF056EB}" type="presOf" srcId="{6053F7EB-CA31-4211-AE69-66F0E1BC2E2F}" destId="{A9266A13-CB92-46D3-9736-92B9D8EF4005}" srcOrd="0" destOrd="0" presId="urn:microsoft.com/office/officeart/2005/8/layout/venn1"/>
    <dgm:cxn modelId="{393513D5-811B-4AA5-A858-BF6A79BBFC8A}" srcId="{4AF048F0-E653-4AF2-82D6-C424570C26CC}" destId="{6053F7EB-CA31-4211-AE69-66F0E1BC2E2F}" srcOrd="3" destOrd="0" parTransId="{0369BFDD-7AAC-4C24-9BF1-C018520547FA}" sibTransId="{8F4A7D07-855D-453F-84ED-5F6FB0F59A55}"/>
    <dgm:cxn modelId="{A62B31D6-507D-443F-9D32-B44ACE519E6D}" type="presOf" srcId="{D4E029E3-44B1-4A0A-9AC0-3D9D1A9E81E8}" destId="{BA8295CA-7EBD-4993-80C9-5CFC0E0234A1}" srcOrd="1" destOrd="0" presId="urn:microsoft.com/office/officeart/2005/8/layout/venn1"/>
    <dgm:cxn modelId="{4C7016EA-EFC4-41BE-8C16-967A5C73E232}" type="presOf" srcId="{C542130D-4911-4322-9E25-C426AB0B27BE}" destId="{740D6186-8030-488A-B4B8-057EB24F5CE4}" srcOrd="0" destOrd="0" presId="urn:microsoft.com/office/officeart/2005/8/layout/venn1"/>
    <dgm:cxn modelId="{5E2342EB-DE34-4509-877B-F1247761D805}" srcId="{4AF048F0-E653-4AF2-82D6-C424570C26CC}" destId="{D4E029E3-44B1-4A0A-9AC0-3D9D1A9E81E8}" srcOrd="0" destOrd="0" parTransId="{EBDFDB8E-683E-40CB-8A12-41D1B47706E1}" sibTransId="{48B990FF-4722-4466-86A1-BCD17DFD3085}"/>
    <dgm:cxn modelId="{EE97AFF0-1CF4-4066-8D99-AD3A41E7D31A}" type="presOf" srcId="{4AF048F0-E653-4AF2-82D6-C424570C26CC}" destId="{B8D63972-9735-4B61-8593-A029FC259DBB}" srcOrd="0" destOrd="0" presId="urn:microsoft.com/office/officeart/2005/8/layout/venn1"/>
    <dgm:cxn modelId="{B49CF7E7-658D-4B62-8BAF-42A8C4264F18}" type="presParOf" srcId="{B8D63972-9735-4B61-8593-A029FC259DBB}" destId="{4C20F9AC-4766-4AAE-BED4-C632B4DC00D9}" srcOrd="0" destOrd="0" presId="urn:microsoft.com/office/officeart/2005/8/layout/venn1"/>
    <dgm:cxn modelId="{1B6F583C-389C-43EC-B11B-BF5E276EDABA}" type="presParOf" srcId="{B8D63972-9735-4B61-8593-A029FC259DBB}" destId="{BA8295CA-7EBD-4993-80C9-5CFC0E0234A1}" srcOrd="1" destOrd="0" presId="urn:microsoft.com/office/officeart/2005/8/layout/venn1"/>
    <dgm:cxn modelId="{422C3960-0CF6-4817-A568-4FB211C3A930}" type="presParOf" srcId="{B8D63972-9735-4B61-8593-A029FC259DBB}" destId="{38A2C75C-0B78-43B8-B25C-907333464C66}" srcOrd="2" destOrd="0" presId="urn:microsoft.com/office/officeart/2005/8/layout/venn1"/>
    <dgm:cxn modelId="{C7F6C817-9C15-4FE3-A2F0-03FE261006DF}" type="presParOf" srcId="{B8D63972-9735-4B61-8593-A029FC259DBB}" destId="{8AA539E6-0046-4908-9FCB-FBDDAE6CA9C3}" srcOrd="3" destOrd="0" presId="urn:microsoft.com/office/officeart/2005/8/layout/venn1"/>
    <dgm:cxn modelId="{09B5C230-7A24-41CF-A2F5-BE43BF8FA601}" type="presParOf" srcId="{B8D63972-9735-4B61-8593-A029FC259DBB}" destId="{740D6186-8030-488A-B4B8-057EB24F5CE4}" srcOrd="4" destOrd="0" presId="urn:microsoft.com/office/officeart/2005/8/layout/venn1"/>
    <dgm:cxn modelId="{41A937E4-E3D3-4B28-8DBC-2C3373321DFF}" type="presParOf" srcId="{B8D63972-9735-4B61-8593-A029FC259DBB}" destId="{5374FC0E-0B4E-47C0-949A-DD384010B287}" srcOrd="5" destOrd="0" presId="urn:microsoft.com/office/officeart/2005/8/layout/venn1"/>
    <dgm:cxn modelId="{ACF697B6-97B8-4A2F-96E3-B23CD0967359}" type="presParOf" srcId="{B8D63972-9735-4B61-8593-A029FC259DBB}" destId="{A9266A13-CB92-46D3-9736-92B9D8EF4005}" srcOrd="6" destOrd="0" presId="urn:microsoft.com/office/officeart/2005/8/layout/venn1"/>
    <dgm:cxn modelId="{A5FE632B-FBDC-44EA-B6DD-5AC222967581}" type="presParOf" srcId="{B8D63972-9735-4B61-8593-A029FC259DBB}" destId="{38BD2E19-72DC-49B8-BBF2-4809C994371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048F0-E653-4AF2-82D6-C424570C26C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4E029E3-44B1-4A0A-9AC0-3D9D1A9E81E8}">
      <dgm:prSet phldrT="[Text]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GB" dirty="0"/>
            <a:t>Linearity</a:t>
          </a:r>
        </a:p>
      </dgm:t>
    </dgm:pt>
    <dgm:pt modelId="{EBDFDB8E-683E-40CB-8A12-41D1B47706E1}" type="parTrans" cxnId="{5E2342EB-DE34-4509-877B-F1247761D805}">
      <dgm:prSet/>
      <dgm:spPr/>
      <dgm:t>
        <a:bodyPr/>
        <a:lstStyle/>
        <a:p>
          <a:endParaRPr lang="en-GB"/>
        </a:p>
      </dgm:t>
    </dgm:pt>
    <dgm:pt modelId="{48B990FF-4722-4466-86A1-BCD17DFD3085}" type="sibTrans" cxnId="{5E2342EB-DE34-4509-877B-F1247761D805}">
      <dgm:prSet/>
      <dgm:spPr/>
      <dgm:t>
        <a:bodyPr/>
        <a:lstStyle/>
        <a:p>
          <a:endParaRPr lang="en-GB"/>
        </a:p>
      </dgm:t>
    </dgm:pt>
    <dgm:pt modelId="{26F2928A-1953-4AE3-AF68-728A5AAC5D72}">
      <dgm:prSet phldrT="[Text]"/>
      <dgm:spPr>
        <a:solidFill>
          <a:schemeClr val="accent3">
            <a:lumMod val="50000"/>
            <a:lumOff val="50000"/>
            <a:alpha val="50000"/>
          </a:schemeClr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GB" dirty="0"/>
            <a:t>Efficiency</a:t>
          </a:r>
        </a:p>
      </dgm:t>
    </dgm:pt>
    <dgm:pt modelId="{594AC1BA-62F6-493C-8406-14720CE0E76F}" type="parTrans" cxnId="{2C3D6562-439F-4946-864D-413A3F0567ED}">
      <dgm:prSet/>
      <dgm:spPr/>
      <dgm:t>
        <a:bodyPr/>
        <a:lstStyle/>
        <a:p>
          <a:endParaRPr lang="en-GB"/>
        </a:p>
      </dgm:t>
    </dgm:pt>
    <dgm:pt modelId="{9D8F76A2-871A-4749-9D85-2C28D1D2AEED}" type="sibTrans" cxnId="{2C3D6562-439F-4946-864D-413A3F0567ED}">
      <dgm:prSet/>
      <dgm:spPr/>
      <dgm:t>
        <a:bodyPr/>
        <a:lstStyle/>
        <a:p>
          <a:endParaRPr lang="en-GB"/>
        </a:p>
      </dgm:t>
    </dgm:pt>
    <dgm:pt modelId="{C542130D-4911-4322-9E25-C426AB0B27BE}">
      <dgm:prSet phldrT="[Text]"/>
      <dgm:spPr/>
      <dgm:t>
        <a:bodyPr/>
        <a:lstStyle/>
        <a:p>
          <a:r>
            <a:rPr lang="en-GB" dirty="0"/>
            <a:t>Gain</a:t>
          </a:r>
        </a:p>
      </dgm:t>
    </dgm:pt>
    <dgm:pt modelId="{63A4E274-5255-4056-A02F-39675390549A}" type="parTrans" cxnId="{8DEBE43B-F15A-4402-B6D3-CF95FFE8CDBD}">
      <dgm:prSet/>
      <dgm:spPr/>
      <dgm:t>
        <a:bodyPr/>
        <a:lstStyle/>
        <a:p>
          <a:endParaRPr lang="en-GB"/>
        </a:p>
      </dgm:t>
    </dgm:pt>
    <dgm:pt modelId="{EA7F4157-12EB-43E2-9910-CAD530CE830E}" type="sibTrans" cxnId="{8DEBE43B-F15A-4402-B6D3-CF95FFE8CDBD}">
      <dgm:prSet/>
      <dgm:spPr/>
      <dgm:t>
        <a:bodyPr/>
        <a:lstStyle/>
        <a:p>
          <a:endParaRPr lang="en-GB"/>
        </a:p>
      </dgm:t>
    </dgm:pt>
    <dgm:pt modelId="{6053F7EB-CA31-4211-AE69-66F0E1BC2E2F}">
      <dgm:prSet phldrT="[Text]"/>
      <dgm:spPr>
        <a:solidFill>
          <a:srgbClr val="42C214">
            <a:alpha val="49804"/>
          </a:srgbClr>
        </a:solidFill>
      </dgm:spPr>
      <dgm:t>
        <a:bodyPr/>
        <a:lstStyle/>
        <a:p>
          <a:r>
            <a:rPr lang="en-GB" dirty="0"/>
            <a:t>Power</a:t>
          </a:r>
        </a:p>
      </dgm:t>
    </dgm:pt>
    <dgm:pt modelId="{0369BFDD-7AAC-4C24-9BF1-C018520547FA}" type="parTrans" cxnId="{393513D5-811B-4AA5-A858-BF6A79BBFC8A}">
      <dgm:prSet/>
      <dgm:spPr/>
      <dgm:t>
        <a:bodyPr/>
        <a:lstStyle/>
        <a:p>
          <a:endParaRPr lang="en-GB"/>
        </a:p>
      </dgm:t>
    </dgm:pt>
    <dgm:pt modelId="{8F4A7D07-855D-453F-84ED-5F6FB0F59A55}" type="sibTrans" cxnId="{393513D5-811B-4AA5-A858-BF6A79BBFC8A}">
      <dgm:prSet/>
      <dgm:spPr/>
      <dgm:t>
        <a:bodyPr/>
        <a:lstStyle/>
        <a:p>
          <a:endParaRPr lang="en-GB"/>
        </a:p>
      </dgm:t>
    </dgm:pt>
    <dgm:pt modelId="{B8D63972-9735-4B61-8593-A029FC259DBB}" type="pres">
      <dgm:prSet presAssocID="{4AF048F0-E653-4AF2-82D6-C424570C26CC}" presName="compositeShape" presStyleCnt="0">
        <dgm:presLayoutVars>
          <dgm:chMax val="7"/>
          <dgm:dir/>
          <dgm:resizeHandles val="exact"/>
        </dgm:presLayoutVars>
      </dgm:prSet>
      <dgm:spPr/>
    </dgm:pt>
    <dgm:pt modelId="{4C20F9AC-4766-4AAE-BED4-C632B4DC00D9}" type="pres">
      <dgm:prSet presAssocID="{D4E029E3-44B1-4A0A-9AC0-3D9D1A9E81E8}" presName="circ1" presStyleLbl="vennNode1" presStyleIdx="0" presStyleCnt="4"/>
      <dgm:spPr/>
    </dgm:pt>
    <dgm:pt modelId="{BA8295CA-7EBD-4993-80C9-5CFC0E0234A1}" type="pres">
      <dgm:prSet presAssocID="{D4E029E3-44B1-4A0A-9AC0-3D9D1A9E81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A2C75C-0B78-43B8-B25C-907333464C66}" type="pres">
      <dgm:prSet presAssocID="{26F2928A-1953-4AE3-AF68-728A5AAC5D72}" presName="circ2" presStyleLbl="vennNode1" presStyleIdx="1" presStyleCnt="4"/>
      <dgm:spPr/>
    </dgm:pt>
    <dgm:pt modelId="{8AA539E6-0046-4908-9FCB-FBDDAE6CA9C3}" type="pres">
      <dgm:prSet presAssocID="{26F2928A-1953-4AE3-AF68-728A5AAC5D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0D6186-8030-488A-B4B8-057EB24F5CE4}" type="pres">
      <dgm:prSet presAssocID="{C542130D-4911-4322-9E25-C426AB0B27BE}" presName="circ3" presStyleLbl="vennNode1" presStyleIdx="2" presStyleCnt="4" custLinFactNeighborX="-3363" custLinFactNeighborY="917"/>
      <dgm:spPr/>
    </dgm:pt>
    <dgm:pt modelId="{5374FC0E-0B4E-47C0-949A-DD384010B287}" type="pres">
      <dgm:prSet presAssocID="{C542130D-4911-4322-9E25-C426AB0B27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266A13-CB92-46D3-9736-92B9D8EF4005}" type="pres">
      <dgm:prSet presAssocID="{6053F7EB-CA31-4211-AE69-66F0E1BC2E2F}" presName="circ4" presStyleLbl="vennNode1" presStyleIdx="3" presStyleCnt="4" custLinFactNeighborX="-3363" custLinFactNeighborY="917"/>
      <dgm:spPr/>
    </dgm:pt>
    <dgm:pt modelId="{38BD2E19-72DC-49B8-BBF2-4809C9943711}" type="pres">
      <dgm:prSet presAssocID="{6053F7EB-CA31-4211-AE69-66F0E1BC2E2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C6B9920-3361-4B3B-AE4F-DA7761B269C7}" type="presOf" srcId="{C542130D-4911-4322-9E25-C426AB0B27BE}" destId="{5374FC0E-0B4E-47C0-949A-DD384010B287}" srcOrd="1" destOrd="0" presId="urn:microsoft.com/office/officeart/2005/8/layout/venn1"/>
    <dgm:cxn modelId="{8DEBE43B-F15A-4402-B6D3-CF95FFE8CDBD}" srcId="{4AF048F0-E653-4AF2-82D6-C424570C26CC}" destId="{C542130D-4911-4322-9E25-C426AB0B27BE}" srcOrd="2" destOrd="0" parTransId="{63A4E274-5255-4056-A02F-39675390549A}" sibTransId="{EA7F4157-12EB-43E2-9910-CAD530CE830E}"/>
    <dgm:cxn modelId="{2C3D6562-439F-4946-864D-413A3F0567ED}" srcId="{4AF048F0-E653-4AF2-82D6-C424570C26CC}" destId="{26F2928A-1953-4AE3-AF68-728A5AAC5D72}" srcOrd="1" destOrd="0" parTransId="{594AC1BA-62F6-493C-8406-14720CE0E76F}" sibTransId="{9D8F76A2-871A-4749-9D85-2C28D1D2AEED}"/>
    <dgm:cxn modelId="{BF9E8C6F-AF5B-401B-B44A-F28C8816DC66}" type="presOf" srcId="{26F2928A-1953-4AE3-AF68-728A5AAC5D72}" destId="{8AA539E6-0046-4908-9FCB-FBDDAE6CA9C3}" srcOrd="1" destOrd="0" presId="urn:microsoft.com/office/officeart/2005/8/layout/venn1"/>
    <dgm:cxn modelId="{C1ADB17C-235D-4F2A-94CD-C5D2EF391DEE}" type="presOf" srcId="{D4E029E3-44B1-4A0A-9AC0-3D9D1A9E81E8}" destId="{4C20F9AC-4766-4AAE-BED4-C632B4DC00D9}" srcOrd="0" destOrd="0" presId="urn:microsoft.com/office/officeart/2005/8/layout/venn1"/>
    <dgm:cxn modelId="{931E919F-33E8-4CDC-82C0-7376508ADEA5}" type="presOf" srcId="{6053F7EB-CA31-4211-AE69-66F0E1BC2E2F}" destId="{38BD2E19-72DC-49B8-BBF2-4809C9943711}" srcOrd="1" destOrd="0" presId="urn:microsoft.com/office/officeart/2005/8/layout/venn1"/>
    <dgm:cxn modelId="{90AA8FB4-E6AE-4350-B939-27F98BED43F8}" type="presOf" srcId="{26F2928A-1953-4AE3-AF68-728A5AAC5D72}" destId="{38A2C75C-0B78-43B8-B25C-907333464C66}" srcOrd="0" destOrd="0" presId="urn:microsoft.com/office/officeart/2005/8/layout/venn1"/>
    <dgm:cxn modelId="{C01AA4D2-CDE0-454F-A355-57D61BF056EB}" type="presOf" srcId="{6053F7EB-CA31-4211-AE69-66F0E1BC2E2F}" destId="{A9266A13-CB92-46D3-9736-92B9D8EF4005}" srcOrd="0" destOrd="0" presId="urn:microsoft.com/office/officeart/2005/8/layout/venn1"/>
    <dgm:cxn modelId="{393513D5-811B-4AA5-A858-BF6A79BBFC8A}" srcId="{4AF048F0-E653-4AF2-82D6-C424570C26CC}" destId="{6053F7EB-CA31-4211-AE69-66F0E1BC2E2F}" srcOrd="3" destOrd="0" parTransId="{0369BFDD-7AAC-4C24-9BF1-C018520547FA}" sibTransId="{8F4A7D07-855D-453F-84ED-5F6FB0F59A55}"/>
    <dgm:cxn modelId="{A62B31D6-507D-443F-9D32-B44ACE519E6D}" type="presOf" srcId="{D4E029E3-44B1-4A0A-9AC0-3D9D1A9E81E8}" destId="{BA8295CA-7EBD-4993-80C9-5CFC0E0234A1}" srcOrd="1" destOrd="0" presId="urn:microsoft.com/office/officeart/2005/8/layout/venn1"/>
    <dgm:cxn modelId="{4C7016EA-EFC4-41BE-8C16-967A5C73E232}" type="presOf" srcId="{C542130D-4911-4322-9E25-C426AB0B27BE}" destId="{740D6186-8030-488A-B4B8-057EB24F5CE4}" srcOrd="0" destOrd="0" presId="urn:microsoft.com/office/officeart/2005/8/layout/venn1"/>
    <dgm:cxn modelId="{5E2342EB-DE34-4509-877B-F1247761D805}" srcId="{4AF048F0-E653-4AF2-82D6-C424570C26CC}" destId="{D4E029E3-44B1-4A0A-9AC0-3D9D1A9E81E8}" srcOrd="0" destOrd="0" parTransId="{EBDFDB8E-683E-40CB-8A12-41D1B47706E1}" sibTransId="{48B990FF-4722-4466-86A1-BCD17DFD3085}"/>
    <dgm:cxn modelId="{EE97AFF0-1CF4-4066-8D99-AD3A41E7D31A}" type="presOf" srcId="{4AF048F0-E653-4AF2-82D6-C424570C26CC}" destId="{B8D63972-9735-4B61-8593-A029FC259DBB}" srcOrd="0" destOrd="0" presId="urn:microsoft.com/office/officeart/2005/8/layout/venn1"/>
    <dgm:cxn modelId="{B49CF7E7-658D-4B62-8BAF-42A8C4264F18}" type="presParOf" srcId="{B8D63972-9735-4B61-8593-A029FC259DBB}" destId="{4C20F9AC-4766-4AAE-BED4-C632B4DC00D9}" srcOrd="0" destOrd="0" presId="urn:microsoft.com/office/officeart/2005/8/layout/venn1"/>
    <dgm:cxn modelId="{1B6F583C-389C-43EC-B11B-BF5E276EDABA}" type="presParOf" srcId="{B8D63972-9735-4B61-8593-A029FC259DBB}" destId="{BA8295CA-7EBD-4993-80C9-5CFC0E0234A1}" srcOrd="1" destOrd="0" presId="urn:microsoft.com/office/officeart/2005/8/layout/venn1"/>
    <dgm:cxn modelId="{422C3960-0CF6-4817-A568-4FB211C3A930}" type="presParOf" srcId="{B8D63972-9735-4B61-8593-A029FC259DBB}" destId="{38A2C75C-0B78-43B8-B25C-907333464C66}" srcOrd="2" destOrd="0" presId="urn:microsoft.com/office/officeart/2005/8/layout/venn1"/>
    <dgm:cxn modelId="{C7F6C817-9C15-4FE3-A2F0-03FE261006DF}" type="presParOf" srcId="{B8D63972-9735-4B61-8593-A029FC259DBB}" destId="{8AA539E6-0046-4908-9FCB-FBDDAE6CA9C3}" srcOrd="3" destOrd="0" presId="urn:microsoft.com/office/officeart/2005/8/layout/venn1"/>
    <dgm:cxn modelId="{09B5C230-7A24-41CF-A2F5-BE43BF8FA601}" type="presParOf" srcId="{B8D63972-9735-4B61-8593-A029FC259DBB}" destId="{740D6186-8030-488A-B4B8-057EB24F5CE4}" srcOrd="4" destOrd="0" presId="urn:microsoft.com/office/officeart/2005/8/layout/venn1"/>
    <dgm:cxn modelId="{41A937E4-E3D3-4B28-8DBC-2C3373321DFF}" type="presParOf" srcId="{B8D63972-9735-4B61-8593-A029FC259DBB}" destId="{5374FC0E-0B4E-47C0-949A-DD384010B287}" srcOrd="5" destOrd="0" presId="urn:microsoft.com/office/officeart/2005/8/layout/venn1"/>
    <dgm:cxn modelId="{ACF697B6-97B8-4A2F-96E3-B23CD0967359}" type="presParOf" srcId="{B8D63972-9735-4B61-8593-A029FC259DBB}" destId="{A9266A13-CB92-46D3-9736-92B9D8EF4005}" srcOrd="6" destOrd="0" presId="urn:microsoft.com/office/officeart/2005/8/layout/venn1"/>
    <dgm:cxn modelId="{A5FE632B-FBDC-44EA-B6DD-5AC222967581}" type="presParOf" srcId="{B8D63972-9735-4B61-8593-A029FC259DBB}" destId="{38BD2E19-72DC-49B8-BBF2-4809C994371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048F0-E653-4AF2-82D6-C424570C26C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4E029E3-44B1-4A0A-9AC0-3D9D1A9E81E8}">
      <dgm:prSet phldrT="[Text]"/>
      <dgm:spPr>
        <a:solidFill>
          <a:schemeClr val="accent2">
            <a:lumMod val="60000"/>
            <a:lumOff val="40000"/>
            <a:alpha val="50000"/>
          </a:schemeClr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GB" dirty="0"/>
            <a:t>Linearity</a:t>
          </a:r>
        </a:p>
      </dgm:t>
    </dgm:pt>
    <dgm:pt modelId="{EBDFDB8E-683E-40CB-8A12-41D1B47706E1}" type="parTrans" cxnId="{5E2342EB-DE34-4509-877B-F1247761D805}">
      <dgm:prSet/>
      <dgm:spPr/>
      <dgm:t>
        <a:bodyPr/>
        <a:lstStyle/>
        <a:p>
          <a:endParaRPr lang="en-GB"/>
        </a:p>
      </dgm:t>
    </dgm:pt>
    <dgm:pt modelId="{48B990FF-4722-4466-86A1-BCD17DFD3085}" type="sibTrans" cxnId="{5E2342EB-DE34-4509-877B-F1247761D805}">
      <dgm:prSet/>
      <dgm:spPr/>
      <dgm:t>
        <a:bodyPr/>
        <a:lstStyle/>
        <a:p>
          <a:endParaRPr lang="en-GB"/>
        </a:p>
      </dgm:t>
    </dgm:pt>
    <dgm:pt modelId="{26F2928A-1953-4AE3-AF68-728A5AAC5D72}">
      <dgm:prSet phldrT="[Text]"/>
      <dgm:spPr>
        <a:solidFill>
          <a:schemeClr val="accent3">
            <a:lumMod val="50000"/>
            <a:lumOff val="50000"/>
            <a:alpha val="50000"/>
          </a:schemeClr>
        </a:solidFill>
        <a:ln w="12700"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GB" dirty="0"/>
            <a:t>Efficiency</a:t>
          </a:r>
        </a:p>
      </dgm:t>
    </dgm:pt>
    <dgm:pt modelId="{594AC1BA-62F6-493C-8406-14720CE0E76F}" type="parTrans" cxnId="{2C3D6562-439F-4946-864D-413A3F0567ED}">
      <dgm:prSet/>
      <dgm:spPr/>
      <dgm:t>
        <a:bodyPr/>
        <a:lstStyle/>
        <a:p>
          <a:endParaRPr lang="en-GB"/>
        </a:p>
      </dgm:t>
    </dgm:pt>
    <dgm:pt modelId="{9D8F76A2-871A-4749-9D85-2C28D1D2AEED}" type="sibTrans" cxnId="{2C3D6562-439F-4946-864D-413A3F0567ED}">
      <dgm:prSet/>
      <dgm:spPr/>
      <dgm:t>
        <a:bodyPr/>
        <a:lstStyle/>
        <a:p>
          <a:endParaRPr lang="en-GB"/>
        </a:p>
      </dgm:t>
    </dgm:pt>
    <dgm:pt modelId="{C542130D-4911-4322-9E25-C426AB0B27BE}">
      <dgm:prSet phldrT="[Text]"/>
      <dgm:spPr/>
      <dgm:t>
        <a:bodyPr/>
        <a:lstStyle/>
        <a:p>
          <a:r>
            <a:rPr lang="en-GB" dirty="0"/>
            <a:t>Gain</a:t>
          </a:r>
        </a:p>
      </dgm:t>
    </dgm:pt>
    <dgm:pt modelId="{63A4E274-5255-4056-A02F-39675390549A}" type="parTrans" cxnId="{8DEBE43B-F15A-4402-B6D3-CF95FFE8CDBD}">
      <dgm:prSet/>
      <dgm:spPr/>
      <dgm:t>
        <a:bodyPr/>
        <a:lstStyle/>
        <a:p>
          <a:endParaRPr lang="en-GB"/>
        </a:p>
      </dgm:t>
    </dgm:pt>
    <dgm:pt modelId="{EA7F4157-12EB-43E2-9910-CAD530CE830E}" type="sibTrans" cxnId="{8DEBE43B-F15A-4402-B6D3-CF95FFE8CDBD}">
      <dgm:prSet/>
      <dgm:spPr/>
      <dgm:t>
        <a:bodyPr/>
        <a:lstStyle/>
        <a:p>
          <a:endParaRPr lang="en-GB"/>
        </a:p>
      </dgm:t>
    </dgm:pt>
    <dgm:pt modelId="{6053F7EB-CA31-4211-AE69-66F0E1BC2E2F}">
      <dgm:prSet phldrT="[Text]"/>
      <dgm:spPr>
        <a:solidFill>
          <a:srgbClr val="42C214">
            <a:alpha val="49804"/>
          </a:srgbClr>
        </a:solidFill>
        <a:ln w="12700">
          <a:solidFill>
            <a:schemeClr val="bg1"/>
          </a:solidFill>
        </a:ln>
      </dgm:spPr>
      <dgm:t>
        <a:bodyPr/>
        <a:lstStyle/>
        <a:p>
          <a:r>
            <a:rPr lang="en-GB" dirty="0"/>
            <a:t>Power</a:t>
          </a:r>
        </a:p>
      </dgm:t>
    </dgm:pt>
    <dgm:pt modelId="{0369BFDD-7AAC-4C24-9BF1-C018520547FA}" type="parTrans" cxnId="{393513D5-811B-4AA5-A858-BF6A79BBFC8A}">
      <dgm:prSet/>
      <dgm:spPr/>
      <dgm:t>
        <a:bodyPr/>
        <a:lstStyle/>
        <a:p>
          <a:endParaRPr lang="en-GB"/>
        </a:p>
      </dgm:t>
    </dgm:pt>
    <dgm:pt modelId="{8F4A7D07-855D-453F-84ED-5F6FB0F59A55}" type="sibTrans" cxnId="{393513D5-811B-4AA5-A858-BF6A79BBFC8A}">
      <dgm:prSet/>
      <dgm:spPr/>
      <dgm:t>
        <a:bodyPr/>
        <a:lstStyle/>
        <a:p>
          <a:endParaRPr lang="en-GB"/>
        </a:p>
      </dgm:t>
    </dgm:pt>
    <dgm:pt modelId="{B8D63972-9735-4B61-8593-A029FC259DBB}" type="pres">
      <dgm:prSet presAssocID="{4AF048F0-E653-4AF2-82D6-C424570C26CC}" presName="compositeShape" presStyleCnt="0">
        <dgm:presLayoutVars>
          <dgm:chMax val="7"/>
          <dgm:dir/>
          <dgm:resizeHandles val="exact"/>
        </dgm:presLayoutVars>
      </dgm:prSet>
      <dgm:spPr/>
    </dgm:pt>
    <dgm:pt modelId="{4C20F9AC-4766-4AAE-BED4-C632B4DC00D9}" type="pres">
      <dgm:prSet presAssocID="{D4E029E3-44B1-4A0A-9AC0-3D9D1A9E81E8}" presName="circ1" presStyleLbl="vennNode1" presStyleIdx="0" presStyleCnt="4"/>
      <dgm:spPr/>
    </dgm:pt>
    <dgm:pt modelId="{BA8295CA-7EBD-4993-80C9-5CFC0E0234A1}" type="pres">
      <dgm:prSet presAssocID="{D4E029E3-44B1-4A0A-9AC0-3D9D1A9E81E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A2C75C-0B78-43B8-B25C-907333464C66}" type="pres">
      <dgm:prSet presAssocID="{26F2928A-1953-4AE3-AF68-728A5AAC5D72}" presName="circ2" presStyleLbl="vennNode1" presStyleIdx="1" presStyleCnt="4"/>
      <dgm:spPr/>
    </dgm:pt>
    <dgm:pt modelId="{8AA539E6-0046-4908-9FCB-FBDDAE6CA9C3}" type="pres">
      <dgm:prSet presAssocID="{26F2928A-1953-4AE3-AF68-728A5AAC5D7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0D6186-8030-488A-B4B8-057EB24F5CE4}" type="pres">
      <dgm:prSet presAssocID="{C542130D-4911-4322-9E25-C426AB0B27BE}" presName="circ3" presStyleLbl="vennNode1" presStyleIdx="2" presStyleCnt="4" custLinFactNeighborX="-3363" custLinFactNeighborY="917"/>
      <dgm:spPr/>
    </dgm:pt>
    <dgm:pt modelId="{5374FC0E-0B4E-47C0-949A-DD384010B287}" type="pres">
      <dgm:prSet presAssocID="{C542130D-4911-4322-9E25-C426AB0B27B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266A13-CB92-46D3-9736-92B9D8EF4005}" type="pres">
      <dgm:prSet presAssocID="{6053F7EB-CA31-4211-AE69-66F0E1BC2E2F}" presName="circ4" presStyleLbl="vennNode1" presStyleIdx="3" presStyleCnt="4" custLinFactNeighborX="-3363" custLinFactNeighborY="917"/>
      <dgm:spPr/>
    </dgm:pt>
    <dgm:pt modelId="{38BD2E19-72DC-49B8-BBF2-4809C9943711}" type="pres">
      <dgm:prSet presAssocID="{6053F7EB-CA31-4211-AE69-66F0E1BC2E2F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C6B9920-3361-4B3B-AE4F-DA7761B269C7}" type="presOf" srcId="{C542130D-4911-4322-9E25-C426AB0B27BE}" destId="{5374FC0E-0B4E-47C0-949A-DD384010B287}" srcOrd="1" destOrd="0" presId="urn:microsoft.com/office/officeart/2005/8/layout/venn1"/>
    <dgm:cxn modelId="{8DEBE43B-F15A-4402-B6D3-CF95FFE8CDBD}" srcId="{4AF048F0-E653-4AF2-82D6-C424570C26CC}" destId="{C542130D-4911-4322-9E25-C426AB0B27BE}" srcOrd="2" destOrd="0" parTransId="{63A4E274-5255-4056-A02F-39675390549A}" sibTransId="{EA7F4157-12EB-43E2-9910-CAD530CE830E}"/>
    <dgm:cxn modelId="{2C3D6562-439F-4946-864D-413A3F0567ED}" srcId="{4AF048F0-E653-4AF2-82D6-C424570C26CC}" destId="{26F2928A-1953-4AE3-AF68-728A5AAC5D72}" srcOrd="1" destOrd="0" parTransId="{594AC1BA-62F6-493C-8406-14720CE0E76F}" sibTransId="{9D8F76A2-871A-4749-9D85-2C28D1D2AEED}"/>
    <dgm:cxn modelId="{BF9E8C6F-AF5B-401B-B44A-F28C8816DC66}" type="presOf" srcId="{26F2928A-1953-4AE3-AF68-728A5AAC5D72}" destId="{8AA539E6-0046-4908-9FCB-FBDDAE6CA9C3}" srcOrd="1" destOrd="0" presId="urn:microsoft.com/office/officeart/2005/8/layout/venn1"/>
    <dgm:cxn modelId="{C1ADB17C-235D-4F2A-94CD-C5D2EF391DEE}" type="presOf" srcId="{D4E029E3-44B1-4A0A-9AC0-3D9D1A9E81E8}" destId="{4C20F9AC-4766-4AAE-BED4-C632B4DC00D9}" srcOrd="0" destOrd="0" presId="urn:microsoft.com/office/officeart/2005/8/layout/venn1"/>
    <dgm:cxn modelId="{931E919F-33E8-4CDC-82C0-7376508ADEA5}" type="presOf" srcId="{6053F7EB-CA31-4211-AE69-66F0E1BC2E2F}" destId="{38BD2E19-72DC-49B8-BBF2-4809C9943711}" srcOrd="1" destOrd="0" presId="urn:microsoft.com/office/officeart/2005/8/layout/venn1"/>
    <dgm:cxn modelId="{90AA8FB4-E6AE-4350-B939-27F98BED43F8}" type="presOf" srcId="{26F2928A-1953-4AE3-AF68-728A5AAC5D72}" destId="{38A2C75C-0B78-43B8-B25C-907333464C66}" srcOrd="0" destOrd="0" presId="urn:microsoft.com/office/officeart/2005/8/layout/venn1"/>
    <dgm:cxn modelId="{C01AA4D2-CDE0-454F-A355-57D61BF056EB}" type="presOf" srcId="{6053F7EB-CA31-4211-AE69-66F0E1BC2E2F}" destId="{A9266A13-CB92-46D3-9736-92B9D8EF4005}" srcOrd="0" destOrd="0" presId="urn:microsoft.com/office/officeart/2005/8/layout/venn1"/>
    <dgm:cxn modelId="{393513D5-811B-4AA5-A858-BF6A79BBFC8A}" srcId="{4AF048F0-E653-4AF2-82D6-C424570C26CC}" destId="{6053F7EB-CA31-4211-AE69-66F0E1BC2E2F}" srcOrd="3" destOrd="0" parTransId="{0369BFDD-7AAC-4C24-9BF1-C018520547FA}" sibTransId="{8F4A7D07-855D-453F-84ED-5F6FB0F59A55}"/>
    <dgm:cxn modelId="{A62B31D6-507D-443F-9D32-B44ACE519E6D}" type="presOf" srcId="{D4E029E3-44B1-4A0A-9AC0-3D9D1A9E81E8}" destId="{BA8295CA-7EBD-4993-80C9-5CFC0E0234A1}" srcOrd="1" destOrd="0" presId="urn:microsoft.com/office/officeart/2005/8/layout/venn1"/>
    <dgm:cxn modelId="{4C7016EA-EFC4-41BE-8C16-967A5C73E232}" type="presOf" srcId="{C542130D-4911-4322-9E25-C426AB0B27BE}" destId="{740D6186-8030-488A-B4B8-057EB24F5CE4}" srcOrd="0" destOrd="0" presId="urn:microsoft.com/office/officeart/2005/8/layout/venn1"/>
    <dgm:cxn modelId="{5E2342EB-DE34-4509-877B-F1247761D805}" srcId="{4AF048F0-E653-4AF2-82D6-C424570C26CC}" destId="{D4E029E3-44B1-4A0A-9AC0-3D9D1A9E81E8}" srcOrd="0" destOrd="0" parTransId="{EBDFDB8E-683E-40CB-8A12-41D1B47706E1}" sibTransId="{48B990FF-4722-4466-86A1-BCD17DFD3085}"/>
    <dgm:cxn modelId="{EE97AFF0-1CF4-4066-8D99-AD3A41E7D31A}" type="presOf" srcId="{4AF048F0-E653-4AF2-82D6-C424570C26CC}" destId="{B8D63972-9735-4B61-8593-A029FC259DBB}" srcOrd="0" destOrd="0" presId="urn:microsoft.com/office/officeart/2005/8/layout/venn1"/>
    <dgm:cxn modelId="{B49CF7E7-658D-4B62-8BAF-42A8C4264F18}" type="presParOf" srcId="{B8D63972-9735-4B61-8593-A029FC259DBB}" destId="{4C20F9AC-4766-4AAE-BED4-C632B4DC00D9}" srcOrd="0" destOrd="0" presId="urn:microsoft.com/office/officeart/2005/8/layout/venn1"/>
    <dgm:cxn modelId="{1B6F583C-389C-43EC-B11B-BF5E276EDABA}" type="presParOf" srcId="{B8D63972-9735-4B61-8593-A029FC259DBB}" destId="{BA8295CA-7EBD-4993-80C9-5CFC0E0234A1}" srcOrd="1" destOrd="0" presId="urn:microsoft.com/office/officeart/2005/8/layout/venn1"/>
    <dgm:cxn modelId="{422C3960-0CF6-4817-A568-4FB211C3A930}" type="presParOf" srcId="{B8D63972-9735-4B61-8593-A029FC259DBB}" destId="{38A2C75C-0B78-43B8-B25C-907333464C66}" srcOrd="2" destOrd="0" presId="urn:microsoft.com/office/officeart/2005/8/layout/venn1"/>
    <dgm:cxn modelId="{C7F6C817-9C15-4FE3-A2F0-03FE261006DF}" type="presParOf" srcId="{B8D63972-9735-4B61-8593-A029FC259DBB}" destId="{8AA539E6-0046-4908-9FCB-FBDDAE6CA9C3}" srcOrd="3" destOrd="0" presId="urn:microsoft.com/office/officeart/2005/8/layout/venn1"/>
    <dgm:cxn modelId="{09B5C230-7A24-41CF-A2F5-BE43BF8FA601}" type="presParOf" srcId="{B8D63972-9735-4B61-8593-A029FC259DBB}" destId="{740D6186-8030-488A-B4B8-057EB24F5CE4}" srcOrd="4" destOrd="0" presId="urn:microsoft.com/office/officeart/2005/8/layout/venn1"/>
    <dgm:cxn modelId="{41A937E4-E3D3-4B28-8DBC-2C3373321DFF}" type="presParOf" srcId="{B8D63972-9735-4B61-8593-A029FC259DBB}" destId="{5374FC0E-0B4E-47C0-949A-DD384010B287}" srcOrd="5" destOrd="0" presId="urn:microsoft.com/office/officeart/2005/8/layout/venn1"/>
    <dgm:cxn modelId="{ACF697B6-97B8-4A2F-96E3-B23CD0967359}" type="presParOf" srcId="{B8D63972-9735-4B61-8593-A029FC259DBB}" destId="{A9266A13-CB92-46D3-9736-92B9D8EF4005}" srcOrd="6" destOrd="0" presId="urn:microsoft.com/office/officeart/2005/8/layout/venn1"/>
    <dgm:cxn modelId="{A5FE632B-FBDC-44EA-B6DD-5AC222967581}" type="presParOf" srcId="{B8D63972-9735-4B61-8593-A029FC259DBB}" destId="{38BD2E19-72DC-49B8-BBF2-4809C994371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0F9AC-4766-4AAE-BED4-C632B4DC00D9}">
      <dsp:nvSpPr>
        <dsp:cNvPr id="0" name=""/>
        <dsp:cNvSpPr/>
      </dsp:nvSpPr>
      <dsp:spPr>
        <a:xfrm>
          <a:off x="1312529" y="33255"/>
          <a:ext cx="1729299" cy="1729299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Linearity</a:t>
          </a:r>
        </a:p>
      </dsp:txBody>
      <dsp:txXfrm>
        <a:off x="1512063" y="266046"/>
        <a:ext cx="1330230" cy="548720"/>
      </dsp:txXfrm>
    </dsp:sp>
    <dsp:sp modelId="{38A2C75C-0B78-43B8-B25C-907333464C66}">
      <dsp:nvSpPr>
        <dsp:cNvPr id="0" name=""/>
        <dsp:cNvSpPr/>
      </dsp:nvSpPr>
      <dsp:spPr>
        <a:xfrm>
          <a:off x="2077411" y="798138"/>
          <a:ext cx="1729299" cy="1729299"/>
        </a:xfrm>
        <a:prstGeom prst="ellipse">
          <a:avLst/>
        </a:prstGeom>
        <a:solidFill>
          <a:schemeClr val="accent3">
            <a:lumMod val="50000"/>
            <a:lumOff val="5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Efficiency</a:t>
          </a:r>
        </a:p>
      </dsp:txBody>
      <dsp:txXfrm>
        <a:off x="3008572" y="997672"/>
        <a:ext cx="665115" cy="1330230"/>
      </dsp:txXfrm>
    </dsp:sp>
    <dsp:sp modelId="{740D6186-8030-488A-B4B8-057EB24F5CE4}">
      <dsp:nvSpPr>
        <dsp:cNvPr id="0" name=""/>
        <dsp:cNvSpPr/>
      </dsp:nvSpPr>
      <dsp:spPr>
        <a:xfrm>
          <a:off x="1254372" y="1578878"/>
          <a:ext cx="1729299" cy="172929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Gain</a:t>
          </a:r>
        </a:p>
      </dsp:txBody>
      <dsp:txXfrm>
        <a:off x="1453907" y="2526667"/>
        <a:ext cx="1330230" cy="548720"/>
      </dsp:txXfrm>
    </dsp:sp>
    <dsp:sp modelId="{A9266A13-CB92-46D3-9736-92B9D8EF4005}">
      <dsp:nvSpPr>
        <dsp:cNvPr id="0" name=""/>
        <dsp:cNvSpPr/>
      </dsp:nvSpPr>
      <dsp:spPr>
        <a:xfrm>
          <a:off x="489490" y="813995"/>
          <a:ext cx="1729299" cy="1729299"/>
        </a:xfrm>
        <a:prstGeom prst="ellipse">
          <a:avLst/>
        </a:prstGeom>
        <a:solidFill>
          <a:srgbClr val="42C214">
            <a:alpha val="49804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Power</a:t>
          </a:r>
        </a:p>
      </dsp:txBody>
      <dsp:txXfrm>
        <a:off x="622513" y="1013530"/>
        <a:ext cx="665115" cy="1330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0F9AC-4766-4AAE-BED4-C632B4DC00D9}">
      <dsp:nvSpPr>
        <dsp:cNvPr id="0" name=""/>
        <dsp:cNvSpPr/>
      </dsp:nvSpPr>
      <dsp:spPr>
        <a:xfrm>
          <a:off x="712090" y="18021"/>
          <a:ext cx="937118" cy="937118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Linearity</a:t>
          </a:r>
        </a:p>
      </dsp:txBody>
      <dsp:txXfrm>
        <a:off x="820219" y="144172"/>
        <a:ext cx="720860" cy="297354"/>
      </dsp:txXfrm>
    </dsp:sp>
    <dsp:sp modelId="{38A2C75C-0B78-43B8-B25C-907333464C66}">
      <dsp:nvSpPr>
        <dsp:cNvPr id="0" name=""/>
        <dsp:cNvSpPr/>
      </dsp:nvSpPr>
      <dsp:spPr>
        <a:xfrm>
          <a:off x="1126584" y="432516"/>
          <a:ext cx="937118" cy="937118"/>
        </a:xfrm>
        <a:prstGeom prst="ellipse">
          <a:avLst/>
        </a:prstGeom>
        <a:solidFill>
          <a:schemeClr val="accent3">
            <a:lumMod val="50000"/>
            <a:lumOff val="50000"/>
            <a:alpha val="50000"/>
          </a:schemeClr>
        </a:solid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Efficiency</a:t>
          </a:r>
        </a:p>
      </dsp:txBody>
      <dsp:txXfrm>
        <a:off x="1631187" y="540645"/>
        <a:ext cx="360430" cy="720860"/>
      </dsp:txXfrm>
    </dsp:sp>
    <dsp:sp modelId="{740D6186-8030-488A-B4B8-057EB24F5CE4}">
      <dsp:nvSpPr>
        <dsp:cNvPr id="0" name=""/>
        <dsp:cNvSpPr/>
      </dsp:nvSpPr>
      <dsp:spPr>
        <a:xfrm>
          <a:off x="680574" y="855604"/>
          <a:ext cx="937118" cy="9371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Gain</a:t>
          </a:r>
        </a:p>
      </dsp:txBody>
      <dsp:txXfrm>
        <a:off x="788704" y="1369217"/>
        <a:ext cx="720860" cy="297354"/>
      </dsp:txXfrm>
    </dsp:sp>
    <dsp:sp modelId="{A9266A13-CB92-46D3-9736-92B9D8EF4005}">
      <dsp:nvSpPr>
        <dsp:cNvPr id="0" name=""/>
        <dsp:cNvSpPr/>
      </dsp:nvSpPr>
      <dsp:spPr>
        <a:xfrm>
          <a:off x="266080" y="441109"/>
          <a:ext cx="937118" cy="937118"/>
        </a:xfrm>
        <a:prstGeom prst="ellipse">
          <a:avLst/>
        </a:prstGeom>
        <a:solidFill>
          <a:srgbClr val="42C214">
            <a:alpha val="49804"/>
          </a:srgb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Power</a:t>
          </a:r>
        </a:p>
      </dsp:txBody>
      <dsp:txXfrm>
        <a:off x="338166" y="549238"/>
        <a:ext cx="360430" cy="720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0F9AC-4766-4AAE-BED4-C632B4DC00D9}">
      <dsp:nvSpPr>
        <dsp:cNvPr id="0" name=""/>
        <dsp:cNvSpPr/>
      </dsp:nvSpPr>
      <dsp:spPr>
        <a:xfrm>
          <a:off x="712090" y="18021"/>
          <a:ext cx="937118" cy="937118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381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Linearity</a:t>
          </a:r>
        </a:p>
      </dsp:txBody>
      <dsp:txXfrm>
        <a:off x="820219" y="144172"/>
        <a:ext cx="720860" cy="297354"/>
      </dsp:txXfrm>
    </dsp:sp>
    <dsp:sp modelId="{38A2C75C-0B78-43B8-B25C-907333464C66}">
      <dsp:nvSpPr>
        <dsp:cNvPr id="0" name=""/>
        <dsp:cNvSpPr/>
      </dsp:nvSpPr>
      <dsp:spPr>
        <a:xfrm>
          <a:off x="1126584" y="432516"/>
          <a:ext cx="937118" cy="937118"/>
        </a:xfrm>
        <a:prstGeom prst="ellipse">
          <a:avLst/>
        </a:prstGeom>
        <a:solidFill>
          <a:schemeClr val="accent3">
            <a:lumMod val="50000"/>
            <a:lumOff val="50000"/>
            <a:alpha val="50000"/>
          </a:schemeClr>
        </a:solidFill>
        <a:ln w="12700" cap="flat" cmpd="sng" algn="ctr">
          <a:solidFill>
            <a:schemeClr val="bg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Efficiency</a:t>
          </a:r>
        </a:p>
      </dsp:txBody>
      <dsp:txXfrm>
        <a:off x="1631187" y="540645"/>
        <a:ext cx="360430" cy="720860"/>
      </dsp:txXfrm>
    </dsp:sp>
    <dsp:sp modelId="{740D6186-8030-488A-B4B8-057EB24F5CE4}">
      <dsp:nvSpPr>
        <dsp:cNvPr id="0" name=""/>
        <dsp:cNvSpPr/>
      </dsp:nvSpPr>
      <dsp:spPr>
        <a:xfrm>
          <a:off x="680574" y="855604"/>
          <a:ext cx="937118" cy="93711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Gain</a:t>
          </a:r>
        </a:p>
      </dsp:txBody>
      <dsp:txXfrm>
        <a:off x="788704" y="1369217"/>
        <a:ext cx="720860" cy="297354"/>
      </dsp:txXfrm>
    </dsp:sp>
    <dsp:sp modelId="{A9266A13-CB92-46D3-9736-92B9D8EF4005}">
      <dsp:nvSpPr>
        <dsp:cNvPr id="0" name=""/>
        <dsp:cNvSpPr/>
      </dsp:nvSpPr>
      <dsp:spPr>
        <a:xfrm>
          <a:off x="266080" y="441109"/>
          <a:ext cx="937118" cy="937118"/>
        </a:xfrm>
        <a:prstGeom prst="ellipse">
          <a:avLst/>
        </a:prstGeom>
        <a:solidFill>
          <a:srgbClr val="42C214">
            <a:alpha val="49804"/>
          </a:srgb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700" kern="1200" dirty="0"/>
            <a:t>Power</a:t>
          </a:r>
        </a:p>
      </dsp:txBody>
      <dsp:txXfrm>
        <a:off x="338166" y="549238"/>
        <a:ext cx="360430" cy="7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l="1000"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9042" y="6055702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55492" y="3531204"/>
            <a:ext cx="102642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svg"/><Relationship Id="rId9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Relationship Id="rId1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3.xml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11" Type="http://schemas.openxmlformats.org/officeDocument/2006/relationships/image" Target="../media/image13.PNG"/><Relationship Id="rId5" Type="http://schemas.openxmlformats.org/officeDocument/2006/relationships/diagramData" Target="../diagrams/data3.xml"/><Relationship Id="rId15" Type="http://schemas.openxmlformats.org/officeDocument/2006/relationships/comments" Target="../comments/comment2.xml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microsoft.com/office/2007/relationships/diagramDrawing" Target="../diagrams/drawing3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5.png"/><Relationship Id="rId7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5.png"/><Relationship Id="rId7" Type="http://schemas.openxmlformats.org/officeDocument/2006/relationships/image" Target="../media/image2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>
            <a:alphaModFix amt="3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27" y="2169652"/>
            <a:ext cx="10402956" cy="1321514"/>
          </a:xfrm>
        </p:spPr>
        <p:txBody>
          <a:bodyPr>
            <a:normAutofit/>
          </a:bodyPr>
          <a:lstStyle/>
          <a:p>
            <a:r>
              <a:rPr lang="en-GB" sz="3600" dirty="0"/>
              <a:t>Advanced high efficiency power amplifier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120" y="3884354"/>
            <a:ext cx="2790480" cy="599269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David Collins – 2E0LXD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8DF786-848C-4165-9EAF-CAFC85CD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33" y="3610435"/>
            <a:ext cx="622587" cy="599269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C274C02-7A7D-4DFB-8038-409B5F676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065" y="141246"/>
            <a:ext cx="1763521" cy="12472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6768FFB-9EC8-4CC3-8864-379664E0F6F3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A9C0BF7-F1A5-4507-88C8-F80975B4D994}"/>
              </a:ext>
            </a:extLst>
          </p:cNvPr>
          <p:cNvSpPr txBox="1">
            <a:spLocks/>
          </p:cNvSpPr>
          <p:nvPr/>
        </p:nvSpPr>
        <p:spPr>
          <a:xfrm>
            <a:off x="1368725" y="3569182"/>
            <a:ext cx="5819475" cy="367818"/>
          </a:xfrm>
          <a:prstGeom prst="rect">
            <a:avLst/>
          </a:prstGeom>
        </p:spPr>
        <p:txBody>
          <a:bodyPr vert="horz" lIns="91440" tIns="91440" rIns="91440" bIns="9144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Cardiff University – Centre for high frequency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14" y="941737"/>
            <a:ext cx="4167098" cy="425136"/>
          </a:xfrm>
        </p:spPr>
        <p:txBody>
          <a:bodyPr>
            <a:normAutofit fontScale="90000"/>
          </a:bodyPr>
          <a:lstStyle/>
          <a:p>
            <a:r>
              <a:rPr lang="en-GB" sz="2400" cap="none" dirty="0"/>
              <a:t>Efficiency Enhanced  Architectures 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9713" y="1366873"/>
            <a:ext cx="41670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F2A7F-6FC2-4C40-98D2-60FAB3F8F059}"/>
              </a:ext>
            </a:extLst>
          </p:cNvPr>
          <p:cNvSpPr txBox="1"/>
          <p:nvPr/>
        </p:nvSpPr>
        <p:spPr>
          <a:xfrm>
            <a:off x="7776379" y="1512009"/>
            <a:ext cx="3725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RF load is modified by applying current from a second, phase coherent source.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4E785-9184-4C33-84A8-628C9993E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73" y="2021576"/>
            <a:ext cx="5934075" cy="2543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B15491-2BDD-4C2C-9127-1FD400B6CE75}"/>
              </a:ext>
            </a:extLst>
          </p:cNvPr>
          <p:cNvSpPr txBox="1"/>
          <p:nvPr/>
        </p:nvSpPr>
        <p:spPr>
          <a:xfrm>
            <a:off x="2161707" y="1573449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Doherty PA (DPA)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ADE3A-85E8-47F0-8725-EBA8F27C3B8D}"/>
              </a:ext>
            </a:extLst>
          </p:cNvPr>
          <p:cNvSpPr txBox="1"/>
          <p:nvPr/>
        </p:nvSpPr>
        <p:spPr>
          <a:xfrm>
            <a:off x="7776378" y="2563053"/>
            <a:ext cx="3725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Device biased in class AB</a:t>
            </a:r>
          </a:p>
          <a:p>
            <a:endParaRPr lang="en-GB" dirty="0"/>
          </a:p>
          <a:p>
            <a:r>
              <a:rPr lang="en-GB" dirty="0"/>
              <a:t>Aux Device biased in class C</a:t>
            </a:r>
          </a:p>
          <a:p>
            <a:endParaRPr lang="en-GB" dirty="0"/>
          </a:p>
          <a:p>
            <a:r>
              <a:rPr lang="en-GB" dirty="0"/>
              <a:t>Impedance seen by the main device goes down as the auxiliary current increases.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36F39-3474-44FE-8552-9D57AB56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309" y="4655901"/>
            <a:ext cx="28479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68A2D-776E-44B7-B578-7E8523644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284" y="4692465"/>
            <a:ext cx="3405653" cy="13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14" y="941737"/>
            <a:ext cx="4167098" cy="425136"/>
          </a:xfrm>
        </p:spPr>
        <p:txBody>
          <a:bodyPr>
            <a:normAutofit fontScale="90000"/>
          </a:bodyPr>
          <a:lstStyle/>
          <a:p>
            <a:r>
              <a:rPr lang="en-GB" sz="2400" cap="none" dirty="0"/>
              <a:t>Efficiency Enhanced  Architectures 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9713" y="1366873"/>
            <a:ext cx="41670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84E785-9184-4C33-84A8-628C9993E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173" y="2021576"/>
            <a:ext cx="5934075" cy="25431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6B15491-2BDD-4C2C-9127-1FD400B6CE75}"/>
              </a:ext>
            </a:extLst>
          </p:cNvPr>
          <p:cNvSpPr txBox="1"/>
          <p:nvPr/>
        </p:nvSpPr>
        <p:spPr>
          <a:xfrm>
            <a:off x="2161707" y="1573449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Doherty PA (DPA)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36F39-3474-44FE-8552-9D57AB56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309" y="4655901"/>
            <a:ext cx="28479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68A2D-776E-44B7-B578-7E8523644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4284" y="4692465"/>
            <a:ext cx="3405653" cy="1395513"/>
          </a:xfrm>
          <a:prstGeom prst="rect">
            <a:avLst/>
          </a:prstGeom>
        </p:spPr>
      </p:pic>
      <p:sp>
        <p:nvSpPr>
          <p:cNvPr id="11" name="AutoShape 2" descr="Image result for doherty efficiency">
            <a:extLst>
              <a:ext uri="{FF2B5EF4-FFF2-40B4-BE49-F238E27FC236}">
                <a16:creationId xmlns:a16="http://schemas.microsoft.com/office/drawing/2014/main" id="{0EDC7BD1-9A31-4BCF-B2F1-E1B8CE579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4D5ECD-52D4-44D0-9794-49C36C8A9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4646" y="1812725"/>
            <a:ext cx="3259562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8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14" y="941737"/>
            <a:ext cx="4167098" cy="425136"/>
          </a:xfrm>
        </p:spPr>
        <p:txBody>
          <a:bodyPr>
            <a:normAutofit/>
          </a:bodyPr>
          <a:lstStyle/>
          <a:p>
            <a:r>
              <a:rPr lang="en-GB" sz="2400" cap="none" dirty="0"/>
              <a:t>References 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9713" y="1366873"/>
            <a:ext cx="41670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sp>
        <p:nvSpPr>
          <p:cNvPr id="11" name="AutoShape 2" descr="Image result for doherty efficiency">
            <a:extLst>
              <a:ext uri="{FF2B5EF4-FFF2-40B4-BE49-F238E27FC236}">
                <a16:creationId xmlns:a16="http://schemas.microsoft.com/office/drawing/2014/main" id="{0EDC7BD1-9A31-4BCF-B2F1-E1B8CE579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A4F5C-5139-489B-8721-96EEA6CAF3B6}"/>
              </a:ext>
            </a:extLst>
          </p:cNvPr>
          <p:cNvSpPr txBox="1"/>
          <p:nvPr/>
        </p:nvSpPr>
        <p:spPr>
          <a:xfrm>
            <a:off x="2237873" y="1816768"/>
            <a:ext cx="709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High Efficiency RF and Microwave Solid State Power Amplifiers</a:t>
            </a:r>
          </a:p>
          <a:p>
            <a:r>
              <a:rPr lang="it-IT" dirty="0"/>
              <a:t>Paolo Colantonio, Franco Giannini, and Ernesto Limiti</a:t>
            </a:r>
          </a:p>
          <a:p>
            <a:endParaRPr lang="it-IT" b="1" dirty="0"/>
          </a:p>
          <a:p>
            <a:r>
              <a:rPr lang="it-IT" b="1" dirty="0"/>
              <a:t>RF power amplifiers for RF communication</a:t>
            </a:r>
          </a:p>
          <a:p>
            <a:r>
              <a:rPr lang="it-IT" dirty="0"/>
              <a:t>Steve C. Cripps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76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A6FF13-5B0A-4B88-9CE7-09282D3A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671" y="1818855"/>
            <a:ext cx="4966636" cy="4532850"/>
          </a:xfrm>
        </p:spPr>
        <p:txBody>
          <a:bodyPr>
            <a:normAutofit/>
          </a:bodyPr>
          <a:lstStyle/>
          <a:p>
            <a:r>
              <a:rPr lang="en-GB" dirty="0"/>
              <a:t>Amplifier Theory</a:t>
            </a:r>
          </a:p>
          <a:p>
            <a:pPr lvl="1"/>
            <a:r>
              <a:rPr lang="en-GB" dirty="0"/>
              <a:t>Efficiency</a:t>
            </a:r>
          </a:p>
          <a:p>
            <a:pPr lvl="1"/>
            <a:r>
              <a:rPr lang="en-GB" dirty="0"/>
              <a:t>Linearity</a:t>
            </a:r>
          </a:p>
          <a:p>
            <a:r>
              <a:rPr lang="en-GB" dirty="0"/>
              <a:t>Spectral Vs Power Efficiency</a:t>
            </a:r>
          </a:p>
          <a:p>
            <a:r>
              <a:rPr lang="en-GB" dirty="0"/>
              <a:t>Conventional High Efficiency Modes</a:t>
            </a:r>
          </a:p>
          <a:p>
            <a:r>
              <a:rPr lang="en-GB" dirty="0"/>
              <a:t>Waveform Engineered Modes</a:t>
            </a:r>
          </a:p>
          <a:p>
            <a:r>
              <a:rPr lang="en-GB" dirty="0"/>
              <a:t>Advanced PA Architectures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04" y="1243170"/>
            <a:ext cx="2574387" cy="442138"/>
          </a:xfrm>
        </p:spPr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2375775" y="1685309"/>
            <a:ext cx="257438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15A756-3C42-4E4A-A681-EFA915607FF4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</p:spTree>
    <p:extLst>
      <p:ext uri="{BB962C8B-B14F-4D97-AF65-F5344CB8AC3E}">
        <p14:creationId xmlns:p14="http://schemas.microsoft.com/office/powerpoint/2010/main" val="418325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A6FF13-5B0A-4B88-9CE7-09282D3A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1892008"/>
            <a:ext cx="6774511" cy="3534755"/>
          </a:xfrm>
        </p:spPr>
        <p:txBody>
          <a:bodyPr>
            <a:normAutofit/>
          </a:bodyPr>
          <a:lstStyle/>
          <a:p>
            <a:r>
              <a:rPr lang="en-GB" dirty="0"/>
              <a:t>Amplifies an RF signal to the power level required for transmission over a distance.</a:t>
            </a:r>
          </a:p>
          <a:p>
            <a:r>
              <a:rPr lang="en-GB" dirty="0"/>
              <a:t>Achieved by converting DC power to RF power.</a:t>
            </a:r>
          </a:p>
          <a:p>
            <a:r>
              <a:rPr lang="en-GB" dirty="0"/>
              <a:t>The power amplifier is the largest consumer of energy in a radio system</a:t>
            </a:r>
          </a:p>
          <a:p>
            <a:r>
              <a:rPr lang="en-GB" dirty="0"/>
              <a:t>Impacts on overall system performance.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1263135"/>
            <a:ext cx="4226424" cy="731765"/>
          </a:xfrm>
        </p:spPr>
        <p:txBody>
          <a:bodyPr>
            <a:normAutofit fontScale="90000"/>
          </a:bodyPr>
          <a:lstStyle/>
          <a:p>
            <a:r>
              <a:rPr lang="en-GB" dirty="0"/>
              <a:t>The Power Amplifier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17785" y="1758462"/>
            <a:ext cx="41369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CD32E9-35EE-4B2F-BB4C-08598844BD59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</p:spTree>
    <p:extLst>
      <p:ext uri="{BB962C8B-B14F-4D97-AF65-F5344CB8AC3E}">
        <p14:creationId xmlns:p14="http://schemas.microsoft.com/office/powerpoint/2010/main" val="40521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17785" y="1758462"/>
            <a:ext cx="43739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400E12-04A4-4301-B95D-0F3024AC2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657950"/>
              </p:ext>
            </p:extLst>
          </p:nvPr>
        </p:nvGraphicFramePr>
        <p:xfrm>
          <a:off x="6219857" y="1263135"/>
          <a:ext cx="4354358" cy="332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2AD195-57F8-43D3-BA8F-67C645D33C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781" y="2015245"/>
            <a:ext cx="5101953" cy="4088530"/>
          </a:xfrm>
          <a:prstGeom prst="rect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04D8C1B3-1355-4427-8A10-CC9D15AF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4" y="1263135"/>
            <a:ext cx="4903331" cy="731765"/>
          </a:xfrm>
        </p:spPr>
        <p:txBody>
          <a:bodyPr>
            <a:normAutofit/>
          </a:bodyPr>
          <a:lstStyle/>
          <a:p>
            <a:r>
              <a:rPr lang="en-GB" dirty="0"/>
              <a:t>P</a:t>
            </a:r>
            <a:r>
              <a:rPr lang="en-GB" cap="none" dirty="0"/>
              <a:t>ower</a:t>
            </a:r>
            <a:r>
              <a:rPr lang="en-GB" dirty="0"/>
              <a:t> A</a:t>
            </a:r>
            <a:r>
              <a:rPr lang="en-GB" cap="none" dirty="0"/>
              <a:t>mplifier</a:t>
            </a:r>
            <a:r>
              <a:rPr lang="en-GB" dirty="0"/>
              <a:t> D</a:t>
            </a:r>
            <a:r>
              <a:rPr lang="en-GB" cap="none" dirty="0"/>
              <a:t>esign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CB2F0-0A08-453A-B197-A34C5F5BEB12}"/>
              </a:ext>
            </a:extLst>
          </p:cNvPr>
          <p:cNvSpPr txBox="1"/>
          <p:nvPr/>
        </p:nvSpPr>
        <p:spPr>
          <a:xfrm>
            <a:off x="6521115" y="4960058"/>
            <a:ext cx="4354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classical engineering problem where design parameters are traded to meet the desired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9338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117DD-E1C1-452C-BADB-07FBB4DB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83" y="1989442"/>
            <a:ext cx="5279206" cy="38206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91" y="1183135"/>
            <a:ext cx="2574387" cy="731765"/>
          </a:xfrm>
        </p:spPr>
        <p:txBody>
          <a:bodyPr>
            <a:normAutofit/>
          </a:bodyPr>
          <a:lstStyle/>
          <a:p>
            <a:r>
              <a:rPr lang="en-GB" sz="2400" dirty="0"/>
              <a:t>PA Efficiency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4890" y="1656862"/>
            <a:ext cx="2016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400E12-04A4-4301-B95D-0F3024AC2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081151"/>
              </p:ext>
            </p:extLst>
          </p:nvPr>
        </p:nvGraphicFramePr>
        <p:xfrm>
          <a:off x="8212916" y="1202658"/>
          <a:ext cx="2361299" cy="180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E9475E-1DF9-4CE7-BCAA-8317019BFC45}"/>
                  </a:ext>
                </a:extLst>
              </p:cNvPr>
              <p:cNvSpPr txBox="1"/>
              <p:nvPr/>
            </p:nvSpPr>
            <p:spPr>
              <a:xfrm>
                <a:off x="7198393" y="3955534"/>
                <a:ext cx="2296515" cy="4278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PAE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E9475E-1DF9-4CE7-BCAA-8317019BF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93" y="3955534"/>
                <a:ext cx="2296515" cy="427874"/>
              </a:xfrm>
              <a:prstGeom prst="rect">
                <a:avLst/>
              </a:prstGeom>
              <a:blipFill>
                <a:blip r:embed="rId11"/>
                <a:stretch>
                  <a:fillRect l="-6366" t="-5714"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0CE2F9-E4EC-4DDD-BF7A-954E2CB8A881}"/>
                  </a:ext>
                </a:extLst>
              </p:cNvPr>
              <p:cNvSpPr txBox="1"/>
              <p:nvPr/>
            </p:nvSpPr>
            <p:spPr>
              <a:xfrm>
                <a:off x="7119858" y="4656639"/>
                <a:ext cx="27276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𝑑𝑖𝑠𝑠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0CE2F9-E4EC-4DDD-BF7A-954E2CB8A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58" y="4656639"/>
                <a:ext cx="2727660" cy="276999"/>
              </a:xfrm>
              <a:prstGeom prst="rect">
                <a:avLst/>
              </a:prstGeom>
              <a:blipFill>
                <a:blip r:embed="rId12"/>
                <a:stretch>
                  <a:fillRect l="-89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F92A6B17-99E4-494C-A3FA-AC7AE5F1295F}"/>
              </a:ext>
            </a:extLst>
          </p:cNvPr>
          <p:cNvSpPr/>
          <p:nvPr/>
        </p:nvSpPr>
        <p:spPr>
          <a:xfrm>
            <a:off x="2510377" y="3660381"/>
            <a:ext cx="345602" cy="553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8095E7-6FE0-434D-9DE8-CE772ECA0D9D}"/>
              </a:ext>
            </a:extLst>
          </p:cNvPr>
          <p:cNvSpPr/>
          <p:nvPr/>
        </p:nvSpPr>
        <p:spPr>
          <a:xfrm>
            <a:off x="3593217" y="3663350"/>
            <a:ext cx="345602" cy="553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0CDA3D-C72C-4FD2-AEDA-F7F853DB9154}"/>
              </a:ext>
            </a:extLst>
          </p:cNvPr>
          <p:cNvSpPr/>
          <p:nvPr/>
        </p:nvSpPr>
        <p:spPr>
          <a:xfrm>
            <a:off x="4393927" y="3660381"/>
            <a:ext cx="345602" cy="553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59B4E8-70A3-46AC-BFB7-7A1BE2AA131E}"/>
              </a:ext>
            </a:extLst>
          </p:cNvPr>
          <p:cNvSpPr/>
          <p:nvPr/>
        </p:nvSpPr>
        <p:spPr>
          <a:xfrm>
            <a:off x="5438829" y="3660381"/>
            <a:ext cx="345602" cy="553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5FE7C34B-2C34-46A2-9D75-8755BAEC0B28}"/>
              </a:ext>
            </a:extLst>
          </p:cNvPr>
          <p:cNvSpPr txBox="1">
            <a:spLocks/>
          </p:cNvSpPr>
          <p:nvPr/>
        </p:nvSpPr>
        <p:spPr>
          <a:xfrm>
            <a:off x="2594495" y="1888423"/>
            <a:ext cx="3148935" cy="292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Typical class AB waveform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9359A-E701-416A-8398-0185C8FE42F8}"/>
                  </a:ext>
                </a:extLst>
              </p:cNvPr>
              <p:cNvSpPr txBox="1"/>
              <p:nvPr/>
            </p:nvSpPr>
            <p:spPr>
              <a:xfrm>
                <a:off x="7119858" y="2839564"/>
                <a:ext cx="1510039" cy="5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9359A-E701-416A-8398-0185C8FE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858" y="2839564"/>
                <a:ext cx="1510039" cy="5706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52FEF06-94EA-43EA-ADC4-DC51C0997F15}"/>
              </a:ext>
            </a:extLst>
          </p:cNvPr>
          <p:cNvSpPr txBox="1"/>
          <p:nvPr/>
        </p:nvSpPr>
        <p:spPr>
          <a:xfrm>
            <a:off x="6533007" y="5486898"/>
            <a:ext cx="496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Power is dissipated in the transistor where the out of phase voltage and current waveforms overlap.</a:t>
            </a:r>
          </a:p>
        </p:txBody>
      </p:sp>
    </p:spTree>
    <p:extLst>
      <p:ext uri="{BB962C8B-B14F-4D97-AF65-F5344CB8AC3E}">
        <p14:creationId xmlns:p14="http://schemas.microsoft.com/office/powerpoint/2010/main" val="426098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91" y="1183135"/>
            <a:ext cx="2574387" cy="731765"/>
          </a:xfrm>
        </p:spPr>
        <p:txBody>
          <a:bodyPr>
            <a:normAutofit/>
          </a:bodyPr>
          <a:lstStyle/>
          <a:p>
            <a:r>
              <a:rPr lang="en-GB" sz="2400" dirty="0"/>
              <a:t>PA Linearity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4890" y="1656862"/>
            <a:ext cx="20165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A400E12-04A4-4301-B95D-0F3024AC2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688997"/>
              </p:ext>
            </p:extLst>
          </p:nvPr>
        </p:nvGraphicFramePr>
        <p:xfrm>
          <a:off x="8212916" y="1202658"/>
          <a:ext cx="2361299" cy="180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0CE2F9-E4EC-4DDD-BF7A-954E2CB8A881}"/>
                  </a:ext>
                </a:extLst>
              </p:cNvPr>
              <p:cNvSpPr txBox="1"/>
              <p:nvPr/>
            </p:nvSpPr>
            <p:spPr>
              <a:xfrm>
                <a:off x="6096000" y="3158233"/>
                <a:ext cx="3867010" cy="326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0CE2F9-E4EC-4DDD-BF7A-954E2CB8A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8233"/>
                <a:ext cx="3867010" cy="326051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2">
            <a:extLst>
              <a:ext uri="{FF2B5EF4-FFF2-40B4-BE49-F238E27FC236}">
                <a16:creationId xmlns:a16="http://schemas.microsoft.com/office/drawing/2014/main" id="{5FE7C34B-2C34-46A2-9D75-8755BAEC0B28}"/>
              </a:ext>
            </a:extLst>
          </p:cNvPr>
          <p:cNvSpPr txBox="1">
            <a:spLocks/>
          </p:cNvSpPr>
          <p:nvPr/>
        </p:nvSpPr>
        <p:spPr>
          <a:xfrm>
            <a:off x="2934918" y="1884206"/>
            <a:ext cx="2361300" cy="311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/>
              <a:t>Gain compression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A6989-BA62-41C7-8076-0A30E5BB0D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5344" y="2277433"/>
            <a:ext cx="4149083" cy="3049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17E7A-B7BF-40C1-BA1F-14C83A262B2F}"/>
                  </a:ext>
                </a:extLst>
              </p:cNvPr>
              <p:cNvSpPr txBox="1"/>
              <p:nvPr/>
            </p:nvSpPr>
            <p:spPr>
              <a:xfrm>
                <a:off x="7474633" y="3881322"/>
                <a:ext cx="38670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𝑣𝑐𝑜𝑠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17E7A-B7BF-40C1-BA1F-14C83A26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633" y="3881322"/>
                <a:ext cx="3867010" cy="307777"/>
              </a:xfrm>
              <a:prstGeom prst="rect">
                <a:avLst/>
              </a:prstGeom>
              <a:blipFill>
                <a:blip r:embed="rId12"/>
                <a:stretch>
                  <a:fillRect t="-2000" b="-3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70A0B3C-701D-4132-86C8-8386A88BAF69}"/>
              </a:ext>
            </a:extLst>
          </p:cNvPr>
          <p:cNvSpPr txBox="1"/>
          <p:nvPr/>
        </p:nvSpPr>
        <p:spPr>
          <a:xfrm>
            <a:off x="6344112" y="385054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substituting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FE9C-58DD-46EB-A568-80F3901910FA}"/>
                  </a:ext>
                </a:extLst>
              </p:cNvPr>
              <p:cNvSpPr txBox="1"/>
              <p:nvPr/>
            </p:nvSpPr>
            <p:spPr>
              <a:xfrm>
                <a:off x="2067817" y="5125440"/>
                <a:ext cx="8964868" cy="4784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𝑣𝑐𝑜𝑠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FE9C-58DD-46EB-A568-80F390191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817" y="5125440"/>
                <a:ext cx="8964868" cy="4784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8FD80C-B20B-44FC-9BE4-FA4011FE6416}"/>
                  </a:ext>
                </a:extLst>
              </p:cNvPr>
              <p:cNvSpPr txBox="1"/>
              <p:nvPr/>
            </p:nvSpPr>
            <p:spPr>
              <a:xfrm>
                <a:off x="3456863" y="6064760"/>
                <a:ext cx="4141116" cy="435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𝑓𝑢𝑛𝑑</m:t>
                        </m:r>
                      </m:sub>
                    </m:sSub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𝑣𝑐𝑜𝑠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8FD80C-B20B-44FC-9BE4-FA4011FE6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63" y="6064760"/>
                <a:ext cx="4141116" cy="435247"/>
              </a:xfrm>
              <a:prstGeom prst="rect">
                <a:avLst/>
              </a:prstGeom>
              <a:blipFill>
                <a:blip r:embed="rId14"/>
                <a:stretch>
                  <a:fillRect t="-1408" b="-14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D5C4A19-84A9-4043-A279-4EB69A13EA78}"/>
              </a:ext>
            </a:extLst>
          </p:cNvPr>
          <p:cNvSpPr/>
          <p:nvPr/>
        </p:nvSpPr>
        <p:spPr>
          <a:xfrm>
            <a:off x="2844771" y="5180694"/>
            <a:ext cx="1421672" cy="478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744D52-982B-49BB-90C9-4B420E03ED9C}"/>
              </a:ext>
            </a:extLst>
          </p:cNvPr>
          <p:cNvSpPr/>
          <p:nvPr/>
        </p:nvSpPr>
        <p:spPr>
          <a:xfrm>
            <a:off x="6696979" y="5108639"/>
            <a:ext cx="1781907" cy="565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553184-321C-4867-8E77-66A670878CF1}"/>
              </a:ext>
            </a:extLst>
          </p:cNvPr>
          <p:cNvCxnSpPr>
            <a:cxnSpLocks/>
          </p:cNvCxnSpPr>
          <p:nvPr/>
        </p:nvCxnSpPr>
        <p:spPr>
          <a:xfrm>
            <a:off x="3809885" y="5674558"/>
            <a:ext cx="0" cy="18203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2AB593-3B3B-4B65-A092-3C91039E48C1}"/>
              </a:ext>
            </a:extLst>
          </p:cNvPr>
          <p:cNvCxnSpPr>
            <a:cxnSpLocks/>
          </p:cNvCxnSpPr>
          <p:nvPr/>
        </p:nvCxnSpPr>
        <p:spPr>
          <a:xfrm>
            <a:off x="3809885" y="5867321"/>
            <a:ext cx="32943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6F7EB9-74F1-4E0C-AAD9-BBF28695A022}"/>
              </a:ext>
            </a:extLst>
          </p:cNvPr>
          <p:cNvCxnSpPr>
            <a:cxnSpLocks/>
          </p:cNvCxnSpPr>
          <p:nvPr/>
        </p:nvCxnSpPr>
        <p:spPr>
          <a:xfrm flipV="1">
            <a:off x="7104185" y="5659158"/>
            <a:ext cx="0" cy="19744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327E79-DDDC-4B3D-943A-0179DC1B5FF1}"/>
              </a:ext>
            </a:extLst>
          </p:cNvPr>
          <p:cNvCxnSpPr>
            <a:cxnSpLocks/>
          </p:cNvCxnSpPr>
          <p:nvPr/>
        </p:nvCxnSpPr>
        <p:spPr>
          <a:xfrm>
            <a:off x="5514535" y="5867321"/>
            <a:ext cx="0" cy="333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91" y="1183135"/>
            <a:ext cx="3456667" cy="731765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S</a:t>
            </a:r>
            <a:r>
              <a:rPr lang="en-GB" sz="2400" cap="none" dirty="0"/>
              <a:t>pectral Vs Power Efficiency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4890" y="1656862"/>
            <a:ext cx="36340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17E7A-B7BF-40C1-BA1F-14C83A262B2F}"/>
                  </a:ext>
                </a:extLst>
              </p:cNvPr>
              <p:cNvSpPr txBox="1"/>
              <p:nvPr/>
            </p:nvSpPr>
            <p:spPr>
              <a:xfrm>
                <a:off x="1936061" y="1915880"/>
                <a:ext cx="27572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000" b="1" dirty="0"/>
                  <a:t>Signal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𝑨𝒄𝒐𝒔</m:t>
                    </m:r>
                    <m:r>
                      <a:rPr lang="en-GB" sz="2000" b="1" i="1" smtClean="0"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GB" sz="2000" b="1" i="1" smtClean="0"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GB" sz="2000" b="1" i="1" smtClean="0"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±∅)</m:t>
                    </m:r>
                  </m:oMath>
                </a14:m>
                <a:endParaRPr lang="en-GB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817E7A-B7BF-40C1-BA1F-14C83A26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61" y="1915880"/>
                <a:ext cx="2757280" cy="307777"/>
              </a:xfrm>
              <a:prstGeom prst="rect">
                <a:avLst/>
              </a:prstGeom>
              <a:blipFill>
                <a:blip r:embed="rId5"/>
                <a:stretch>
                  <a:fillRect l="-5752" t="-25490" b="-49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B0FDE2-BC49-4F50-A634-BD1AEFC872D5}"/>
              </a:ext>
            </a:extLst>
          </p:cNvPr>
          <p:cNvSpPr txBox="1"/>
          <p:nvPr/>
        </p:nvSpPr>
        <p:spPr>
          <a:xfrm>
            <a:off x="2255126" y="250340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Amplitude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70871D-370A-470A-A02B-BBF4DE401E25}"/>
              </a:ext>
            </a:extLst>
          </p:cNvPr>
          <p:cNvSpPr txBox="1"/>
          <p:nvPr/>
        </p:nvSpPr>
        <p:spPr>
          <a:xfrm>
            <a:off x="3325477" y="2503401"/>
            <a:ext cx="1041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Frequency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88F78-139D-48DB-B5EE-919E34F22AFF}"/>
              </a:ext>
            </a:extLst>
          </p:cNvPr>
          <p:cNvSpPr txBox="1"/>
          <p:nvPr/>
        </p:nvSpPr>
        <p:spPr>
          <a:xfrm>
            <a:off x="4475609" y="250340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Phase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E79BD7-55F0-49DE-B34B-2B4EA9A6AC5C}"/>
              </a:ext>
            </a:extLst>
          </p:cNvPr>
          <p:cNvCxnSpPr>
            <a:cxnSpLocks/>
          </p:cNvCxnSpPr>
          <p:nvPr/>
        </p:nvCxnSpPr>
        <p:spPr>
          <a:xfrm flipV="1">
            <a:off x="3835527" y="2294081"/>
            <a:ext cx="0" cy="336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0D934F-136B-42B9-94BD-98992A6F1B32}"/>
              </a:ext>
            </a:extLst>
          </p:cNvPr>
          <p:cNvCxnSpPr>
            <a:cxnSpLocks/>
          </p:cNvCxnSpPr>
          <p:nvPr/>
        </p:nvCxnSpPr>
        <p:spPr>
          <a:xfrm flipV="1">
            <a:off x="2816052" y="2257603"/>
            <a:ext cx="254769" cy="336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A3A45-C7A3-4C39-95C2-A5C9A16CF584}"/>
              </a:ext>
            </a:extLst>
          </p:cNvPr>
          <p:cNvCxnSpPr>
            <a:cxnSpLocks/>
          </p:cNvCxnSpPr>
          <p:nvPr/>
        </p:nvCxnSpPr>
        <p:spPr>
          <a:xfrm flipH="1" flipV="1">
            <a:off x="4439745" y="2281820"/>
            <a:ext cx="400868" cy="3320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2D0627F-EDE8-4201-89B1-6B1ABEB54FB4}"/>
              </a:ext>
            </a:extLst>
          </p:cNvPr>
          <p:cNvSpPr txBox="1"/>
          <p:nvPr/>
        </p:nvSpPr>
        <p:spPr>
          <a:xfrm>
            <a:off x="3447400" y="2793338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C4FM</a:t>
            </a:r>
          </a:p>
          <a:p>
            <a:pPr algn="ctr"/>
            <a:r>
              <a:rPr lang="en-GB" sz="1600" dirty="0"/>
              <a:t>DMR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A4892A-01F8-4FEC-AFFC-99154C12B655}"/>
              </a:ext>
            </a:extLst>
          </p:cNvPr>
          <p:cNvSpPr txBox="1"/>
          <p:nvPr/>
        </p:nvSpPr>
        <p:spPr>
          <a:xfrm>
            <a:off x="4372957" y="2793338"/>
            <a:ext cx="86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D-STAR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9F1BA-EAA0-44C5-8A30-8B6610422E99}"/>
              </a:ext>
            </a:extLst>
          </p:cNvPr>
          <p:cNvSpPr txBox="1"/>
          <p:nvPr/>
        </p:nvSpPr>
        <p:spPr>
          <a:xfrm>
            <a:off x="3489221" y="3349684"/>
            <a:ext cx="69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QAM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3F7E99-5097-4B58-930F-D2A8A04AECA6}"/>
              </a:ext>
            </a:extLst>
          </p:cNvPr>
          <p:cNvCxnSpPr>
            <a:cxnSpLocks/>
          </p:cNvCxnSpPr>
          <p:nvPr/>
        </p:nvCxnSpPr>
        <p:spPr>
          <a:xfrm flipV="1">
            <a:off x="2943436" y="3131892"/>
            <a:ext cx="0" cy="357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B62BC6C-06F0-4D38-B879-05CD42C24403}"/>
              </a:ext>
            </a:extLst>
          </p:cNvPr>
          <p:cNvCxnSpPr>
            <a:cxnSpLocks/>
          </p:cNvCxnSpPr>
          <p:nvPr/>
        </p:nvCxnSpPr>
        <p:spPr>
          <a:xfrm flipV="1">
            <a:off x="4803583" y="3131891"/>
            <a:ext cx="0" cy="3570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38D908-68DA-4ABC-9EE4-30CA0AA12FD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943436" y="3518961"/>
            <a:ext cx="5457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022363-ED38-4344-9838-2533BE2CA0F7}"/>
              </a:ext>
            </a:extLst>
          </p:cNvPr>
          <p:cNvCxnSpPr>
            <a:cxnSpLocks/>
          </p:cNvCxnSpPr>
          <p:nvPr/>
        </p:nvCxnSpPr>
        <p:spPr>
          <a:xfrm>
            <a:off x="4093959" y="3518961"/>
            <a:ext cx="70962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EC738554-DB14-4F89-9E0B-E303182556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628" y="1311914"/>
            <a:ext cx="3847293" cy="363995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D06309-4481-41B1-8FC3-D6CAB3FD3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166" y="3904984"/>
            <a:ext cx="3532721" cy="268134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F403D8-07DE-452C-8DAC-FACF4246F2E7}"/>
              </a:ext>
            </a:extLst>
          </p:cNvPr>
          <p:cNvCxnSpPr>
            <a:cxnSpLocks/>
          </p:cNvCxnSpPr>
          <p:nvPr/>
        </p:nvCxnSpPr>
        <p:spPr>
          <a:xfrm flipH="1">
            <a:off x="3786887" y="3666150"/>
            <a:ext cx="10637" cy="478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Arrow: Bent-Up 56">
            <a:extLst>
              <a:ext uri="{FF2B5EF4-FFF2-40B4-BE49-F238E27FC236}">
                <a16:creationId xmlns:a16="http://schemas.microsoft.com/office/drawing/2014/main" id="{D9C2ABFA-8D55-4E9A-98BD-7CECB2EBD98D}"/>
              </a:ext>
            </a:extLst>
          </p:cNvPr>
          <p:cNvSpPr/>
          <p:nvPr/>
        </p:nvSpPr>
        <p:spPr>
          <a:xfrm>
            <a:off x="5601888" y="4972213"/>
            <a:ext cx="2643056" cy="630785"/>
          </a:xfrm>
          <a:prstGeom prst="bentUpArrow">
            <a:avLst>
              <a:gd name="adj1" fmla="val 13555"/>
              <a:gd name="adj2" fmla="val 25000"/>
              <a:gd name="adj3" fmla="val 25000"/>
            </a:avLst>
          </a:prstGeom>
          <a:solidFill>
            <a:schemeClr val="accent3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itle 2">
            <a:extLst>
              <a:ext uri="{FF2B5EF4-FFF2-40B4-BE49-F238E27FC236}">
                <a16:creationId xmlns:a16="http://schemas.microsoft.com/office/drawing/2014/main" id="{D340AC62-9AF5-4ABB-ACDA-BFE3D76EFA64}"/>
              </a:ext>
            </a:extLst>
          </p:cNvPr>
          <p:cNvSpPr txBox="1">
            <a:spLocks/>
          </p:cNvSpPr>
          <p:nvPr/>
        </p:nvSpPr>
        <p:spPr>
          <a:xfrm>
            <a:off x="5997695" y="5623343"/>
            <a:ext cx="2265947" cy="3658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cap="none" dirty="0"/>
              <a:t>signal distortion</a:t>
            </a:r>
          </a:p>
        </p:txBody>
      </p:sp>
    </p:spTree>
    <p:extLst>
      <p:ext uri="{BB962C8B-B14F-4D97-AF65-F5344CB8AC3E}">
        <p14:creationId xmlns:p14="http://schemas.microsoft.com/office/powerpoint/2010/main" val="26375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14" y="941737"/>
            <a:ext cx="3229170" cy="425136"/>
          </a:xfrm>
        </p:spPr>
        <p:txBody>
          <a:bodyPr>
            <a:normAutofit fontScale="90000"/>
          </a:bodyPr>
          <a:lstStyle/>
          <a:p>
            <a:r>
              <a:rPr lang="en-GB" sz="2400" cap="none" dirty="0"/>
              <a:t>Reduced conduction angle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9713" y="1366873"/>
            <a:ext cx="32291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D3F74C-EFF5-4DEA-A931-E2CA8702A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915" y="1379565"/>
            <a:ext cx="4184725" cy="2556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7FC1CD-DA4E-4A90-A03B-A70BF5C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190" y="4118783"/>
            <a:ext cx="4184725" cy="25561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39788-5C36-4CFE-BA1B-396A5046BADB}"/>
              </a:ext>
            </a:extLst>
          </p:cNvPr>
          <p:cNvSpPr txBox="1"/>
          <p:nvPr/>
        </p:nvSpPr>
        <p:spPr>
          <a:xfrm>
            <a:off x="7283118" y="1146508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F2FEF-40DE-42E5-A024-BEDE82F1D031}"/>
              </a:ext>
            </a:extLst>
          </p:cNvPr>
          <p:cNvSpPr txBox="1"/>
          <p:nvPr/>
        </p:nvSpPr>
        <p:spPr>
          <a:xfrm>
            <a:off x="3024378" y="3858437"/>
            <a:ext cx="9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 AB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2FB15-FA19-4AF2-A0B3-95C9857DA3C5}"/>
              </a:ext>
            </a:extLst>
          </p:cNvPr>
          <p:cNvSpPr txBox="1"/>
          <p:nvPr/>
        </p:nvSpPr>
        <p:spPr>
          <a:xfrm>
            <a:off x="5751039" y="4283335"/>
            <a:ext cx="5366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conduction angle reduces, the power dissipated in the device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Produces harmonics which require resonating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Trade off power for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 C operation is hard to realise in solid state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FD1610F-1DCB-4721-A279-0BD4FE1E0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8334" y="1515417"/>
            <a:ext cx="2948129" cy="234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F701D5-48BA-4F44-A507-9A4FDC208982}"/>
              </a:ext>
            </a:extLst>
          </p:cNvPr>
          <p:cNvSpPr/>
          <p:nvPr/>
        </p:nvSpPr>
        <p:spPr>
          <a:xfrm>
            <a:off x="1679712" y="1167072"/>
            <a:ext cx="8832574" cy="5383152"/>
          </a:xfrm>
          <a:prstGeom prst="rect">
            <a:avLst/>
          </a:prstGeom>
          <a:blipFill dpi="0"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6CA885-0602-4CDB-B68E-DB78FECCB141}"/>
              </a:ext>
            </a:extLst>
          </p:cNvPr>
          <p:cNvSpPr/>
          <p:nvPr/>
        </p:nvSpPr>
        <p:spPr>
          <a:xfrm rot="10800000">
            <a:off x="-40266" y="-1"/>
            <a:ext cx="1781908" cy="658633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D6B96-C717-49E6-B298-B58584FB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14" y="941737"/>
            <a:ext cx="3229170" cy="425136"/>
          </a:xfrm>
        </p:spPr>
        <p:txBody>
          <a:bodyPr>
            <a:normAutofit/>
          </a:bodyPr>
          <a:lstStyle/>
          <a:p>
            <a:r>
              <a:rPr lang="en-GB" sz="2400" cap="none" dirty="0"/>
              <a:t>Waveform Engineering</a:t>
            </a: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91C90-2B0B-4022-ABA9-76E83B17A01A}"/>
              </a:ext>
            </a:extLst>
          </p:cNvPr>
          <p:cNvSpPr/>
          <p:nvPr/>
        </p:nvSpPr>
        <p:spPr>
          <a:xfrm>
            <a:off x="0" y="6586330"/>
            <a:ext cx="12192000" cy="271670"/>
          </a:xfrm>
          <a:prstGeom prst="rect">
            <a:avLst/>
          </a:prstGeom>
          <a:solidFill>
            <a:srgbClr val="AE28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C0824-95B8-497A-ABC2-DD271B8D1292}"/>
              </a:ext>
            </a:extLst>
          </p:cNvPr>
          <p:cNvSpPr/>
          <p:nvPr/>
        </p:nvSpPr>
        <p:spPr>
          <a:xfrm>
            <a:off x="0" y="-1"/>
            <a:ext cx="12192000" cy="1049235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 l="-8000" t="-600000" r="-8000" b="-12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EC68E8-5C9D-4FB6-B325-510CBD8B8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403" y="134475"/>
            <a:ext cx="1196569" cy="8462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B586A9-3A3D-4C46-88DB-F4CF4A0849DD}"/>
              </a:ext>
            </a:extLst>
          </p:cNvPr>
          <p:cNvSpPr/>
          <p:nvPr/>
        </p:nvSpPr>
        <p:spPr>
          <a:xfrm>
            <a:off x="10410092" y="0"/>
            <a:ext cx="1781908" cy="658633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49000" t="-100000" r="-954000" b="-100000"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7236C-FE62-4835-9542-A94320242C96}"/>
              </a:ext>
            </a:extLst>
          </p:cNvPr>
          <p:cNvCxnSpPr>
            <a:cxnSpLocks/>
          </p:cNvCxnSpPr>
          <p:nvPr/>
        </p:nvCxnSpPr>
        <p:spPr>
          <a:xfrm>
            <a:off x="1679713" y="1366873"/>
            <a:ext cx="322917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B52E1-8C52-491E-991A-0675C54C3182}"/>
              </a:ext>
            </a:extLst>
          </p:cNvPr>
          <p:cNvSpPr txBox="1"/>
          <p:nvPr/>
        </p:nvSpPr>
        <p:spPr>
          <a:xfrm>
            <a:off x="44727" y="6565985"/>
            <a:ext cx="32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treasurer@cardiffars.org.uk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0F2FEF-40DE-42E5-A024-BEDE82F1D031}"/>
              </a:ext>
            </a:extLst>
          </p:cNvPr>
          <p:cNvSpPr txBox="1"/>
          <p:nvPr/>
        </p:nvSpPr>
        <p:spPr>
          <a:xfrm>
            <a:off x="4550545" y="3191771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Another Time!</a:t>
            </a:r>
          </a:p>
        </p:txBody>
      </p:sp>
    </p:spTree>
    <p:extLst>
      <p:ext uri="{BB962C8B-B14F-4D97-AF65-F5344CB8AC3E}">
        <p14:creationId xmlns:p14="http://schemas.microsoft.com/office/powerpoint/2010/main" val="442333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6B76F2-1AE1-4A2A-A5B3-D462CC5E81F8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6dc4bcd6-49db-4c07-9060-8acfc67cef9f"/>
    <ds:schemaRef ds:uri="http://purl.org/dc/dcmitype/"/>
    <ds:schemaRef ds:uri="fb0879af-3eba-417a-a55a-ffe6dcd6ca7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446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Cambria Math</vt:lpstr>
      <vt:lpstr>Gill Sans MT</vt:lpstr>
      <vt:lpstr>Gallery</vt:lpstr>
      <vt:lpstr>Advanced high efficiency power amplifier architectures</vt:lpstr>
      <vt:lpstr>Contents</vt:lpstr>
      <vt:lpstr>The Power Amplifier</vt:lpstr>
      <vt:lpstr>Power Amplifier Design</vt:lpstr>
      <vt:lpstr>PA Efficiency</vt:lpstr>
      <vt:lpstr>PA Linearity</vt:lpstr>
      <vt:lpstr>Spectral Vs Power Efficiency</vt:lpstr>
      <vt:lpstr>Reduced conduction angle</vt:lpstr>
      <vt:lpstr>Waveform Engineering</vt:lpstr>
      <vt:lpstr>Efficiency Enhanced  Architectures </vt:lpstr>
      <vt:lpstr>Efficiency Enhanced  Architectures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2019-03-01T13:22:39Z</dcterms:created>
  <dcterms:modified xsi:type="dcterms:W3CDTF">2019-03-16T08:45:23Z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