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56" r:id="rId2"/>
    <p:sldId id="290" r:id="rId3"/>
    <p:sldId id="291" r:id="rId4"/>
    <p:sldId id="287" r:id="rId5"/>
    <p:sldId id="289" r:id="rId6"/>
    <p:sldId id="288" r:id="rId7"/>
    <p:sldId id="261" r:id="rId8"/>
    <p:sldId id="262" r:id="rId9"/>
    <p:sldId id="264" r:id="rId10"/>
    <p:sldId id="265" r:id="rId11"/>
    <p:sldId id="274" r:id="rId12"/>
    <p:sldId id="275" r:id="rId13"/>
    <p:sldId id="276" r:id="rId14"/>
    <p:sldId id="292" r:id="rId15"/>
    <p:sldId id="285" r:id="rId16"/>
    <p:sldId id="266" r:id="rId17"/>
    <p:sldId id="293" r:id="rId18"/>
    <p:sldId id="273" r:id="rId19"/>
    <p:sldId id="294" r:id="rId20"/>
    <p:sldId id="271" r:id="rId21"/>
    <p:sldId id="263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95" r:id="rId30"/>
    <p:sldId id="296" r:id="rId31"/>
    <p:sldId id="257" r:id="rId32"/>
    <p:sldId id="297" r:id="rId33"/>
    <p:sldId id="298" r:id="rId34"/>
    <p:sldId id="299" r:id="rId35"/>
    <p:sldId id="300" r:id="rId36"/>
    <p:sldId id="258" r:id="rId37"/>
    <p:sldId id="267" r:id="rId38"/>
    <p:sldId id="303" r:id="rId39"/>
    <p:sldId id="301" r:id="rId40"/>
    <p:sldId id="302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269" r:id="rId50"/>
    <p:sldId id="268" r:id="rId51"/>
    <p:sldId id="312" r:id="rId52"/>
    <p:sldId id="313" r:id="rId53"/>
    <p:sldId id="272" r:id="rId54"/>
    <p:sldId id="314" r:id="rId55"/>
    <p:sldId id="315" r:id="rId56"/>
    <p:sldId id="316" r:id="rId57"/>
    <p:sldId id="318" r:id="rId58"/>
    <p:sldId id="321" r:id="rId59"/>
    <p:sldId id="320" r:id="rId60"/>
    <p:sldId id="322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11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894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3D64DD-7EAC-4627-AE4B-AE16F1A075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0492E-D5D8-4764-911D-318572BC3F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1/6/2020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7BD8B-DF4B-41AA-BE89-EDBD36A734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89CE7-9F25-49A2-9199-3C684E0657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948AC-F21A-406C-A7E9-80C03BCBE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48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64BFC-AC69-4896-ABDA-63318B46C91C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8064D-3542-4549-AC69-830A25A4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0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we missing to call this an analog of linear usual linear regression?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8064D-3542-4549-AC69-830A25A429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33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missing here again to be a true analog for logistic regression?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8064D-3542-4549-AC69-830A25A429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2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Optimization of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8064D-3542-4549-AC69-830A25A429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03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I pick dropout probabilities? Hyperparameter. Author show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8064D-3542-4549-AC69-830A25A4293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1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75CA-5FD3-45B0-80C8-229097612625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70A9-6CF6-4399-8321-AA185655BFB8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084E-24F7-4B1C-9EA7-1C51EF93D900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7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0E68-C8C9-4171-81BA-C9A33813F87D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4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9FDE-D2EF-42C8-9616-07A860C6B9D8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0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862D-3AFA-4E8C-B3AF-F6EC4B4E2DF7}" type="datetime1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1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3EBD-548B-444B-A00B-B367A5A20655}" type="datetime1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7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BC34-CEC5-4EA7-9DF7-89B94DAB16CE}" type="datetime1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5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41D2-0EA6-47BD-994B-FECFC4AB68D4}" type="datetime1">
              <a:rPr lang="en-US" smtClean="0"/>
              <a:t>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2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2F66-E4C3-4BBB-83DF-ED196F3DE443}" type="datetime1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1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A7C2-7ECC-4176-A4A4-5D4E61AEDB87}" type="datetime1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5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D1EA3-6DCF-40C3-9110-3F222B840BF3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4D602-CABF-4F5A-97C2-3FE7AD3E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3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evan-paul-carey/deep-learning-worksho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ep-learning-framework-power-scores-2018-23607ddf297a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heano/Theano" TargetMode="External"/><Relationship Id="rId4" Type="http://schemas.openxmlformats.org/officeDocument/2006/relationships/hyperlink" Target="https://github.com/Microsoft/cntk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yimagesearch.com/2019/10/21/keras-vs-tf-keras-whats-the-difference-in-tensorflow-2-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ensorflow.org/2019/09/tensorflow-20-is-now-available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convolutional-networks/#conv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e-theory-of-everything/understanding-activation-functions-in-neural-networks-9491262884e0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e-theory-of-everything/understanding-activation-functions-in-neural-networks-9491262884e0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e-theory-of-everything/understanding-activation-functions-in-neural-networks-9491262884e0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versal_approximation_theore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-paul-carey/deep-learning-worksho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1810.11010.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41597-019-0055-0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41746-019-0122-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lear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88944"/>
            <a:ext cx="7772400" cy="3178205"/>
          </a:xfrm>
        </p:spPr>
        <p:txBody>
          <a:bodyPr>
            <a:noAutofit/>
          </a:bodyPr>
          <a:lstStyle/>
          <a:p>
            <a:r>
              <a:rPr lang="en-US" sz="4400" b="1" dirty="0"/>
              <a:t>Workshop 07: Statistical Learning II: A Practical Course in Deep Learning for Statisticians: Neural Network Fundamentals with Healthcare Applications Using Tensor Flow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373" y="5775597"/>
            <a:ext cx="8106977" cy="58075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https://github.com/evan-paul-carey/deep-learning-workshop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D73D6-C538-4AF8-A4F5-DB564FAB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BD551-E893-4AC0-AE7E-B90398F781A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2256"/>
            <a:ext cx="4071620" cy="14839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6EE884-E465-483D-93F8-EE32A78B081F}"/>
              </a:ext>
            </a:extLst>
          </p:cNvPr>
          <p:cNvSpPr/>
          <p:nvPr/>
        </p:nvSpPr>
        <p:spPr>
          <a:xfrm>
            <a:off x="4638027" y="4363229"/>
            <a:ext cx="36398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Evan Paul Carey</a:t>
            </a:r>
          </a:p>
          <a:p>
            <a:r>
              <a:rPr lang="en-US" sz="2400" dirty="0"/>
              <a:t>Saint Louis University</a:t>
            </a:r>
          </a:p>
        </p:txBody>
      </p:sp>
    </p:spTree>
    <p:extLst>
      <p:ext uri="{BB962C8B-B14F-4D97-AF65-F5344CB8AC3E}">
        <p14:creationId xmlns:p14="http://schemas.microsoft.com/office/powerpoint/2010/main" val="3226344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potential of deep learning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02644"/>
            <a:ext cx="6254221" cy="3290062"/>
          </a:xfrm>
        </p:spPr>
      </p:pic>
      <p:sp>
        <p:nvSpPr>
          <p:cNvPr id="8" name="TextBox 7"/>
          <p:cNvSpPr txBox="1"/>
          <p:nvPr/>
        </p:nvSpPr>
        <p:spPr>
          <a:xfrm>
            <a:off x="803100" y="6308208"/>
            <a:ext cx="662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adapted from Andrew Ng’s course videos. 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0E3C89-6837-4099-93F2-10C22A78D7D7}"/>
              </a:ext>
            </a:extLst>
          </p:cNvPr>
          <p:cNvCxnSpPr/>
          <p:nvPr/>
        </p:nvCxnSpPr>
        <p:spPr>
          <a:xfrm>
            <a:off x="2126202" y="5556536"/>
            <a:ext cx="4891596" cy="0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3D57D0C-F8D0-462A-B83C-9643F7961B5D}"/>
              </a:ext>
            </a:extLst>
          </p:cNvPr>
          <p:cNvSpPr txBox="1"/>
          <p:nvPr/>
        </p:nvSpPr>
        <p:spPr>
          <a:xfrm>
            <a:off x="3076112" y="5651996"/>
            <a:ext cx="18199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Compute costs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20456-F911-4684-A777-537BE3B6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1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B8459-03C9-4A8F-BB7F-DA8DAB3C3E3A}"/>
              </a:ext>
            </a:extLst>
          </p:cNvPr>
          <p:cNvSpPr/>
          <p:nvPr/>
        </p:nvSpPr>
        <p:spPr>
          <a:xfrm>
            <a:off x="4767309" y="1409450"/>
            <a:ext cx="4287914" cy="1054277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066" y="2803492"/>
            <a:ext cx="3089934" cy="6143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17" y="170122"/>
            <a:ext cx="8456083" cy="112338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Popular deep learning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Associated with Google </a:t>
            </a:r>
          </a:p>
          <a:p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Younger than </a:t>
            </a:r>
            <a:r>
              <a:rPr lang="en-US" dirty="0" err="1"/>
              <a:t>Tensorflow</a:t>
            </a:r>
            <a:r>
              <a:rPr lang="en-US" dirty="0"/>
              <a:t> (1.0 released</a:t>
            </a:r>
          </a:p>
          <a:p>
            <a:pPr marL="457200" lvl="1" indent="0">
              <a:buNone/>
            </a:pPr>
            <a:r>
              <a:rPr lang="en-US" dirty="0"/>
              <a:t>     October 2018)</a:t>
            </a:r>
          </a:p>
          <a:p>
            <a:pPr lvl="1"/>
            <a:r>
              <a:rPr lang="en-US" dirty="0"/>
              <a:t>Growing </a:t>
            </a:r>
            <a:r>
              <a:rPr lang="en-US" b="1" i="1" u="sng" dirty="0"/>
              <a:t>quickly</a:t>
            </a:r>
            <a:r>
              <a:rPr lang="en-US" dirty="0"/>
              <a:t> in popularity</a:t>
            </a:r>
          </a:p>
          <a:p>
            <a:pPr lvl="1"/>
            <a:r>
              <a:rPr lang="en-US" dirty="0"/>
              <a:t>Backed by Facebook</a:t>
            </a:r>
          </a:p>
          <a:p>
            <a:r>
              <a:rPr lang="en-US" dirty="0"/>
              <a:t>Microsoft Cognitive Toolkit (CNTK)</a:t>
            </a:r>
          </a:p>
          <a:p>
            <a:pPr lvl="1"/>
            <a:r>
              <a:rPr lang="en-US" dirty="0"/>
              <a:t>Microsoft solution</a:t>
            </a:r>
          </a:p>
          <a:p>
            <a:r>
              <a:rPr lang="en-US" dirty="0"/>
              <a:t>Apache </a:t>
            </a:r>
            <a:r>
              <a:rPr lang="en-US" dirty="0" err="1"/>
              <a:t>MXNet</a:t>
            </a:r>
            <a:endParaRPr lang="en-US" dirty="0"/>
          </a:p>
          <a:p>
            <a:pPr lvl="1"/>
            <a:r>
              <a:rPr lang="en-US" dirty="0"/>
              <a:t>Used by Amazon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92" y="1409450"/>
            <a:ext cx="3951408" cy="754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17" y="3472347"/>
            <a:ext cx="1763058" cy="17630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713" y="5033135"/>
            <a:ext cx="4461933" cy="14835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90534-DA87-4AC7-A340-866E80BB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5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56" y="660398"/>
            <a:ext cx="7602951" cy="48876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2720" y="6050913"/>
            <a:ext cx="8195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https://towardsdatascience.com/deep-learning-framework-power-scores-2018-23607ddf297a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815F95-2FC2-4A54-9DFD-6AC13CE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26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7" y="338139"/>
            <a:ext cx="4220632" cy="1223984"/>
          </a:xfrm>
        </p:spPr>
      </p:pic>
      <p:sp>
        <p:nvSpPr>
          <p:cNvPr id="7" name="Rectangle 6"/>
          <p:cNvSpPr/>
          <p:nvPr/>
        </p:nvSpPr>
        <p:spPr>
          <a:xfrm>
            <a:off x="541866" y="1956138"/>
            <a:ext cx="796713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Lato"/>
              </a:rPr>
              <a:t>“</a:t>
            </a:r>
            <a:r>
              <a:rPr lang="en-US" dirty="0" err="1">
                <a:solidFill>
                  <a:srgbClr val="404040"/>
                </a:solidFill>
                <a:latin typeface="Lato"/>
              </a:rPr>
              <a:t>Keras</a:t>
            </a:r>
            <a:r>
              <a:rPr lang="en-US" dirty="0">
                <a:solidFill>
                  <a:srgbClr val="404040"/>
                </a:solidFill>
                <a:latin typeface="Lato"/>
              </a:rPr>
              <a:t> is a high-level neural networks API, written in Python and capable of running on top of </a:t>
            </a:r>
            <a:r>
              <a:rPr lang="en-US" dirty="0" err="1">
                <a:solidFill>
                  <a:srgbClr val="8E4A4A"/>
                </a:solidFill>
                <a:latin typeface="Lato"/>
                <a:hlinkClick r:id="rId3"/>
              </a:rPr>
              <a:t>TensorFlow</a:t>
            </a:r>
            <a:r>
              <a:rPr lang="en-US" dirty="0">
                <a:solidFill>
                  <a:srgbClr val="404040"/>
                </a:solidFill>
                <a:latin typeface="Lato"/>
              </a:rPr>
              <a:t>, </a:t>
            </a:r>
            <a:r>
              <a:rPr lang="en-US" dirty="0">
                <a:solidFill>
                  <a:srgbClr val="8E4A4A"/>
                </a:solidFill>
                <a:latin typeface="Lato"/>
                <a:hlinkClick r:id="rId4"/>
              </a:rPr>
              <a:t>CNTK</a:t>
            </a:r>
            <a:r>
              <a:rPr lang="en-US" dirty="0">
                <a:solidFill>
                  <a:srgbClr val="404040"/>
                </a:solidFill>
                <a:latin typeface="Lato"/>
              </a:rPr>
              <a:t>, or </a:t>
            </a:r>
            <a:r>
              <a:rPr lang="en-US" dirty="0" err="1">
                <a:solidFill>
                  <a:srgbClr val="8E4A4A"/>
                </a:solidFill>
                <a:latin typeface="Lato"/>
                <a:hlinkClick r:id="rId5"/>
              </a:rPr>
              <a:t>Theano</a:t>
            </a:r>
            <a:r>
              <a:rPr lang="en-US" dirty="0">
                <a:solidFill>
                  <a:srgbClr val="404040"/>
                </a:solidFill>
                <a:latin typeface="Lato"/>
              </a:rPr>
              <a:t>. It was developed with a focus on enabling fast experimentation. </a:t>
            </a:r>
            <a:r>
              <a:rPr lang="en-US" i="1" dirty="0">
                <a:solidFill>
                  <a:srgbClr val="404040"/>
                </a:solidFill>
                <a:latin typeface="Lato"/>
              </a:rPr>
              <a:t>Being able to go from idea to result with the least possible delay is key to doing good research.”</a:t>
            </a:r>
          </a:p>
          <a:p>
            <a:r>
              <a:rPr lang="en-US" i="1" dirty="0">
                <a:solidFill>
                  <a:srgbClr val="404040"/>
                </a:solidFill>
                <a:latin typeface="Lato"/>
              </a:rPr>
              <a:t>									- </a:t>
            </a:r>
            <a:r>
              <a:rPr lang="en-US" i="1" dirty="0" err="1">
                <a:solidFill>
                  <a:srgbClr val="404040"/>
                </a:solidFill>
                <a:latin typeface="Lato"/>
              </a:rPr>
              <a:t>Keras</a:t>
            </a:r>
            <a:r>
              <a:rPr lang="en-US" i="1" dirty="0">
                <a:solidFill>
                  <a:srgbClr val="404040"/>
                </a:solidFill>
                <a:latin typeface="Lato"/>
              </a:rPr>
              <a:t> documentation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030133"/>
            <a:ext cx="77554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Works on CPU and 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Allows you to easily specify 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Supports CNN and RNN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Works with Python 2.7-3.6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User friendly API for deep learning.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58BE3A-EA71-40B0-9F11-63FECC63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23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1A83-65DC-4A29-8913-67590BCF6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has adopted and integrated a version of </a:t>
            </a:r>
            <a:r>
              <a:rPr lang="en-US" dirty="0" err="1"/>
              <a:t>Keras</a:t>
            </a:r>
            <a:r>
              <a:rPr lang="en-US" dirty="0"/>
              <a:t> directly into TF! </a:t>
            </a:r>
          </a:p>
          <a:p>
            <a:pPr lvl="1"/>
            <a:r>
              <a:rPr lang="en-US" dirty="0" err="1"/>
              <a:t>Tensorflow.keras</a:t>
            </a:r>
            <a:r>
              <a:rPr lang="en-US" dirty="0"/>
              <a:t> =/= </a:t>
            </a:r>
            <a:r>
              <a:rPr lang="en-US" dirty="0" err="1"/>
              <a:t>keras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Although </a:t>
            </a:r>
            <a:r>
              <a:rPr lang="en-US" dirty="0" err="1"/>
              <a:t>keras</a:t>
            </a:r>
            <a:r>
              <a:rPr lang="en-US" dirty="0"/>
              <a:t> was not originally tied to </a:t>
            </a:r>
            <a:r>
              <a:rPr lang="en-US" dirty="0" err="1"/>
              <a:t>Tensorflow</a:t>
            </a:r>
            <a:r>
              <a:rPr lang="en-US" dirty="0"/>
              <a:t>, future development will be tied to </a:t>
            </a:r>
            <a:r>
              <a:rPr lang="en-US" dirty="0" err="1"/>
              <a:t>tensorflow</a:t>
            </a:r>
            <a:r>
              <a:rPr lang="en-US" dirty="0"/>
              <a:t>. More info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https://www.pyimagesearch.com/2019/10/21/keras-vs-tf-keras-whats-the-difference-in-tensorflow-2-0/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2B1B3712-6CD0-47DA-B6FA-7E70C2655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48" y="262359"/>
            <a:ext cx="3565042" cy="1033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9AB206-D69F-4F5E-A79E-659380020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19" y="406275"/>
            <a:ext cx="3905928" cy="746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110339-205C-4DA4-BA99-19FDD08D257A}"/>
              </a:ext>
            </a:extLst>
          </p:cNvPr>
          <p:cNvSpPr txBox="1"/>
          <p:nvPr/>
        </p:nvSpPr>
        <p:spPr>
          <a:xfrm>
            <a:off x="4571999" y="447470"/>
            <a:ext cx="435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+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9A358-FBCF-4863-8083-CA5DC3CD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62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AF7A-34A1-4751-96AD-0AD0DD6C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03876"/>
          </a:xfrm>
        </p:spPr>
        <p:txBody>
          <a:bodyPr/>
          <a:lstStyle/>
          <a:p>
            <a:pPr algn="ctr"/>
            <a:r>
              <a:rPr lang="en-US" b="1" u="sng" dirty="0" err="1"/>
              <a:t>Tensorflow</a:t>
            </a:r>
            <a:r>
              <a:rPr lang="en-US" b="1" u="sng" dirty="0"/>
              <a:t> </a:t>
            </a:r>
            <a:r>
              <a:rPr lang="fr-FR" b="1" u="sng" dirty="0"/>
              <a:t>2.0 </a:t>
            </a:r>
            <a:r>
              <a:rPr lang="fr-FR" b="1" u="sng" dirty="0" err="1"/>
              <a:t>available</a:t>
            </a:r>
            <a:r>
              <a:rPr lang="fr-FR" b="1" u="sng" dirty="0"/>
              <a:t> </a:t>
            </a:r>
            <a:br>
              <a:rPr lang="fr-FR" b="1" u="sng" dirty="0"/>
            </a:br>
            <a:r>
              <a:rPr lang="fr-FR" b="1" u="sng" dirty="0"/>
              <a:t>as of Sept 30, 2019 (oh </a:t>
            </a:r>
            <a:r>
              <a:rPr lang="fr-FR" b="1" u="sng" dirty="0" err="1"/>
              <a:t>my</a:t>
            </a:r>
            <a:r>
              <a:rPr lang="fr-FR" b="1" u="sng" dirty="0"/>
              <a:t>.)</a:t>
            </a:r>
            <a:endParaRPr lang="en-US" b="1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9455BF-8F90-4A42-95B6-8AADF4DFB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2036753"/>
            <a:ext cx="7886700" cy="38173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74DF24-9331-466E-A400-35EC7CC8FF87}"/>
              </a:ext>
            </a:extLst>
          </p:cNvPr>
          <p:cNvSpPr/>
          <p:nvPr/>
        </p:nvSpPr>
        <p:spPr>
          <a:xfrm>
            <a:off x="324035" y="6221898"/>
            <a:ext cx="8495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https://blog.tensorflow.org/2019/09/tensorflow-20-is-now-available.html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75B8CB-C166-4184-AB4F-C033C4F6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45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form of (shallow) deep learning.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529291" y="2127598"/>
                <a:ext cx="6085417" cy="550334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9291" y="2127598"/>
                <a:ext cx="6085417" cy="550334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133682" y="5618045"/>
            <a:ext cx="121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13482" y="5618045"/>
            <a:ext cx="97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D9347EA-D0EB-4CDD-B64D-DBB725C7864F}"/>
                  </a:ext>
                </a:extLst>
              </p:cNvPr>
              <p:cNvSpPr/>
              <p:nvPr/>
            </p:nvSpPr>
            <p:spPr>
              <a:xfrm>
                <a:off x="2673763" y="3429000"/>
                <a:ext cx="569052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D9347EA-D0EB-4CDD-B64D-DBB725C78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763" y="3429000"/>
                <a:ext cx="56905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D62813A-6840-43C4-A2AF-22A4F8C41837}"/>
                  </a:ext>
                </a:extLst>
              </p:cNvPr>
              <p:cNvSpPr/>
              <p:nvPr/>
            </p:nvSpPr>
            <p:spPr>
              <a:xfrm>
                <a:off x="2673763" y="4080050"/>
                <a:ext cx="569052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D62813A-6840-43C4-A2AF-22A4F8C418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763" y="4080050"/>
                <a:ext cx="56905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5599CC6-8AB1-4B7E-B58D-03318E4CEFF8}"/>
                  </a:ext>
                </a:extLst>
              </p:cNvPr>
              <p:cNvSpPr/>
              <p:nvPr/>
            </p:nvSpPr>
            <p:spPr>
              <a:xfrm>
                <a:off x="2673763" y="4748032"/>
                <a:ext cx="569052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5599CC6-8AB1-4B7E-B58D-03318E4CEF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763" y="4748032"/>
                <a:ext cx="56905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67D306-E991-46A6-920B-043B8D3FD249}"/>
              </a:ext>
            </a:extLst>
          </p:cNvPr>
          <p:cNvCxnSpPr/>
          <p:nvPr/>
        </p:nvCxnSpPr>
        <p:spPr>
          <a:xfrm>
            <a:off x="3352881" y="3659832"/>
            <a:ext cx="837281" cy="56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99FC73-0A2F-43DF-8C95-2A65500E09F7}"/>
              </a:ext>
            </a:extLst>
          </p:cNvPr>
          <p:cNvCxnSpPr/>
          <p:nvPr/>
        </p:nvCxnSpPr>
        <p:spPr>
          <a:xfrm flipV="1">
            <a:off x="3352881" y="4355747"/>
            <a:ext cx="837281" cy="2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324360-9A8A-493B-8A79-A9E286F7D359}"/>
              </a:ext>
            </a:extLst>
          </p:cNvPr>
          <p:cNvCxnSpPr/>
          <p:nvPr/>
        </p:nvCxnSpPr>
        <p:spPr>
          <a:xfrm flipV="1">
            <a:off x="3352881" y="4474736"/>
            <a:ext cx="837281" cy="50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605336D-64C6-4CFF-ABD0-9CCCF8F2784F}"/>
              </a:ext>
            </a:extLst>
          </p:cNvPr>
          <p:cNvSpPr/>
          <p:nvPr/>
        </p:nvSpPr>
        <p:spPr>
          <a:xfrm>
            <a:off x="5613482" y="4147783"/>
            <a:ext cx="31326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2755B51-2096-41B3-BE32-8469990E4DC1}"/>
              </a:ext>
            </a:extLst>
          </p:cNvPr>
          <p:cNvSpPr/>
          <p:nvPr/>
        </p:nvSpPr>
        <p:spPr>
          <a:xfrm>
            <a:off x="4308037" y="4124812"/>
            <a:ext cx="491067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013649-198D-4FC3-AC3B-3CEF51D853A8}"/>
              </a:ext>
            </a:extLst>
          </p:cNvPr>
          <p:cNvCxnSpPr/>
          <p:nvPr/>
        </p:nvCxnSpPr>
        <p:spPr>
          <a:xfrm flipV="1">
            <a:off x="4911406" y="4366739"/>
            <a:ext cx="524276" cy="10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1745B5-6337-4779-B79C-86D1007A1127}"/>
              </a:ext>
            </a:extLst>
          </p:cNvPr>
          <p:cNvSpPr txBox="1"/>
          <p:nvPr/>
        </p:nvSpPr>
        <p:spPr>
          <a:xfrm>
            <a:off x="4022932" y="5628085"/>
            <a:ext cx="973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layer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42A1F-D3F9-45BE-ADC1-E9DEA5CC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2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CE4D-CCDE-49F7-87E2-94A1A70F6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009" y="356904"/>
            <a:ext cx="7886700" cy="25748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Construct a graph for this feed forward NN:</a:t>
            </a:r>
          </a:p>
          <a:p>
            <a:r>
              <a:rPr lang="en-US" dirty="0"/>
              <a:t>For every hidden layer:</a:t>
            </a:r>
          </a:p>
          <a:p>
            <a:pPr lvl="1"/>
            <a:r>
              <a:rPr lang="en-US" dirty="0"/>
              <a:t>Add a weight for each previous connected layer, plus one an offset weight.</a:t>
            </a:r>
          </a:p>
          <a:p>
            <a:pPr lvl="1"/>
            <a:r>
              <a:rPr lang="en-US" dirty="0"/>
              <a:t>Sum these weights (betas) times inputs plus offset (affine function)</a:t>
            </a:r>
          </a:p>
          <a:p>
            <a:pPr lvl="1"/>
            <a:r>
              <a:rPr lang="en-US" dirty="0"/>
              <a:t>Output some function of this sum.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9B868-ACF2-48CD-BF41-49153EBFE2E6}"/>
              </a:ext>
            </a:extLst>
          </p:cNvPr>
          <p:cNvSpPr txBox="1"/>
          <p:nvPr/>
        </p:nvSpPr>
        <p:spPr>
          <a:xfrm>
            <a:off x="585009" y="5618045"/>
            <a:ext cx="121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9588B-4196-4B9A-96A0-39DE240CA29E}"/>
              </a:ext>
            </a:extLst>
          </p:cNvPr>
          <p:cNvSpPr txBox="1"/>
          <p:nvPr/>
        </p:nvSpPr>
        <p:spPr>
          <a:xfrm>
            <a:off x="4064809" y="5618045"/>
            <a:ext cx="97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AB31466-E265-4A7D-82BB-CB2E0203F85A}"/>
                  </a:ext>
                </a:extLst>
              </p:cNvPr>
              <p:cNvSpPr/>
              <p:nvPr/>
            </p:nvSpPr>
            <p:spPr>
              <a:xfrm>
                <a:off x="1125090" y="3429000"/>
                <a:ext cx="569052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AB31466-E265-4A7D-82BB-CB2E0203F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090" y="3429000"/>
                <a:ext cx="56905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DDA723F-1B53-454D-8DBC-DDF74FB6B8ED}"/>
                  </a:ext>
                </a:extLst>
              </p:cNvPr>
              <p:cNvSpPr/>
              <p:nvPr/>
            </p:nvSpPr>
            <p:spPr>
              <a:xfrm>
                <a:off x="1125090" y="4080050"/>
                <a:ext cx="569052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DDA723F-1B53-454D-8DBC-DDF74FB6B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090" y="4080050"/>
                <a:ext cx="56905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BB3B0D6-57E1-457A-8F62-C66C6979FFFD}"/>
                  </a:ext>
                </a:extLst>
              </p:cNvPr>
              <p:cNvSpPr/>
              <p:nvPr/>
            </p:nvSpPr>
            <p:spPr>
              <a:xfrm>
                <a:off x="1125090" y="4748032"/>
                <a:ext cx="569052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BB3B0D6-57E1-457A-8F62-C66C6979F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090" y="4748032"/>
                <a:ext cx="56905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58DE6A-B8F5-4DF8-87B1-603E32EC8BAC}"/>
              </a:ext>
            </a:extLst>
          </p:cNvPr>
          <p:cNvCxnSpPr/>
          <p:nvPr/>
        </p:nvCxnSpPr>
        <p:spPr>
          <a:xfrm>
            <a:off x="1804208" y="3659832"/>
            <a:ext cx="837281" cy="56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F0D774-95C0-4C27-83C6-070A4F65FBB9}"/>
              </a:ext>
            </a:extLst>
          </p:cNvPr>
          <p:cNvCxnSpPr/>
          <p:nvPr/>
        </p:nvCxnSpPr>
        <p:spPr>
          <a:xfrm flipV="1">
            <a:off x="1804208" y="4355747"/>
            <a:ext cx="837281" cy="2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8BF2CF-3256-4BC2-B8F8-6C9EF14663E3}"/>
              </a:ext>
            </a:extLst>
          </p:cNvPr>
          <p:cNvCxnSpPr/>
          <p:nvPr/>
        </p:nvCxnSpPr>
        <p:spPr>
          <a:xfrm flipV="1">
            <a:off x="1804208" y="4474736"/>
            <a:ext cx="837281" cy="50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39B142B-FACD-4761-8EF9-B4E7529DE50E}"/>
              </a:ext>
            </a:extLst>
          </p:cNvPr>
          <p:cNvSpPr/>
          <p:nvPr/>
        </p:nvSpPr>
        <p:spPr>
          <a:xfrm>
            <a:off x="4064809" y="4147783"/>
            <a:ext cx="31326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B09EE22-F5CE-4097-9F30-149B8A16547E}"/>
                  </a:ext>
                </a:extLst>
              </p:cNvPr>
              <p:cNvSpPr/>
              <p:nvPr/>
            </p:nvSpPr>
            <p:spPr>
              <a:xfrm>
                <a:off x="2084917" y="3514661"/>
                <a:ext cx="464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B09EE22-F5CE-4097-9F30-149B8A165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17" y="3514661"/>
                <a:ext cx="46435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DFBB9B7-B3BB-458F-AACE-A479DC063A2D}"/>
                  </a:ext>
                </a:extLst>
              </p:cNvPr>
              <p:cNvSpPr/>
              <p:nvPr/>
            </p:nvSpPr>
            <p:spPr>
              <a:xfrm>
                <a:off x="1948141" y="3964000"/>
                <a:ext cx="4696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DFBB9B7-B3BB-458F-AACE-A479DC063A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141" y="3964000"/>
                <a:ext cx="46968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A6D3C68-84E6-4E19-BA95-B832DE0EEF4B}"/>
                  </a:ext>
                </a:extLst>
              </p:cNvPr>
              <p:cNvSpPr/>
              <p:nvPr/>
            </p:nvSpPr>
            <p:spPr>
              <a:xfrm>
                <a:off x="1914885" y="4430599"/>
                <a:ext cx="4696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A6D3C68-84E6-4E19-BA95-B832DE0EE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885" y="4430599"/>
                <a:ext cx="46968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4E8089-6448-45CE-9542-FAE2F37216F5}"/>
              </a:ext>
            </a:extLst>
          </p:cNvPr>
          <p:cNvCxnSpPr/>
          <p:nvPr/>
        </p:nvCxnSpPr>
        <p:spPr>
          <a:xfrm flipV="1">
            <a:off x="2774989" y="4675079"/>
            <a:ext cx="186268" cy="44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0C2DFDF-877F-479A-9C9D-06D932CC5678}"/>
                  </a:ext>
                </a:extLst>
              </p:cNvPr>
              <p:cNvSpPr/>
              <p:nvPr/>
            </p:nvSpPr>
            <p:spPr>
              <a:xfrm>
                <a:off x="2429164" y="5012481"/>
                <a:ext cx="4696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0C2DFDF-877F-479A-9C9D-06D932CC5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164" y="5012481"/>
                <a:ext cx="46968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52BBD6F8-EB6C-40BB-A2D7-FF9E530A4E79}"/>
              </a:ext>
            </a:extLst>
          </p:cNvPr>
          <p:cNvSpPr/>
          <p:nvPr/>
        </p:nvSpPr>
        <p:spPr>
          <a:xfrm>
            <a:off x="2759364" y="4124812"/>
            <a:ext cx="491067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B4295E-DBE2-4A9D-9875-736DD01C43C5}"/>
              </a:ext>
            </a:extLst>
          </p:cNvPr>
          <p:cNvCxnSpPr/>
          <p:nvPr/>
        </p:nvCxnSpPr>
        <p:spPr>
          <a:xfrm flipV="1">
            <a:off x="3362733" y="4366739"/>
            <a:ext cx="524276" cy="10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EA84BF8-7332-4B44-A6A9-BD8765D356D7}"/>
              </a:ext>
            </a:extLst>
          </p:cNvPr>
          <p:cNvSpPr txBox="1"/>
          <p:nvPr/>
        </p:nvSpPr>
        <p:spPr>
          <a:xfrm>
            <a:off x="2474259" y="5628085"/>
            <a:ext cx="973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layer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3">
                <a:extLst>
                  <a:ext uri="{FF2B5EF4-FFF2-40B4-BE49-F238E27FC236}">
                    <a16:creationId xmlns:a16="http://schemas.microsoft.com/office/drawing/2014/main" id="{E9BA888C-D5FC-4E24-B185-69CBD14FDC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08611" y="3529716"/>
                <a:ext cx="3300943" cy="55033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1" name="Content Placeholder 3">
                <a:extLst>
                  <a:ext uri="{FF2B5EF4-FFF2-40B4-BE49-F238E27FC236}">
                    <a16:creationId xmlns:a16="http://schemas.microsoft.com/office/drawing/2014/main" id="{E9BA888C-D5FC-4E24-B185-69CBD14FD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611" y="3529716"/>
                <a:ext cx="3300943" cy="5503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6C78C4D-6CE5-436C-BABD-E33EDA56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6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as a form of deep learning.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23348" y="2099734"/>
                <a:ext cx="569052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48" y="2099734"/>
                <a:ext cx="56905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23348" y="2750784"/>
                <a:ext cx="569052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48" y="2750784"/>
                <a:ext cx="56905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23348" y="3418766"/>
                <a:ext cx="569052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48" y="3418766"/>
                <a:ext cx="56905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2802466" y="2330566"/>
            <a:ext cx="837281" cy="56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802466" y="3026481"/>
            <a:ext cx="837281" cy="2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02466" y="3145470"/>
            <a:ext cx="837281" cy="50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063067" y="2818517"/>
            <a:ext cx="31326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4532" y="4857716"/>
            <a:ext cx="523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Single hidden layer</a:t>
            </a:r>
            <a:r>
              <a:rPr lang="en-US" dirty="0"/>
              <a:t> – identity link, sum of weights (betas) times inputs plus offset </a:t>
            </a:r>
          </a:p>
          <a:p>
            <a:endParaRPr lang="en-US" dirty="0"/>
          </a:p>
          <a:p>
            <a:r>
              <a:rPr lang="en-US" u="sng" dirty="0"/>
              <a:t>Output layer</a:t>
            </a:r>
            <a:r>
              <a:rPr lang="en-US" dirty="0"/>
              <a:t> – logit function (sigmoid function)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083175" y="2185395"/>
                <a:ext cx="464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175" y="2185395"/>
                <a:ext cx="46435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946399" y="2634734"/>
                <a:ext cx="4696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399" y="2634734"/>
                <a:ext cx="46968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913143" y="3101333"/>
                <a:ext cx="4696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143" y="3101333"/>
                <a:ext cx="46968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3773247" y="3345813"/>
            <a:ext cx="186268" cy="44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427422" y="3683215"/>
                <a:ext cx="4696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422" y="3683215"/>
                <a:ext cx="46968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3757622" y="2795546"/>
            <a:ext cx="491067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360991" y="3037473"/>
            <a:ext cx="524276" cy="10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C1018D-08C0-465E-8420-FE853EC0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32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5945-B003-440F-8500-A745D520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8A07-7A42-45EB-AC91-5A2852749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loss function for linear regression? </a:t>
            </a:r>
          </a:p>
          <a:p>
            <a:pPr lvl="1"/>
            <a:r>
              <a:rPr lang="en-US" dirty="0"/>
              <a:t>Mean squared error (least squares regression). </a:t>
            </a:r>
          </a:p>
          <a:p>
            <a:pPr lvl="1"/>
            <a:r>
              <a:rPr lang="en-US" dirty="0"/>
              <a:t>What about other loss functions? </a:t>
            </a:r>
          </a:p>
          <a:p>
            <a:pPr lvl="2"/>
            <a:r>
              <a:rPr lang="en-US" dirty="0"/>
              <a:t>Mean absolute error? </a:t>
            </a:r>
          </a:p>
          <a:p>
            <a:endParaRPr lang="en-US" dirty="0"/>
          </a:p>
          <a:p>
            <a:r>
              <a:rPr lang="en-US" dirty="0"/>
              <a:t>What is the optimization algorithm/approach for typical linear regression (like `</a:t>
            </a:r>
            <a:r>
              <a:rPr lang="en-US" dirty="0" err="1"/>
              <a:t>lm</a:t>
            </a:r>
            <a:r>
              <a:rPr lang="en-US" dirty="0"/>
              <a:t>()` in R)?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6DAF5-E3F7-4E39-ABF5-100FD960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0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6145-4CAF-448B-9E81-C91A5FB8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1F479-B81A-414B-801A-4CE934E8F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Overview of deep learning</a:t>
            </a:r>
          </a:p>
          <a:p>
            <a:r>
              <a:rPr lang="en-US" dirty="0"/>
              <a:t>Introduction to deep learning frameworks</a:t>
            </a:r>
          </a:p>
          <a:p>
            <a:r>
              <a:rPr lang="en-US" dirty="0"/>
              <a:t>Regression as a NN</a:t>
            </a:r>
          </a:p>
          <a:p>
            <a:r>
              <a:rPr lang="en-US" dirty="0"/>
              <a:t>NN fundamentals</a:t>
            </a:r>
          </a:p>
          <a:p>
            <a:r>
              <a:rPr lang="en-US" dirty="0"/>
              <a:t>Applied universal function approximation</a:t>
            </a:r>
          </a:p>
          <a:p>
            <a:r>
              <a:rPr lang="en-US" dirty="0"/>
              <a:t>Regularization</a:t>
            </a:r>
          </a:p>
          <a:p>
            <a:r>
              <a:rPr lang="en-US" dirty="0"/>
              <a:t>Applied regression problem</a:t>
            </a:r>
          </a:p>
          <a:p>
            <a:r>
              <a:rPr lang="en-US" dirty="0"/>
              <a:t>Recurrent NN and Convolutional NN extensions</a:t>
            </a:r>
          </a:p>
          <a:p>
            <a:r>
              <a:rPr lang="en-US" dirty="0"/>
              <a:t>Medical extensions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F7311-B765-447B-B5F2-BF21B11A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55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form of deep learning?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01149" y="2692401"/>
                <a:ext cx="569052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149" y="2692401"/>
                <a:ext cx="56905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01149" y="3343451"/>
                <a:ext cx="569052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149" y="3343451"/>
                <a:ext cx="56905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01149" y="4011433"/>
                <a:ext cx="569052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149" y="4011433"/>
                <a:ext cx="56905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2980267" y="2923233"/>
            <a:ext cx="872062" cy="67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80267" y="3641133"/>
            <a:ext cx="774701" cy="54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0267" y="4242265"/>
            <a:ext cx="8001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928533" y="2720150"/>
            <a:ext cx="491067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512734" y="3574282"/>
            <a:ext cx="736600" cy="3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521939" y="3387623"/>
            <a:ext cx="31326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6008" y="4955632"/>
            <a:ext cx="121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75370" y="4955632"/>
            <a:ext cx="14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15" name="Oval 14"/>
          <p:cNvSpPr/>
          <p:nvPr/>
        </p:nvSpPr>
        <p:spPr>
          <a:xfrm>
            <a:off x="3953933" y="3379422"/>
            <a:ext cx="491067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45465" y="3998082"/>
            <a:ext cx="491067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529668" y="2952331"/>
            <a:ext cx="745066" cy="44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529668" y="3750979"/>
            <a:ext cx="745066" cy="477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80267" y="2854389"/>
            <a:ext cx="800100" cy="11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980267" y="3057715"/>
            <a:ext cx="800100" cy="51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980267" y="3192199"/>
            <a:ext cx="800100" cy="98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80187" y="4937856"/>
            <a:ext cx="160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layer with 3 neurons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F9B04-0AC6-4697-8584-2A83F4B4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90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feed forward artificial neural network (ANN)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950" y="2095235"/>
            <a:ext cx="6286500" cy="3219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8650" y="5830267"/>
            <a:ext cx="8024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111111"/>
                </a:solidFill>
                <a:latin typeface="Noto Sans"/>
              </a:rPr>
              <a:t>A three-layer artificial neural network. </a:t>
            </a:r>
          </a:p>
          <a:p>
            <a:r>
              <a:rPr lang="en-US" i="1" dirty="0">
                <a:solidFill>
                  <a:srgbClr val="111111"/>
                </a:solidFill>
                <a:latin typeface="Noto Sans"/>
              </a:rPr>
              <a:t>(Image source: </a:t>
            </a:r>
            <a:r>
              <a:rPr lang="en-US" i="1" dirty="0">
                <a:solidFill>
                  <a:srgbClr val="E01F1F"/>
                </a:solidFill>
                <a:latin typeface="Noto Sans"/>
                <a:hlinkClick r:id="rId3"/>
              </a:rPr>
              <a:t>http://cs231n.github.io/convolutional-networks/#conv</a:t>
            </a:r>
            <a:r>
              <a:rPr lang="en-US" i="1" dirty="0">
                <a:solidFill>
                  <a:srgbClr val="111111"/>
                </a:solidFill>
                <a:latin typeface="Noto Sans"/>
              </a:rPr>
              <a:t>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5AEC6D-E88A-4A9D-829E-4D2437D3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11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goal – estimate the weights!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2199" y="2476954"/>
            <a:ext cx="9821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 data (X)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84400" y="2800119"/>
            <a:ext cx="262466" cy="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300" y="2468486"/>
            <a:ext cx="1930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Hidden layer (data transformation)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555068" y="2801549"/>
            <a:ext cx="35559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65700" y="2476954"/>
            <a:ext cx="1930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Hidden layer (data transformation)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976535" y="2791649"/>
            <a:ext cx="35559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99349" y="2476954"/>
            <a:ext cx="8487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 (Y)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13466" y="3492955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62967" y="3492955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15104" y="2925689"/>
            <a:ext cx="531" cy="448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761176" y="2925689"/>
            <a:ext cx="531" cy="448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86884" y="4453818"/>
            <a:ext cx="7336367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Given a model architecture and observed data, estimate the weights.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do we know which weights are best?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do we avoid overfitting the training data?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regularization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8D1D8D-9182-45B3-90EB-F4B32EFB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83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75691"/>
            <a:ext cx="7886700" cy="36505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do I know how good my current value of weights are?</a:t>
            </a:r>
          </a:p>
          <a:p>
            <a:pPr lvl="1"/>
            <a:r>
              <a:rPr lang="en-US" dirty="0"/>
              <a:t>Flow input data forward through the network (forward propagation)</a:t>
            </a:r>
          </a:p>
          <a:p>
            <a:pPr lvl="1"/>
            <a:r>
              <a:rPr lang="en-US" dirty="0"/>
              <a:t>Calculate cost (loss) function value, maybe squared error?</a:t>
            </a:r>
          </a:p>
          <a:p>
            <a:r>
              <a:rPr lang="en-US" dirty="0"/>
              <a:t>How do I know which direction to modify my weights to get a ‘better’ cost function?</a:t>
            </a:r>
          </a:p>
          <a:p>
            <a:pPr lvl="1"/>
            <a:r>
              <a:rPr lang="en-US" dirty="0"/>
              <a:t>Estimate each gradient (maybe the 2</a:t>
            </a:r>
            <a:r>
              <a:rPr lang="en-US" baseline="30000" dirty="0"/>
              <a:t>nd</a:t>
            </a:r>
            <a:r>
              <a:rPr lang="en-US" dirty="0"/>
              <a:t> order derivative too)</a:t>
            </a:r>
          </a:p>
          <a:p>
            <a:pPr lvl="1"/>
            <a:r>
              <a:rPr lang="en-US" dirty="0"/>
              <a:t>Backpropagation is used to adjust the weights across this complex function space.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5932" y="698954"/>
            <a:ext cx="9821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 data (X)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998133" y="1022119"/>
            <a:ext cx="262466" cy="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41033" y="690486"/>
            <a:ext cx="1930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Hidden layer (data transformation)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68801" y="1023549"/>
            <a:ext cx="35559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79433" y="698954"/>
            <a:ext cx="1930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Hidden layer (data transformation)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790268" y="1013649"/>
            <a:ext cx="35559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13082" y="698954"/>
            <a:ext cx="8487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 (Y)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7199" y="1714955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6700" y="1714955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28837" y="1147689"/>
            <a:ext cx="531" cy="448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574909" y="1147689"/>
            <a:ext cx="531" cy="448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C1D3-A634-4262-908B-102CC206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32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3941"/>
          </a:xfrm>
        </p:spPr>
        <p:txBody>
          <a:bodyPr>
            <a:normAutofit fontScale="90000"/>
          </a:bodyPr>
          <a:lstStyle/>
          <a:p>
            <a:r>
              <a:rPr lang="en-US" dirty="0"/>
              <a:t>Activation functions more generally.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3100"/>
            <a:ext cx="7886700" cy="26331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a NN, each neuron:</a:t>
            </a:r>
          </a:p>
          <a:p>
            <a:pPr lvl="1"/>
            <a:r>
              <a:rPr lang="en-US" dirty="0"/>
              <a:t>Receives values from the prior connected neurons, modified by weights and an offset</a:t>
            </a:r>
          </a:p>
          <a:p>
            <a:pPr lvl="1"/>
            <a:r>
              <a:rPr lang="en-US" dirty="0"/>
              <a:t>Linearly sums the inputs</a:t>
            </a:r>
          </a:p>
          <a:p>
            <a:pPr lvl="1"/>
            <a:r>
              <a:rPr lang="en-US" dirty="0"/>
              <a:t>Applies an </a:t>
            </a:r>
            <a:r>
              <a:rPr lang="en-US" u="sng" dirty="0"/>
              <a:t>activation function</a:t>
            </a:r>
            <a:r>
              <a:rPr lang="en-US" dirty="0"/>
              <a:t> (potentially non-linear transformation of the sum of the inputs)</a:t>
            </a:r>
          </a:p>
          <a:p>
            <a:pPr lvl="1"/>
            <a:r>
              <a:rPr lang="en-US" dirty="0"/>
              <a:t>Classic neuron – On or Off (firing or not firing)</a:t>
            </a:r>
          </a:p>
          <a:p>
            <a:pPr lvl="1"/>
            <a:r>
              <a:rPr lang="en-US" dirty="0"/>
              <a:t>But what about other functions?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867" y="4123266"/>
            <a:ext cx="2894013" cy="21727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4734" y="4677202"/>
            <a:ext cx="3649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Step function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Value of 1 above threshold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Value of 0 below threshold</a:t>
            </a:r>
          </a:p>
        </p:txBody>
      </p:sp>
      <p:sp>
        <p:nvSpPr>
          <p:cNvPr id="6" name="Rectangle 5"/>
          <p:cNvSpPr/>
          <p:nvPr/>
        </p:nvSpPr>
        <p:spPr>
          <a:xfrm>
            <a:off x="245533" y="6403034"/>
            <a:ext cx="86529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Graphs from - https://medium.com/the-theory-of-everything/understanding-activation-functions-in-neural-networks-9491262884e0</a:t>
            </a:r>
            <a:endParaRPr lang="en-US" sz="1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0992F-8D79-4838-BC4F-A8462A8E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60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938" y="3742265"/>
            <a:ext cx="3098801" cy="20658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4175033"/>
            <a:ext cx="3649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Sigmoid function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Constrains output to be between 0 and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1102154"/>
            <a:ext cx="364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Linear function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linear sum of inputs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5533" y="6403034"/>
            <a:ext cx="86529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Graphs from - https://medium.com/the-theory-of-everything/understanding-activation-functions-in-neural-networks-9491262884e0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623" y="596778"/>
            <a:ext cx="3920843" cy="255058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12E6D5-54DD-4993-BF02-DD15237C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23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934" y="427567"/>
            <a:ext cx="3208866" cy="2406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6867" y="914400"/>
            <a:ext cx="364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Tanh function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Scaled sigmoid</a:t>
            </a:r>
          </a:p>
        </p:txBody>
      </p:sp>
      <p:sp>
        <p:nvSpPr>
          <p:cNvPr id="6" name="Rectangle 5"/>
          <p:cNvSpPr/>
          <p:nvPr/>
        </p:nvSpPr>
        <p:spPr>
          <a:xfrm>
            <a:off x="245533" y="6403034"/>
            <a:ext cx="86529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Graphs from - https://medium.com/the-theory-of-everything/understanding-activation-functions-in-neural-networks-9491262884e0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934" y="3618500"/>
            <a:ext cx="2962275" cy="2000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2866" y="4156960"/>
            <a:ext cx="3649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Rectified Linear Unit function (</a:t>
            </a:r>
            <a:r>
              <a:rPr lang="en-US" u="sng" dirty="0" err="1"/>
              <a:t>relu</a:t>
            </a:r>
            <a:r>
              <a:rPr lang="en-US" u="sng" dirty="0"/>
              <a:t>)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unless above threshold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 thereafter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7FE3EE-E444-4090-A243-A5054794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52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ANN to approximate (almost) </a:t>
            </a:r>
            <a:r>
              <a:rPr lang="en-US" i="1" u="sng" dirty="0"/>
              <a:t>any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universal approximation theorem tells us an ANN feed forward network with a finite number of neurons and a single hidden layer can approximate any continuous function. </a:t>
            </a:r>
          </a:p>
          <a:p>
            <a:pPr lvl="1"/>
            <a:r>
              <a:rPr lang="en-US" dirty="0"/>
              <a:t>What does finite mean ? 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ReLU</a:t>
            </a:r>
            <a:r>
              <a:rPr lang="en-US" dirty="0"/>
              <a:t> is often used these days for hidden layers and has been shown to perform well. 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1E5B7-091B-4132-8E97-12A25C04F492}"/>
              </a:ext>
            </a:extLst>
          </p:cNvPr>
          <p:cNvSpPr/>
          <p:nvPr/>
        </p:nvSpPr>
        <p:spPr>
          <a:xfrm>
            <a:off x="563730" y="6176963"/>
            <a:ext cx="7479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https://en.wikipedia.org/wiki/Universal_approximation_theorem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9339A-93AC-47EC-8D1D-3FE4B923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2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ANN architecture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design an ANN, we must design the architecture. </a:t>
            </a:r>
          </a:p>
          <a:p>
            <a:r>
              <a:rPr lang="en-US" dirty="0"/>
              <a:t>In practice, this means specifying:</a:t>
            </a:r>
          </a:p>
          <a:p>
            <a:pPr lvl="1"/>
            <a:r>
              <a:rPr lang="en-US" dirty="0"/>
              <a:t>The number of hidden layers (the depth)</a:t>
            </a:r>
          </a:p>
          <a:p>
            <a:pPr lvl="1"/>
            <a:r>
              <a:rPr lang="en-US" dirty="0"/>
              <a:t>The number of units per hidden layer (the width)</a:t>
            </a:r>
          </a:p>
          <a:p>
            <a:pPr lvl="1"/>
            <a:r>
              <a:rPr lang="en-US" dirty="0"/>
              <a:t>The activation functions for each layer. </a:t>
            </a:r>
            <a:r>
              <a:rPr lang="en-US" dirty="0" err="1"/>
              <a:t>ReLU</a:t>
            </a:r>
            <a:r>
              <a:rPr lang="en-US" dirty="0"/>
              <a:t> is common and a good starting point!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2385D-C262-4E5B-B11F-2667CE9D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68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565B-4B98-4C31-8756-27E5DC79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to notebooks!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77865-8234-4F81-A5BD-C2DCF7541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02_keras_deep_learning_intro.ipynb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D5FB8-B612-4F39-BA57-5812DF20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4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BC41-4B29-4E56-870F-2DB615BF8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 and what is deep learning?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6289C-FFAB-4AB7-BFF8-608775F46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F9E27-7F0D-448F-8C85-7DA863C9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34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527B-4630-4BB9-A7BC-675BE1DA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for deep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56CFF-394E-4828-BCA2-485052A41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336D0-58AE-4326-AE4E-612323C9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74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0BA4-CFD5-4464-AD3B-B09E3AFC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regularize our models (review)?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9F0B2-5587-4D4F-90F0-DF6A58A00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Remember our goal…</a:t>
            </a:r>
          </a:p>
          <a:p>
            <a:pPr lvl="1"/>
            <a:r>
              <a:rPr lang="en-US" sz="2000" dirty="0"/>
              <a:t>maximize prediction on data we can see? </a:t>
            </a:r>
          </a:p>
          <a:p>
            <a:pPr lvl="1"/>
            <a:r>
              <a:rPr lang="en-US" sz="2000" dirty="0"/>
              <a:t>Or maximize prediction on data we can’t see?</a:t>
            </a:r>
          </a:p>
          <a:p>
            <a:r>
              <a:rPr lang="en-US" sz="2400" dirty="0"/>
              <a:t>Regularization hurts our training error. </a:t>
            </a:r>
          </a:p>
          <a:p>
            <a:pPr lvl="1"/>
            <a:r>
              <a:rPr lang="en-US" sz="2000" dirty="0"/>
              <a:t>But hopefully it improves our validation error!</a:t>
            </a:r>
          </a:p>
          <a:p>
            <a:r>
              <a:rPr lang="en-US" sz="2400" dirty="0"/>
              <a:t>We are introducing a lot of flexibility to the model through a deep/wide neural network…</a:t>
            </a:r>
          </a:p>
          <a:p>
            <a:pPr lvl="1"/>
            <a:r>
              <a:rPr lang="en-US" sz="2000" dirty="0"/>
              <a:t>The best fitting model in practice is typically a flexible model, regularized appropriately.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474B3A-51F6-4D73-8E6C-ED41F4DF16CC}"/>
              </a:ext>
            </a:extLst>
          </p:cNvPr>
          <p:cNvSpPr/>
          <p:nvPr/>
        </p:nvSpPr>
        <p:spPr>
          <a:xfrm>
            <a:off x="966917" y="5336175"/>
            <a:ext cx="676532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ff3"/>
              </a:rPr>
              <a:t>Regularization is “any modiﬁcation we make to a learning algorithm that is intended to reduce its generalization error but not its training error.”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			- Chapter 5, Deep Learning Book, Ian Goodfellow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C70D4-4EFF-448D-B64F-E8CD4EFC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88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0F13-B6A4-42B1-870E-43588052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track generalization error?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E7277-761B-4FD9-83ED-0BAFE9B23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Generalization error is inherently unobservable.</a:t>
            </a:r>
          </a:p>
          <a:p>
            <a:r>
              <a:rPr lang="en-US" dirty="0"/>
              <a:t>We need creative approaches to hold out samples (validation / test) to replicate the notion of ‘out of sample data’.</a:t>
            </a:r>
          </a:p>
          <a:p>
            <a:pPr lvl="1"/>
            <a:r>
              <a:rPr lang="en-US" dirty="0"/>
              <a:t>Hold out across time units, or clusters…</a:t>
            </a:r>
          </a:p>
          <a:p>
            <a:r>
              <a:rPr lang="en-US" dirty="0"/>
              <a:t>After constructing a validation set, we can use to validate hyperparameters.</a:t>
            </a:r>
          </a:p>
          <a:p>
            <a:pPr lvl="1"/>
            <a:r>
              <a:rPr lang="en-US" dirty="0"/>
              <a:t>We can also track our estimate of training and generalization error across epochs.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53DBD-C6E3-4391-B573-F16644F0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98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C7D88F-0824-4A5B-9815-C87559195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1"/>
            <a:ext cx="9144000" cy="684697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DC6BFA-42EE-44EF-82AA-7C095293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83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C36A-E861-4723-9796-27012D0C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/ L2 Penalties – parameter norm penalties.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FC531-728A-4114-891D-16C434CA3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Typically we penalize the weights but not the bias terms of the affine transformation for each neuron. </a:t>
            </a:r>
          </a:p>
          <a:p>
            <a:r>
              <a:rPr lang="en-US" dirty="0"/>
              <a:t>We will typically use the same weight across the network, although we could consider optimizing a different weight for each neuron with input(s).</a:t>
            </a:r>
          </a:p>
          <a:p>
            <a:pPr lvl="1"/>
            <a:r>
              <a:rPr lang="en-US" dirty="0"/>
              <a:t>This would be expensive (large hyper-parameter space to search). </a:t>
            </a:r>
          </a:p>
          <a:p>
            <a:r>
              <a:rPr lang="en-US" dirty="0"/>
              <a:t>L2 penalty</a:t>
            </a:r>
          </a:p>
          <a:p>
            <a:pPr lvl="1"/>
            <a:r>
              <a:rPr lang="en-US" dirty="0"/>
              <a:t>Like ridge regression. Reduces correlated inputs, but leaves weights in the model as small values. </a:t>
            </a:r>
          </a:p>
          <a:p>
            <a:r>
              <a:rPr lang="en-US" dirty="0"/>
              <a:t>L1 penalty</a:t>
            </a:r>
          </a:p>
          <a:p>
            <a:pPr lvl="1"/>
            <a:r>
              <a:rPr lang="en-US" dirty="0"/>
              <a:t>Like LASSO regression. Eliminates some weights, induces sparsity.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62B7A-7F05-4BC4-BCA1-1BDA6787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49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CC5E-5C43-4861-87CA-8CCF254E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L1/L2 </a:t>
            </a:r>
            <a:r>
              <a:rPr lang="en-US" dirty="0" err="1"/>
              <a:t>regularizers</a:t>
            </a:r>
            <a:r>
              <a:rPr lang="en-US" dirty="0"/>
              <a:t> in </a:t>
            </a:r>
            <a:r>
              <a:rPr lang="en-US" dirty="0" err="1"/>
              <a:t>keras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77714-DF82-456B-B82C-75B95EA44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kernel_regularizer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will regularize the weights matrix (the Beta’s)</a:t>
            </a:r>
          </a:p>
          <a:p>
            <a:r>
              <a:rPr lang="en-US" dirty="0" err="1"/>
              <a:t>activity_regularizer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will regularize the output of the neuron (the activation function output)</a:t>
            </a:r>
          </a:p>
          <a:p>
            <a:pPr lvl="1"/>
            <a:endParaRPr lang="en-US" dirty="0"/>
          </a:p>
          <a:p>
            <a:r>
              <a:rPr lang="en-US" dirty="0" err="1"/>
              <a:t>bias_regularizer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will regularize the bias term for the neuron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0C991-E4BE-403D-A36B-2B73B82D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679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655F-5306-4DDE-A320-0269E29A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91646-2626-4E54-8EAF-C5C814FB0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3" y="145186"/>
            <a:ext cx="8964827" cy="671281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65C374-5446-455F-9A31-B41323DE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39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9B9D-B4BF-49A9-84D1-B37FCA63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2015"/>
          </a:xfrm>
        </p:spPr>
        <p:txBody>
          <a:bodyPr/>
          <a:lstStyle/>
          <a:p>
            <a:r>
              <a:rPr lang="en-US" dirty="0"/>
              <a:t>Dropout (figure from reference)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36FED7-3E58-4A0F-9B46-B08FFD51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3617" y="1217141"/>
            <a:ext cx="7886700" cy="42903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5620F2-A8F1-4A85-B301-C32CD5DAAFAC}"/>
              </a:ext>
            </a:extLst>
          </p:cNvPr>
          <p:cNvSpPr/>
          <p:nvPr/>
        </p:nvSpPr>
        <p:spPr>
          <a:xfrm>
            <a:off x="67961" y="6207625"/>
            <a:ext cx="8798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Srivastava N, Hinton G, </a:t>
            </a:r>
            <a:r>
              <a:rPr lang="en-US" sz="1200" dirty="0" err="1"/>
              <a:t>Krizhevsky</a:t>
            </a:r>
            <a:r>
              <a:rPr lang="en-US" sz="1200" dirty="0"/>
              <a:t> A, </a:t>
            </a:r>
            <a:r>
              <a:rPr lang="en-US" sz="1200" dirty="0" err="1"/>
              <a:t>Sutskever</a:t>
            </a:r>
            <a:r>
              <a:rPr lang="en-US" sz="1200" dirty="0"/>
              <a:t> I, </a:t>
            </a:r>
            <a:r>
              <a:rPr lang="en-US" sz="1200" dirty="0" err="1"/>
              <a:t>Salakhutdinov</a:t>
            </a:r>
            <a:r>
              <a:rPr lang="en-US" sz="1200" dirty="0"/>
              <a:t> R. Dropout: a simple way to prevent neural networks from overfitting. </a:t>
            </a:r>
            <a:r>
              <a:rPr lang="en-US" sz="1200" i="1" dirty="0"/>
              <a:t>The Journal of Machine Learning Research</a:t>
            </a:r>
            <a:r>
              <a:rPr lang="en-US" sz="1200" dirty="0"/>
              <a:t>. 2014;15(1):1929–1958.</a:t>
            </a:r>
            <a:endParaRPr lang="en-US" sz="1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F5D7E8-D207-4074-958D-874D2AA5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59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376F-6933-4CD8-A167-EEE854BA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3160"/>
          </a:xfrm>
        </p:spPr>
        <p:txBody>
          <a:bodyPr>
            <a:normAutofit/>
          </a:bodyPr>
          <a:lstStyle/>
          <a:p>
            <a:r>
              <a:rPr lang="en-US" sz="3600" dirty="0"/>
              <a:t>How to pick the dropout probability?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0DE66-25A1-45AE-8EEE-8BF68CEE9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2428"/>
            <a:ext cx="9144000" cy="41731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490C2F-0E89-4A1A-9568-7105B3151010}"/>
              </a:ext>
            </a:extLst>
          </p:cNvPr>
          <p:cNvSpPr/>
          <p:nvPr/>
        </p:nvSpPr>
        <p:spPr>
          <a:xfrm>
            <a:off x="67961" y="6207625"/>
            <a:ext cx="8798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Srivastava N, Hinton G, </a:t>
            </a:r>
            <a:r>
              <a:rPr lang="en-US" sz="1200" dirty="0" err="1"/>
              <a:t>Krizhevsky</a:t>
            </a:r>
            <a:r>
              <a:rPr lang="en-US" sz="1200" dirty="0"/>
              <a:t> A, </a:t>
            </a:r>
            <a:r>
              <a:rPr lang="en-US" sz="1200" dirty="0" err="1"/>
              <a:t>Sutskever</a:t>
            </a:r>
            <a:r>
              <a:rPr lang="en-US" sz="1200" dirty="0"/>
              <a:t> I, </a:t>
            </a:r>
            <a:r>
              <a:rPr lang="en-US" sz="1200" dirty="0" err="1"/>
              <a:t>Salakhutdinov</a:t>
            </a:r>
            <a:r>
              <a:rPr lang="en-US" sz="1200" dirty="0"/>
              <a:t> R. Dropout: a simple way to prevent neural networks from overfitting. </a:t>
            </a:r>
            <a:r>
              <a:rPr lang="en-US" sz="1200" i="1" dirty="0"/>
              <a:t>The Journal of Machine Learning Research</a:t>
            </a:r>
            <a:r>
              <a:rPr lang="en-US" sz="1200" dirty="0"/>
              <a:t>. 2014;15(1):1929–1958.</a:t>
            </a:r>
            <a:endParaRPr lang="en-US" sz="1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0441BF-C4BB-4577-9149-D224827E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22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0374-654B-4548-AF32-5611CF3F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Boostrap</a:t>
            </a:r>
            <a:r>
              <a:rPr lang="en-US" dirty="0"/>
              <a:t> aggregating (bagging)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81730-34F7-4DB1-88AF-BBFA385A5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‘bagging’</a:t>
            </a:r>
          </a:p>
          <a:p>
            <a:r>
              <a:rPr lang="en-US" dirty="0"/>
              <a:t>Fit multiple different models on different resamples from the dataset.</a:t>
            </a:r>
          </a:p>
          <a:p>
            <a:pPr lvl="1"/>
            <a:r>
              <a:rPr lang="en-US" dirty="0"/>
              <a:t>Resample the dataset multiple times with replacement. </a:t>
            </a:r>
          </a:p>
          <a:p>
            <a:pPr lvl="1"/>
            <a:r>
              <a:rPr lang="en-US" dirty="0"/>
              <a:t>Fit a model on each resample. </a:t>
            </a:r>
          </a:p>
          <a:p>
            <a:pPr lvl="1"/>
            <a:r>
              <a:rPr lang="en-US" dirty="0"/>
              <a:t>If the different members make ‘errors’ in different ways, then the group vote will be stronger than any individual vote. </a:t>
            </a:r>
          </a:p>
          <a:p>
            <a:pPr lvl="1"/>
            <a:r>
              <a:rPr lang="en-US" dirty="0"/>
              <a:t>Deep learning is inherently stochastic in nature…random parameter initialization, random mini-batch selection…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BF933-2CA8-4320-BF8F-698C3CB2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6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5AEB-8818-48A2-8AA6-CDFA9728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Instructor</a:t>
            </a:r>
            <a:r>
              <a:rPr lang="en-US" dirty="0"/>
              <a:t>: Evan Carey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71AC4-4AD5-4732-8C1D-51E9F92FE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6453"/>
            <a:ext cx="7886700" cy="3453415"/>
          </a:xfrm>
        </p:spPr>
        <p:txBody>
          <a:bodyPr/>
          <a:lstStyle/>
          <a:p>
            <a:r>
              <a:rPr lang="en-US" dirty="0"/>
              <a:t>Assistant professor of Health Data Science @ Saint Louis University</a:t>
            </a:r>
          </a:p>
          <a:p>
            <a:r>
              <a:rPr lang="en-US" dirty="0"/>
              <a:t>Epidemiologist/Biostatistician/Health data scientist @ Department of Veteran Health Affairs</a:t>
            </a:r>
          </a:p>
          <a:p>
            <a:r>
              <a:rPr lang="en-US" dirty="0"/>
              <a:t>MS Applied biostatistics, PhD Epidemiology</a:t>
            </a:r>
          </a:p>
          <a:p>
            <a:r>
              <a:rPr lang="en-US" dirty="0"/>
              <a:t>Interest in answering useful questions using big healthcare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F6DBE-F14D-4E2B-BBEB-38C499C05A27}"/>
              </a:ext>
            </a:extLst>
          </p:cNvPr>
          <p:cNvSpPr txBox="1"/>
          <p:nvPr/>
        </p:nvSpPr>
        <p:spPr>
          <a:xfrm>
            <a:off x="319596" y="5997489"/>
            <a:ext cx="20241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Evan.carey@va.gov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A940B-161F-4D26-A99B-29AC33439099}"/>
              </a:ext>
            </a:extLst>
          </p:cNvPr>
          <p:cNvSpPr txBox="1"/>
          <p:nvPr/>
        </p:nvSpPr>
        <p:spPr>
          <a:xfrm>
            <a:off x="5710006" y="5997489"/>
            <a:ext cx="28053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Evan.carey@health.slu.edu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FE9129-8892-4957-8977-069C886E9870}"/>
              </a:ext>
            </a:extLst>
          </p:cNvPr>
          <p:cNvSpPr/>
          <p:nvPr/>
        </p:nvSpPr>
        <p:spPr>
          <a:xfrm>
            <a:off x="1214021" y="5379868"/>
            <a:ext cx="6715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https://github.com/evan-paul-carey/deep-learning-workshop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E979A-E6D3-444B-9BC2-F8E197A1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916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02A112-2393-485A-ADDF-5E26BADFF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1"/>
            <a:ext cx="9144000" cy="684697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E367CF-2DE5-42EF-9130-44984520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85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A0E9-2F24-4729-9348-48047E67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to notebooks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6D965-B329-4FFB-8C4D-B3CD3DECD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03_deep_learning_regression.ipynb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D02E2-375E-4A95-9B5F-691B9F2C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13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8865-D536-4F72-84DF-8CBF42DC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Extensions: RNN and CNN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F3A55-378E-419A-AC79-0D15C97C8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CCBB9-E3DE-497A-8391-A97D31DA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61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Feed-forward ANN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088467"/>
            <a:ext cx="7886700" cy="1088496"/>
          </a:xfrm>
        </p:spPr>
        <p:txBody>
          <a:bodyPr/>
          <a:lstStyle/>
          <a:p>
            <a:pPr lvl="1"/>
            <a:r>
              <a:rPr lang="en-US" dirty="0"/>
              <a:t>Do these networks have any ‘memory’ of past inputs or hidden layer outputs? </a:t>
            </a:r>
          </a:p>
        </p:txBody>
      </p:sp>
      <p:sp>
        <p:nvSpPr>
          <p:cNvPr id="4" name="Rectangle 3"/>
          <p:cNvSpPr/>
          <p:nvPr/>
        </p:nvSpPr>
        <p:spPr>
          <a:xfrm>
            <a:off x="922867" y="2429933"/>
            <a:ext cx="694266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03400" y="2768600"/>
            <a:ext cx="753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743200" y="2429934"/>
            <a:ext cx="990600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 (w=64)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18467" y="2764366"/>
            <a:ext cx="753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656667" y="2429934"/>
            <a:ext cx="990600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 (w=64)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36267" y="2429933"/>
            <a:ext cx="694266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15000" y="2764366"/>
            <a:ext cx="753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C99A7-4184-4EF8-969E-F2B1F8DC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4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sequence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data points:</a:t>
            </a:r>
          </a:p>
          <a:p>
            <a:pPr lvl="1"/>
            <a:r>
              <a:rPr lang="en-US" dirty="0"/>
              <a:t>Age, race, gender</a:t>
            </a:r>
          </a:p>
          <a:p>
            <a:pPr lvl="1"/>
            <a:r>
              <a:rPr lang="en-US" dirty="0"/>
              <a:t>Comorbidities (potentially time-varying)</a:t>
            </a:r>
          </a:p>
          <a:p>
            <a:pPr lvl="1"/>
            <a:r>
              <a:rPr lang="en-US" dirty="0"/>
              <a:t>Longitudinal medication exposure (sequence data)</a:t>
            </a:r>
          </a:p>
          <a:p>
            <a:pPr lvl="1"/>
            <a:r>
              <a:rPr lang="en-US" dirty="0"/>
              <a:t>Emergency department visits</a:t>
            </a:r>
          </a:p>
          <a:p>
            <a:pPr lvl="1"/>
            <a:endParaRPr lang="en-US" dirty="0"/>
          </a:p>
          <a:p>
            <a:r>
              <a:rPr lang="en-US" dirty="0"/>
              <a:t>Analytic goal – </a:t>
            </a:r>
          </a:p>
          <a:p>
            <a:pPr lvl="1"/>
            <a:r>
              <a:rPr lang="en-US" dirty="0"/>
              <a:t>Create a risk model that predicts emergency department utilization.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BD3AD-C3F0-434E-B2C7-87AB4EFE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33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4691"/>
            <a:ext cx="5162550" cy="4752976"/>
          </a:xfrm>
        </p:spPr>
        <p:txBody>
          <a:bodyPr/>
          <a:lstStyle/>
          <a:p>
            <a:r>
              <a:rPr lang="en-US" dirty="0"/>
              <a:t>RNN’s are useful for processing sequences of data. </a:t>
            </a:r>
          </a:p>
          <a:p>
            <a:pPr lvl="1"/>
            <a:r>
              <a:rPr lang="en-US" dirty="0"/>
              <a:t>Feed forward  struggle to use past values in additional to current values, unless we overtly include them as separate inputs. </a:t>
            </a:r>
          </a:p>
          <a:p>
            <a:pPr lvl="1"/>
            <a:r>
              <a:rPr lang="en-US" dirty="0"/>
              <a:t>The idea is that the RNN unit will ‘remember’ prior values (prior in time or more generally any index order)</a:t>
            </a:r>
          </a:p>
          <a:p>
            <a:pPr lvl="1"/>
            <a:r>
              <a:rPr lang="en-US" dirty="0"/>
              <a:t>A simple RNN –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keras</a:t>
            </a:r>
            <a:r>
              <a:rPr lang="en-US" dirty="0"/>
              <a:t>, this is the </a:t>
            </a:r>
            <a:r>
              <a:rPr lang="en-US" dirty="0" err="1"/>
              <a:t>the</a:t>
            </a:r>
            <a:r>
              <a:rPr lang="en-US" dirty="0"/>
              <a:t> ‘</a:t>
            </a:r>
            <a:r>
              <a:rPr lang="en-US" dirty="0" err="1"/>
              <a:t>SimpleRNN</a:t>
            </a:r>
            <a:r>
              <a:rPr lang="en-US" dirty="0"/>
              <a:t>’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951133" y="3897311"/>
            <a:ext cx="91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RNN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86600" y="5599109"/>
            <a:ext cx="694266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408333" y="4953001"/>
            <a:ext cx="0" cy="5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061200" y="2459566"/>
            <a:ext cx="694266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391399" y="3244325"/>
            <a:ext cx="0" cy="5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endCxn id="4" idx="1"/>
          </p:cNvCxnSpPr>
          <p:nvPr/>
        </p:nvCxnSpPr>
        <p:spPr>
          <a:xfrm rot="5400000">
            <a:off x="6761099" y="3686110"/>
            <a:ext cx="820335" cy="440266"/>
          </a:xfrm>
          <a:prstGeom prst="bentConnector4">
            <a:avLst>
              <a:gd name="adj1" fmla="val 24455"/>
              <a:gd name="adj2" fmla="val 1519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C1942-0F83-4F31-84A9-DE138231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084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Unrolled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429127" y="3431645"/>
            <a:ext cx="91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RNN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64594" y="5133443"/>
            <a:ext cx="694266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t-1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886327" y="4487335"/>
            <a:ext cx="0" cy="5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539194" y="1993900"/>
            <a:ext cx="694266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t-1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869393" y="2778659"/>
            <a:ext cx="0" cy="5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/>
          <p:cNvCxnSpPr>
            <a:endCxn id="10" idx="1"/>
          </p:cNvCxnSpPr>
          <p:nvPr/>
        </p:nvCxnSpPr>
        <p:spPr>
          <a:xfrm>
            <a:off x="4869394" y="3030409"/>
            <a:ext cx="1066799" cy="820336"/>
          </a:xfrm>
          <a:prstGeom prst="bentConnector3">
            <a:avLst>
              <a:gd name="adj1" fmla="val 595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36193" y="3431645"/>
            <a:ext cx="91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RNN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71660" y="5133443"/>
            <a:ext cx="694266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393393" y="4487335"/>
            <a:ext cx="0" cy="5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46260" y="1993900"/>
            <a:ext cx="694266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</a:t>
            </a:r>
            <a:r>
              <a:rPr lang="en-US" baseline="-25000" dirty="0" err="1"/>
              <a:t>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376459" y="2778659"/>
            <a:ext cx="0" cy="5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53325" y="3431645"/>
            <a:ext cx="91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RNN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88792" y="5133443"/>
            <a:ext cx="694266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t+1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010525" y="4487335"/>
            <a:ext cx="0" cy="5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663392" y="1993900"/>
            <a:ext cx="694266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t+1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993591" y="2778659"/>
            <a:ext cx="0" cy="5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/>
          <p:cNvCxnSpPr/>
          <p:nvPr/>
        </p:nvCxnSpPr>
        <p:spPr>
          <a:xfrm>
            <a:off x="6376459" y="3050721"/>
            <a:ext cx="1066799" cy="820336"/>
          </a:xfrm>
          <a:prstGeom prst="bentConnector3">
            <a:avLst>
              <a:gd name="adj1" fmla="val 595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425450" y="1794932"/>
            <a:ext cx="3706283" cy="4597399"/>
          </a:xfrm>
        </p:spPr>
        <p:txBody>
          <a:bodyPr>
            <a:normAutofit/>
          </a:bodyPr>
          <a:lstStyle/>
          <a:p>
            <a:r>
              <a:rPr lang="en-US" sz="2400" dirty="0"/>
              <a:t>Each simple RNN is a function of current X, and the prior RNN output.</a:t>
            </a:r>
          </a:p>
          <a:p>
            <a:r>
              <a:rPr lang="en-US" sz="2400" dirty="0"/>
              <a:t>In theory, all the information from prior X’s could be included in the final output as we train the model. </a:t>
            </a:r>
          </a:p>
          <a:p>
            <a:r>
              <a:rPr lang="en-US" sz="2400" dirty="0"/>
              <a:t>In practice, this doesn’t work out. </a:t>
            </a:r>
          </a:p>
          <a:p>
            <a:pPr lvl="1"/>
            <a:r>
              <a:rPr lang="en-US" sz="2000" dirty="0"/>
              <a:t>Why? 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CC279-6ED4-4E37-98CE-E0DC43CE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964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gradient issue with simple RNN.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RNN has a problem with vanishing gradients across earlier time-steps. </a:t>
            </a:r>
          </a:p>
          <a:p>
            <a:pPr lvl="1"/>
            <a:r>
              <a:rPr lang="en-US" dirty="0"/>
              <a:t>In theory the network could learn everything, but in practice it fails dues to vanishing gradients of something optimized repetitively…</a:t>
            </a:r>
          </a:p>
          <a:p>
            <a:pPr lvl="1"/>
            <a:r>
              <a:rPr lang="en-US" dirty="0"/>
              <a:t>Occasionally the gradients will explode instead of vanish, causing optimization issues.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B4C70-BCF2-406D-857E-94F0499E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656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 (LSTM)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Developed by </a:t>
            </a:r>
            <a:r>
              <a:rPr lang="en-US" dirty="0" err="1"/>
              <a:t>Hochreiter</a:t>
            </a:r>
            <a:r>
              <a:rPr lang="en-US" dirty="0"/>
              <a:t>, </a:t>
            </a:r>
            <a:r>
              <a:rPr lang="en-US" dirty="0" err="1"/>
              <a:t>Schmidhuber</a:t>
            </a:r>
            <a:r>
              <a:rPr lang="en-US" dirty="0"/>
              <a:t>, and </a:t>
            </a:r>
            <a:r>
              <a:rPr lang="en-US" dirty="0" err="1"/>
              <a:t>Bengio</a:t>
            </a:r>
            <a:r>
              <a:rPr lang="en-US" dirty="0"/>
              <a:t> in 1997.</a:t>
            </a:r>
          </a:p>
          <a:p>
            <a:r>
              <a:rPr lang="en-US" dirty="0"/>
              <a:t>Allows past information to be injected at future times, without being subjected to a vanishing gradient. </a:t>
            </a:r>
          </a:p>
          <a:p>
            <a:endParaRPr lang="en-US" dirty="0"/>
          </a:p>
          <a:p>
            <a:r>
              <a:rPr lang="en-US" dirty="0"/>
              <a:t>Each LSTM RNN layer is a function of:</a:t>
            </a:r>
          </a:p>
          <a:p>
            <a:pPr lvl="1"/>
            <a:r>
              <a:rPr lang="en-US" dirty="0"/>
              <a:t>Current X input</a:t>
            </a:r>
          </a:p>
          <a:p>
            <a:pPr lvl="1"/>
            <a:r>
              <a:rPr lang="en-US" dirty="0"/>
              <a:t>Prior LSTM output (t-1)</a:t>
            </a:r>
          </a:p>
          <a:p>
            <a:pPr lvl="1"/>
            <a:r>
              <a:rPr lang="en-US" dirty="0"/>
              <a:t>‘Carry’ information from prior time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855D5-546E-42B1-B8A1-77A5DAB9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15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1830923" y="3629757"/>
            <a:ext cx="91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 RNN</a:t>
            </a:r>
          </a:p>
        </p:txBody>
      </p:sp>
      <p:sp>
        <p:nvSpPr>
          <p:cNvPr id="5" name="Rectangle 4"/>
          <p:cNvSpPr/>
          <p:nvPr/>
        </p:nvSpPr>
        <p:spPr>
          <a:xfrm>
            <a:off x="1966390" y="5331555"/>
            <a:ext cx="694266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t-1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288123" y="4685447"/>
            <a:ext cx="0" cy="5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40990" y="2192012"/>
            <a:ext cx="694266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t-1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71189" y="2976771"/>
            <a:ext cx="0" cy="5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/>
          <p:cNvCxnSpPr/>
          <p:nvPr/>
        </p:nvCxnSpPr>
        <p:spPr>
          <a:xfrm>
            <a:off x="2381252" y="3253995"/>
            <a:ext cx="1489079" cy="794862"/>
          </a:xfrm>
          <a:prstGeom prst="bentConnector3">
            <a:avLst>
              <a:gd name="adj1" fmla="val 625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980393" y="3609445"/>
            <a:ext cx="91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 RNN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15860" y="5311243"/>
            <a:ext cx="694266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437593" y="4665135"/>
            <a:ext cx="0" cy="5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90460" y="2171700"/>
            <a:ext cx="694266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</a:t>
            </a:r>
            <a:r>
              <a:rPr lang="en-US" baseline="-25000" dirty="0" err="1"/>
              <a:t>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20659" y="2956459"/>
            <a:ext cx="0" cy="5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476995" y="3629757"/>
            <a:ext cx="91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 RNN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12462" y="5331555"/>
            <a:ext cx="694266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t+1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934195" y="4685447"/>
            <a:ext cx="0" cy="5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587062" y="2192012"/>
            <a:ext cx="694266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t+1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917261" y="2976771"/>
            <a:ext cx="0" cy="5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/>
          <p:cNvCxnSpPr/>
          <p:nvPr/>
        </p:nvCxnSpPr>
        <p:spPr>
          <a:xfrm>
            <a:off x="4420659" y="3228521"/>
            <a:ext cx="1946274" cy="869544"/>
          </a:xfrm>
          <a:prstGeom prst="bentConnector3">
            <a:avLst>
              <a:gd name="adj1" fmla="val 595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014931" y="2933583"/>
            <a:ext cx="661987" cy="64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carry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58598" y="2918824"/>
            <a:ext cx="661987" cy="64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carry</a:t>
            </a:r>
          </a:p>
        </p:txBody>
      </p:sp>
      <p:cxnSp>
        <p:nvCxnSpPr>
          <p:cNvPr id="33" name="Connector: Elbow 32"/>
          <p:cNvCxnSpPr/>
          <p:nvPr/>
        </p:nvCxnSpPr>
        <p:spPr>
          <a:xfrm rot="5400000" flipH="1" flipV="1">
            <a:off x="2118885" y="3832531"/>
            <a:ext cx="1284620" cy="946144"/>
          </a:xfrm>
          <a:prstGeom prst="bentConnector3">
            <a:avLst>
              <a:gd name="adj1" fmla="val 2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676918" y="2976771"/>
            <a:ext cx="1394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/>
          <p:cNvCxnSpPr/>
          <p:nvPr/>
        </p:nvCxnSpPr>
        <p:spPr>
          <a:xfrm rot="5400000" flipH="1" flipV="1">
            <a:off x="4268355" y="3856940"/>
            <a:ext cx="1284620" cy="946144"/>
          </a:xfrm>
          <a:prstGeom prst="bentConnector3">
            <a:avLst>
              <a:gd name="adj1" fmla="val 2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996780" y="3095305"/>
            <a:ext cx="1394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AFF21-4C7B-4338-AA89-8F67D3DE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2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4E34-3532-4CF6-8A5B-E043C1A5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Attendee 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320AC-91A6-4A42-96CD-129C53901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Raise your hand if you have had coursework/training in general linear models with p-values </a:t>
            </a:r>
            <a:r>
              <a:rPr lang="en-US" dirty="0">
                <a:sym typeface="Wingdings" panose="05000000000000000000" pitchFamily="2" charset="2"/>
              </a:rPr>
              <a:t> </a:t>
            </a:r>
          </a:p>
          <a:p>
            <a:r>
              <a:rPr lang="en-US" dirty="0"/>
              <a:t>Raise your hand if you have had coursework/training in machine learning approaches to generating predictive algorithms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Raise your hand if you have had coursework/training in deep learning models with </a:t>
            </a:r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F6802-D2D8-4500-8A4E-C7F7C24A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032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RNN layers available in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</a:p>
          <a:p>
            <a:pPr lvl="1"/>
            <a:r>
              <a:rPr lang="en-US" dirty="0"/>
              <a:t>Published in 2014</a:t>
            </a:r>
          </a:p>
          <a:p>
            <a:pPr lvl="1"/>
            <a:r>
              <a:rPr lang="en-US" dirty="0"/>
              <a:t>Simpler / faster than an LSTM</a:t>
            </a:r>
          </a:p>
          <a:p>
            <a:pPr lvl="1"/>
            <a:r>
              <a:rPr lang="en-US" dirty="0"/>
              <a:t>Less capacity though…</a:t>
            </a:r>
          </a:p>
          <a:p>
            <a:endParaRPr lang="en-US" dirty="0"/>
          </a:p>
          <a:p>
            <a:r>
              <a:rPr lang="en-US" dirty="0"/>
              <a:t>Stacking recurrent NN layers?</a:t>
            </a:r>
          </a:p>
          <a:p>
            <a:pPr lvl="1"/>
            <a:r>
              <a:rPr lang="en-US" dirty="0"/>
              <a:t>Each layer should return the full sequence (not just the last </a:t>
            </a:r>
            <a:r>
              <a:rPr lang="en-US" dirty="0" err="1"/>
              <a:t>timestep</a:t>
            </a:r>
            <a:r>
              <a:rPr lang="en-US" dirty="0"/>
              <a:t> value)</a:t>
            </a:r>
          </a:p>
          <a:p>
            <a:pPr lvl="1"/>
            <a:endParaRPr lang="en-US" dirty="0"/>
          </a:p>
          <a:p>
            <a:r>
              <a:rPr lang="en-US" dirty="0"/>
              <a:t>Stacking multiple LSTM layers is </a:t>
            </a:r>
            <a:r>
              <a:rPr lang="en-US" i="1" dirty="0"/>
              <a:t>expensive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1F14C-C9A5-430A-9254-E3E2F607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856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28067" y="5279375"/>
            <a:ext cx="2472267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1D- Convolutions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67" y="5459562"/>
            <a:ext cx="7153374" cy="3084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89025" y="5821865"/>
            <a:ext cx="172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3625" y="5405752"/>
            <a:ext cx="88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16" name="Straight Arrow Connector 15"/>
          <p:cNvCxnSpPr>
            <a:stCxn id="11" idx="0"/>
          </p:cNvCxnSpPr>
          <p:nvPr/>
        </p:nvCxnSpPr>
        <p:spPr>
          <a:xfrm flipH="1" flipV="1">
            <a:off x="4910667" y="3674533"/>
            <a:ext cx="753534" cy="160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26467" y="3053456"/>
            <a:ext cx="1168400" cy="567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A05919-E48F-4EAD-8794-9F76C397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722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481667" y="5187873"/>
            <a:ext cx="2472267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1D- Convolutions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67" y="5459562"/>
            <a:ext cx="7153374" cy="3084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89025" y="5821865"/>
            <a:ext cx="172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3625" y="5405752"/>
            <a:ext cx="88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16" name="Straight Arrow Connector 15"/>
          <p:cNvCxnSpPr>
            <a:stCxn id="11" idx="0"/>
          </p:cNvCxnSpPr>
          <p:nvPr/>
        </p:nvCxnSpPr>
        <p:spPr>
          <a:xfrm flipV="1">
            <a:off x="2717801" y="3737722"/>
            <a:ext cx="1430866" cy="1450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26467" y="3053456"/>
            <a:ext cx="1168400" cy="567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EB3E7-CE30-4C79-895E-6C00C7B3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7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39934" y="5253975"/>
            <a:ext cx="2472267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1D- Convolutions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67" y="5459562"/>
            <a:ext cx="7153374" cy="3084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89025" y="5821865"/>
            <a:ext cx="172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3625" y="5405752"/>
            <a:ext cx="88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16" name="Straight Arrow Connector 15"/>
          <p:cNvCxnSpPr>
            <a:stCxn id="11" idx="0"/>
          </p:cNvCxnSpPr>
          <p:nvPr/>
        </p:nvCxnSpPr>
        <p:spPr>
          <a:xfrm flipH="1" flipV="1">
            <a:off x="5435600" y="3737722"/>
            <a:ext cx="2040468" cy="151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26467" y="3053456"/>
            <a:ext cx="1168400" cy="567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9B071C-F7A5-4170-AA7C-6352FFDD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147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1D- Convolutions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We must specify:</a:t>
            </a:r>
          </a:p>
          <a:p>
            <a:pPr lvl="1"/>
            <a:r>
              <a:rPr lang="en-US" dirty="0"/>
              <a:t>The window size (</a:t>
            </a:r>
            <a:r>
              <a:rPr lang="en-US" dirty="0" err="1"/>
              <a:t>kernel_size</a:t>
            </a:r>
            <a:r>
              <a:rPr lang="en-US" dirty="0"/>
              <a:t> in 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number of convolutions (filters in 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Activation function</a:t>
            </a:r>
          </a:p>
          <a:p>
            <a:r>
              <a:rPr lang="en-US" dirty="0"/>
              <a:t>These can be combined with recurrent layers like GRU</a:t>
            </a:r>
          </a:p>
          <a:p>
            <a:pPr lvl="1"/>
            <a:r>
              <a:rPr lang="en-US" dirty="0"/>
              <a:t>Use the 1d-Convolutions for dimensionality reduction</a:t>
            </a:r>
          </a:p>
          <a:p>
            <a:pPr lvl="1"/>
            <a:r>
              <a:rPr lang="en-US" dirty="0"/>
              <a:t>Use the GRU (or LSTM) to persist information across time points.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52ED9C-91B1-4609-B50E-62423E06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142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deep learning approach:</a:t>
            </a:r>
          </a:p>
          <a:p>
            <a:pPr lvl="1"/>
            <a:r>
              <a:rPr lang="en-US" dirty="0"/>
              <a:t>Start simple and include a baseline (null information model)</a:t>
            </a:r>
          </a:p>
          <a:p>
            <a:pPr lvl="1"/>
            <a:r>
              <a:rPr lang="en-US" dirty="0"/>
              <a:t>Increase complexity and then regularize appropriately, checking for overfitting behavior graphically.</a:t>
            </a:r>
          </a:p>
          <a:p>
            <a:pPr lvl="1"/>
            <a:r>
              <a:rPr lang="en-US" dirty="0"/>
              <a:t>Continue to increase model capacity until you can no longer control overfitting via regularization</a:t>
            </a:r>
          </a:p>
          <a:p>
            <a:pPr lvl="1"/>
            <a:r>
              <a:rPr lang="en-US" dirty="0"/>
              <a:t>Keep best model.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When and why to try deep learning?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A93CC-A660-453D-9A0C-D22DCDDF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771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01AE-9974-47D2-96CF-5CC3DFFC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36727"/>
            <a:ext cx="7886700" cy="2852737"/>
          </a:xfrm>
        </p:spPr>
        <p:txBody>
          <a:bodyPr/>
          <a:lstStyle/>
          <a:p>
            <a:r>
              <a:rPr lang="en-US" dirty="0"/>
              <a:t>Exciting Medical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DAE05-15BE-41E3-8552-215E0F735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A34E0-5562-41FA-8F25-FF5A41C4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48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6F69-2D7E-495F-B7D3-524F15C9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heterogenous treatment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051F-B00E-4F07-9A81-5525684B2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673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Estimating the conditional average treatment effect (CATE)</a:t>
            </a:r>
          </a:p>
          <a:p>
            <a:r>
              <a:rPr lang="en-US" dirty="0"/>
              <a:t>This require a high capacity model (potentially at the expense of model clarity)</a:t>
            </a:r>
          </a:p>
          <a:p>
            <a:r>
              <a:rPr lang="en-US" dirty="0"/>
              <a:t>Non DL approaches include:</a:t>
            </a:r>
          </a:p>
          <a:p>
            <a:pPr lvl="1"/>
            <a:r>
              <a:rPr lang="en-US" dirty="0"/>
              <a:t>Linear model based approaches (interactions)</a:t>
            </a:r>
          </a:p>
          <a:p>
            <a:pPr lvl="1"/>
            <a:r>
              <a:rPr lang="en-US" dirty="0"/>
              <a:t>Tree based methods</a:t>
            </a:r>
          </a:p>
          <a:p>
            <a:r>
              <a:rPr lang="en-US" dirty="0"/>
              <a:t>But what about data structure complexity?</a:t>
            </a:r>
          </a:p>
          <a:p>
            <a:pPr lvl="1"/>
            <a:r>
              <a:rPr lang="en-US" dirty="0"/>
              <a:t>Time series within the data</a:t>
            </a:r>
          </a:p>
          <a:p>
            <a:pPr lvl="1"/>
            <a:r>
              <a:rPr lang="en-US" dirty="0"/>
              <a:t>Free text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223E10-4234-4F21-9143-DAF11DAE9E00}"/>
              </a:ext>
            </a:extLst>
          </p:cNvPr>
          <p:cNvSpPr/>
          <p:nvPr/>
        </p:nvSpPr>
        <p:spPr>
          <a:xfrm>
            <a:off x="142042" y="5850234"/>
            <a:ext cx="85758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Chen R, Liu H. Heterogeneous Treatment Effect Estimation through Deep Learning. </a:t>
            </a:r>
            <a:r>
              <a:rPr lang="en-US" i="1" dirty="0"/>
              <a:t>arXiv:181011010 [stat]</a:t>
            </a:r>
            <a:r>
              <a:rPr lang="en-US" dirty="0"/>
              <a:t>. October 2018. </a:t>
            </a:r>
            <a:r>
              <a:rPr lang="en-US" dirty="0">
                <a:hlinkClick r:id="rId2"/>
              </a:rPr>
              <a:t>http://arxiv.org/abs/1810.11010.</a:t>
            </a:r>
            <a:r>
              <a:rPr lang="en-US" dirty="0"/>
              <a:t> Accessed July 19, 2019.</a:t>
            </a:r>
            <a:endParaRPr lang="en-US" dirty="0"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5E40B-2EF8-47B1-904B-049584D8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401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50B0-D766-4FE8-BD22-06924A3F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B7814-5C64-49ED-99ED-558F9F8BC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079796"/>
          </a:xfrm>
        </p:spPr>
        <p:txBody>
          <a:bodyPr/>
          <a:lstStyle/>
          <a:p>
            <a:r>
              <a:rPr lang="en-US" dirty="0"/>
              <a:t>Using clinical text from EMR’s is challenging under traditional statistical learnings frameworks. </a:t>
            </a:r>
          </a:p>
          <a:p>
            <a:r>
              <a:rPr lang="en-US" dirty="0"/>
              <a:t>NN can use text as inputs, then transform to lower dimensional embeddings for subsequent use in the model (NLP). </a:t>
            </a:r>
          </a:p>
          <a:p>
            <a:r>
              <a:rPr lang="en-US" dirty="0"/>
              <a:t>Embeddings trained on big datasets can be made available, then incorporate into local (smaller) datasets for use. Weights can be updated with the smaller datasets (transfer learning!) 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C2E114-D839-469E-98D6-E78AF6AB60A5}"/>
              </a:ext>
            </a:extLst>
          </p:cNvPr>
          <p:cNvSpPr/>
          <p:nvPr/>
        </p:nvSpPr>
        <p:spPr>
          <a:xfrm>
            <a:off x="159797" y="5770485"/>
            <a:ext cx="87001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Zhang Y, Chen Q, Yang Z, Lin H, Lu Z. </a:t>
            </a:r>
            <a:r>
              <a:rPr lang="en-US" dirty="0" err="1"/>
              <a:t>BioWordVec</a:t>
            </a:r>
            <a:r>
              <a:rPr lang="en-US" dirty="0"/>
              <a:t>, improving biomedical word embeddings with </a:t>
            </a:r>
            <a:r>
              <a:rPr lang="en-US" dirty="0" err="1"/>
              <a:t>subword</a:t>
            </a:r>
            <a:r>
              <a:rPr lang="en-US" dirty="0"/>
              <a:t> information and </a:t>
            </a:r>
            <a:r>
              <a:rPr lang="en-US" dirty="0" err="1"/>
              <a:t>MeSH</a:t>
            </a:r>
            <a:r>
              <a:rPr lang="en-US" dirty="0"/>
              <a:t>. </a:t>
            </a:r>
            <a:r>
              <a:rPr lang="en-US" i="1" dirty="0"/>
              <a:t>Scientific Data</a:t>
            </a:r>
            <a:r>
              <a:rPr lang="en-US" dirty="0"/>
              <a:t>. 2019;6(1):1-9. doi:</a:t>
            </a:r>
            <a:r>
              <a:rPr lang="en-US" dirty="0">
                <a:hlinkClick r:id="rId2"/>
              </a:rPr>
              <a:t>10.1038/s41597-019-0055-0</a:t>
            </a:r>
            <a:endParaRPr lang="en-US" dirty="0"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8B7F6-D608-491B-AFC3-39AF21DF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508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5DF8-5B0A-482A-B102-EF3FE1B9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50E1-BAEA-4E50-B8E0-4EE1E5003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3766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Deep learning is not better for many (most?) problems utilizing clinical data. </a:t>
            </a:r>
          </a:p>
          <a:p>
            <a:r>
              <a:rPr lang="en-US" dirty="0"/>
              <a:t>Deep learning is expensive and complex, often for no gain in predictive power. </a:t>
            </a:r>
          </a:p>
          <a:p>
            <a:r>
              <a:rPr lang="en-US" dirty="0"/>
              <a:t>Deep learning may be harder to interpret than other approaches. </a:t>
            </a:r>
          </a:p>
          <a:p>
            <a:r>
              <a:rPr lang="en-US" dirty="0"/>
              <a:t>Deep learning requires large amounts of labelled data, which is challenging in the context of observational medical data.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D25EAD-E315-4013-92E8-0D627F68A338}"/>
              </a:ext>
            </a:extLst>
          </p:cNvPr>
          <p:cNvSpPr/>
          <p:nvPr/>
        </p:nvSpPr>
        <p:spPr>
          <a:xfrm>
            <a:off x="213065" y="5715298"/>
            <a:ext cx="83982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Chen D, Liu S, Kingsbury P, et al. Deep learning and alternative learning strategies for retrospective real-world clinical data. </a:t>
            </a:r>
            <a:r>
              <a:rPr lang="en-US" i="1" dirty="0" err="1"/>
              <a:t>npj</a:t>
            </a:r>
            <a:r>
              <a:rPr lang="en-US" i="1" dirty="0"/>
              <a:t> Digital Medicine</a:t>
            </a:r>
            <a:r>
              <a:rPr lang="en-US" dirty="0"/>
              <a:t>. 2019;2(1):1-5. doi:</a:t>
            </a:r>
            <a:r>
              <a:rPr lang="en-US" dirty="0">
                <a:hlinkClick r:id="rId2"/>
              </a:rPr>
              <a:t>10.1038/s41746-019-0122-0</a:t>
            </a:r>
            <a:endParaRPr lang="en-US" dirty="0"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6DE79-B51D-4E94-B085-7439DDBF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9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50A5-4F15-4933-8796-B4EEEDFA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99689"/>
          </a:xfrm>
        </p:spPr>
        <p:txBody>
          <a:bodyPr/>
          <a:lstStyle/>
          <a:p>
            <a:r>
              <a:rPr lang="en-US" u="sng" dirty="0"/>
              <a:t>Statistical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C2F6-EAFA-421E-BDFC-56C5FC561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61472"/>
            <a:ext cx="7886700" cy="22397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Traditional inferential statistics / Bayesian inference</a:t>
            </a:r>
          </a:p>
          <a:p>
            <a:pPr lvl="1"/>
            <a:r>
              <a:rPr lang="en-US" u="sng" dirty="0"/>
              <a:t>Goal</a:t>
            </a:r>
            <a:r>
              <a:rPr lang="en-US" dirty="0"/>
              <a:t>: approximate the data generating process while make inference on uncertainty. </a:t>
            </a:r>
          </a:p>
          <a:p>
            <a:r>
              <a:rPr lang="en-US" dirty="0"/>
              <a:t>Machine learning</a:t>
            </a:r>
          </a:p>
          <a:p>
            <a:pPr lvl="1"/>
            <a:r>
              <a:rPr lang="en-US" u="sng" dirty="0"/>
              <a:t>Goal</a:t>
            </a:r>
            <a:r>
              <a:rPr lang="en-US" dirty="0"/>
              <a:t>: create an algorithm that predicts y with the highest accuracy. 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716E884-A7FC-4842-85C0-16727484E6EC}"/>
                  </a:ext>
                </a:extLst>
              </p:cNvPr>
              <p:cNvSpPr/>
              <p:nvPr/>
            </p:nvSpPr>
            <p:spPr>
              <a:xfrm>
                <a:off x="3019993" y="1683814"/>
                <a:ext cx="569052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716E884-A7FC-4842-85C0-16727484E6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93" y="1683814"/>
                <a:ext cx="56905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960E8E-E745-4D0B-8576-41088D32AC24}"/>
                  </a:ext>
                </a:extLst>
              </p:cNvPr>
              <p:cNvSpPr/>
              <p:nvPr/>
            </p:nvSpPr>
            <p:spPr>
              <a:xfrm>
                <a:off x="3019993" y="2334864"/>
                <a:ext cx="569052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960E8E-E745-4D0B-8576-41088D32A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93" y="2334864"/>
                <a:ext cx="56905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8B5C7B2-8EF3-4305-AF0E-F6A99FFAA9A7}"/>
                  </a:ext>
                </a:extLst>
              </p:cNvPr>
              <p:cNvSpPr/>
              <p:nvPr/>
            </p:nvSpPr>
            <p:spPr>
              <a:xfrm>
                <a:off x="3019993" y="3002846"/>
                <a:ext cx="569052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8B5C7B2-8EF3-4305-AF0E-F6A99FFAA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93" y="3002846"/>
                <a:ext cx="56905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D0D059-B0D8-44B8-B956-6095463DDEF8}"/>
              </a:ext>
            </a:extLst>
          </p:cNvPr>
          <p:cNvCxnSpPr/>
          <p:nvPr/>
        </p:nvCxnSpPr>
        <p:spPr>
          <a:xfrm>
            <a:off x="3699111" y="1914646"/>
            <a:ext cx="837281" cy="56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DAE063-4CB4-4083-A863-74D9EFA3882A}"/>
              </a:ext>
            </a:extLst>
          </p:cNvPr>
          <p:cNvCxnSpPr/>
          <p:nvPr/>
        </p:nvCxnSpPr>
        <p:spPr>
          <a:xfrm flipV="1">
            <a:off x="3699111" y="2610561"/>
            <a:ext cx="837281" cy="2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2A51EA-63DE-4E6B-956D-E1478C12BB8B}"/>
              </a:ext>
            </a:extLst>
          </p:cNvPr>
          <p:cNvCxnSpPr/>
          <p:nvPr/>
        </p:nvCxnSpPr>
        <p:spPr>
          <a:xfrm flipV="1">
            <a:off x="3699111" y="2729550"/>
            <a:ext cx="837281" cy="50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1EF18C6-3E37-40A0-9216-2E9F63A2D903}"/>
              </a:ext>
            </a:extLst>
          </p:cNvPr>
          <p:cNvSpPr/>
          <p:nvPr/>
        </p:nvSpPr>
        <p:spPr>
          <a:xfrm>
            <a:off x="4833645" y="2377197"/>
            <a:ext cx="31326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3A3C13E-266E-49FA-A9C4-FF046613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297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BAE-6A92-461F-99C2-69E63356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B62B-7D54-4352-8B40-69D3AB08C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tensorflow</a:t>
            </a:r>
            <a:r>
              <a:rPr lang="en-US" dirty="0"/>
              <a:t> website has some great tutorials, with many more being developed as we speak. Check these out!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https://www.tensorflow.org/learn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9CF06-9AC4-426A-AEF0-8AC81711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1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as a subset of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is a subset of the field of ML.</a:t>
            </a:r>
          </a:p>
          <a:p>
            <a:r>
              <a:rPr lang="en-US" dirty="0"/>
              <a:t>Similar idea/goal:</a:t>
            </a:r>
          </a:p>
          <a:p>
            <a:pPr lvl="1"/>
            <a:r>
              <a:rPr lang="en-US" dirty="0"/>
              <a:t>Transform inputs into meaningful representations (outputs)</a:t>
            </a:r>
          </a:p>
          <a:p>
            <a:pPr lvl="1"/>
            <a:r>
              <a:rPr lang="en-US" dirty="0"/>
              <a:t>Given an image, transform it into a prediction of ‘</a:t>
            </a:r>
            <a:r>
              <a:rPr lang="en-US" u="sng" dirty="0"/>
              <a:t>Cat</a:t>
            </a:r>
            <a:r>
              <a:rPr lang="en-US" dirty="0"/>
              <a:t> or </a:t>
            </a:r>
            <a:r>
              <a:rPr lang="en-US" u="sng" dirty="0"/>
              <a:t>not cat</a:t>
            </a:r>
            <a:r>
              <a:rPr lang="en-US" dirty="0"/>
              <a:t>’ </a:t>
            </a:r>
          </a:p>
          <a:p>
            <a:pPr lvl="1"/>
            <a:r>
              <a:rPr lang="en-US" dirty="0"/>
              <a:t>Given demographics, medical comorbidities, and recent clinical utilization, </a:t>
            </a:r>
            <a:r>
              <a:rPr lang="en-US" u="sng" dirty="0"/>
              <a:t>predict total cost of care next year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Given demographics, medical comorbidities, and recent clinical utilization, </a:t>
            </a:r>
            <a:r>
              <a:rPr lang="en-US" u="sng" dirty="0"/>
              <a:t>predict probability of mortality in the  next 6 months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A5416-CB03-4713-BBF0-485B9051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30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versus ‘other ML’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fundamental application difference is the degree of feature engineering required. </a:t>
            </a:r>
          </a:p>
          <a:p>
            <a:endParaRPr lang="en-US" dirty="0"/>
          </a:p>
          <a:p>
            <a:r>
              <a:rPr lang="en-US" dirty="0"/>
              <a:t>Under deep learning frameworks, we can flexibly add inputs. Since we model ‘hidden units’ (more on this later), we can hopefully extract meaningful feature engineering directly from the labelled data. </a:t>
            </a:r>
          </a:p>
          <a:p>
            <a:pPr lvl="1"/>
            <a:r>
              <a:rPr lang="en-US" dirty="0"/>
              <a:t>Why didn’t we do this prior to the current deep learning craze?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ACE8D-DB9D-4B65-9788-6643A4E0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6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deep learning now?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has become exceptionally popular in the last 10 years. </a:t>
            </a:r>
          </a:p>
          <a:p>
            <a:endParaRPr lang="en-US" dirty="0"/>
          </a:p>
          <a:p>
            <a:r>
              <a:rPr lang="en-US" dirty="0"/>
              <a:t>Why do you think that is?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8F4A7-CC70-4E12-A239-11F5BCC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602-CABF-4F5A-97C2-3FE7AD3E1D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5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813</TotalTime>
  <Words>2908</Words>
  <Application>Microsoft Office PowerPoint</Application>
  <PresentationFormat>On-screen Show (4:3)</PresentationFormat>
  <Paragraphs>442</Paragraphs>
  <Slides>60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ff3</vt:lpstr>
      <vt:lpstr>Lato</vt:lpstr>
      <vt:lpstr>Noto Sans</vt:lpstr>
      <vt:lpstr>Office Theme</vt:lpstr>
      <vt:lpstr>Workshop 07: Statistical Learning II: A Practical Course in Deep Learning for Statisticians: Neural Network Fundamentals with Healthcare Applications Using Tensor Flow</vt:lpstr>
      <vt:lpstr>Course outline</vt:lpstr>
      <vt:lpstr>Who are you and what is deep learning? </vt:lpstr>
      <vt:lpstr>Instructor: Evan Carey</vt:lpstr>
      <vt:lpstr>Attendee poll</vt:lpstr>
      <vt:lpstr>Statistical learning</vt:lpstr>
      <vt:lpstr>Deep learning as a subset of ML</vt:lpstr>
      <vt:lpstr>Deep learning versus ‘other ML’ approaches</vt:lpstr>
      <vt:lpstr>Why deep learning now? </vt:lpstr>
      <vt:lpstr>The potential of deep learning</vt:lpstr>
      <vt:lpstr>Popular deep learning frameworks</vt:lpstr>
      <vt:lpstr>PowerPoint Presentation</vt:lpstr>
      <vt:lpstr>PowerPoint Presentation</vt:lpstr>
      <vt:lpstr>PowerPoint Presentation</vt:lpstr>
      <vt:lpstr>Tensorflow 2.0 available  as of Sept 30, 2019 (oh my.)</vt:lpstr>
      <vt:lpstr>Linear regression as a form of (shallow) deep learning. </vt:lpstr>
      <vt:lpstr>PowerPoint Presentation</vt:lpstr>
      <vt:lpstr>Logistic regression as a form of deep learning. </vt:lpstr>
      <vt:lpstr>Loss functions and optimization</vt:lpstr>
      <vt:lpstr>Linear regression as a form of deep learning? </vt:lpstr>
      <vt:lpstr>Example feed forward artificial neural network (ANN)</vt:lpstr>
      <vt:lpstr>Deep learning goal – estimate the weights!</vt:lpstr>
      <vt:lpstr>PowerPoint Presentation</vt:lpstr>
      <vt:lpstr>Activation functions more generally.</vt:lpstr>
      <vt:lpstr>PowerPoint Presentation</vt:lpstr>
      <vt:lpstr>PowerPoint Presentation</vt:lpstr>
      <vt:lpstr>Using an ANN to approximate (almost) any function</vt:lpstr>
      <vt:lpstr>Choosing the ANN architecture </vt:lpstr>
      <vt:lpstr>Move to notebooks! </vt:lpstr>
      <vt:lpstr>Regularization for deep Learning</vt:lpstr>
      <vt:lpstr>Why do we need to regularize our models (review)?</vt:lpstr>
      <vt:lpstr>How do I track generalization error? </vt:lpstr>
      <vt:lpstr>PowerPoint Presentation</vt:lpstr>
      <vt:lpstr>L1 / L2 Penalties – parameter norm penalties. </vt:lpstr>
      <vt:lpstr>L1/L2 regularizers in keras </vt:lpstr>
      <vt:lpstr>PowerPoint Presentation</vt:lpstr>
      <vt:lpstr>Dropout (figure from reference)</vt:lpstr>
      <vt:lpstr>How to pick the dropout probability?</vt:lpstr>
      <vt:lpstr>Boostrap aggregating (bagging)</vt:lpstr>
      <vt:lpstr>PowerPoint Presentation</vt:lpstr>
      <vt:lpstr>Move to notebooks  </vt:lpstr>
      <vt:lpstr>Deep Learning Extensions: RNN and CNN</vt:lpstr>
      <vt:lpstr>Feed-forward ANN review</vt:lpstr>
      <vt:lpstr>Modeling sequence data</vt:lpstr>
      <vt:lpstr>Recurrent Neural Networks</vt:lpstr>
      <vt:lpstr>RNN Unrolled</vt:lpstr>
      <vt:lpstr>Vanishing gradient issue with simple RNN.</vt:lpstr>
      <vt:lpstr>Long Short-Term Memory (LSTM)</vt:lpstr>
      <vt:lpstr>LSTM Diagram</vt:lpstr>
      <vt:lpstr>Other RNN layers available in keras</vt:lpstr>
      <vt:lpstr>1D- Convolutions</vt:lpstr>
      <vt:lpstr>1D- Convolutions</vt:lpstr>
      <vt:lpstr>1D- Convolutions</vt:lpstr>
      <vt:lpstr>1D- Convolutions</vt:lpstr>
      <vt:lpstr>Deep learning review</vt:lpstr>
      <vt:lpstr>Exciting Medical Applications</vt:lpstr>
      <vt:lpstr>Estimating heterogenous treatment effects</vt:lpstr>
      <vt:lpstr>Medical word embeddings</vt:lpstr>
      <vt:lpstr>Deep learning limitations</vt:lpstr>
      <vt:lpstr>More Tensorflow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Deep Learning</dc:title>
  <dc:creator>Evan Carey</dc:creator>
  <cp:lastModifiedBy>Evan Carey</cp:lastModifiedBy>
  <cp:revision>74</cp:revision>
  <dcterms:created xsi:type="dcterms:W3CDTF">2019-04-15T17:24:21Z</dcterms:created>
  <dcterms:modified xsi:type="dcterms:W3CDTF">2020-01-06T02:09:32Z</dcterms:modified>
</cp:coreProperties>
</file>