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66"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B4671-CFCE-4C82-9B47-E4612F2B51E6}"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30FD2-21C9-43C3-A1EC-589992F95E2A}" type="slidenum">
              <a:rPr lang="zh-CN" altLang="en-US" smtClean="0"/>
              <a:t>‹#›</a:t>
            </a:fld>
            <a:endParaRPr lang="zh-CN" altLang="en-US"/>
          </a:p>
        </p:txBody>
      </p:sp>
    </p:spTree>
    <p:extLst>
      <p:ext uri="{BB962C8B-B14F-4D97-AF65-F5344CB8AC3E}">
        <p14:creationId xmlns:p14="http://schemas.microsoft.com/office/powerpoint/2010/main" val="121006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0FD2-21C9-43C3-A1EC-589992F95E2A}" type="slidenum">
              <a:rPr lang="zh-CN" altLang="en-US" smtClean="0"/>
              <a:t>16</a:t>
            </a:fld>
            <a:endParaRPr lang="zh-CN" altLang="en-US"/>
          </a:p>
        </p:txBody>
      </p:sp>
    </p:spTree>
    <p:extLst>
      <p:ext uri="{BB962C8B-B14F-4D97-AF65-F5344CB8AC3E}">
        <p14:creationId xmlns:p14="http://schemas.microsoft.com/office/powerpoint/2010/main" val="3802653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0FD2-21C9-43C3-A1EC-589992F95E2A}" type="slidenum">
              <a:rPr lang="zh-CN" altLang="en-US" smtClean="0"/>
              <a:t>17</a:t>
            </a:fld>
            <a:endParaRPr lang="zh-CN" altLang="en-US"/>
          </a:p>
        </p:txBody>
      </p:sp>
    </p:spTree>
    <p:extLst>
      <p:ext uri="{BB962C8B-B14F-4D97-AF65-F5344CB8AC3E}">
        <p14:creationId xmlns:p14="http://schemas.microsoft.com/office/powerpoint/2010/main" val="3943633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0FD2-21C9-43C3-A1EC-589992F95E2A}" type="slidenum">
              <a:rPr lang="zh-CN" altLang="en-US" smtClean="0"/>
              <a:t>19</a:t>
            </a:fld>
            <a:endParaRPr lang="zh-CN" altLang="en-US"/>
          </a:p>
        </p:txBody>
      </p:sp>
    </p:spTree>
    <p:extLst>
      <p:ext uri="{BB962C8B-B14F-4D97-AF65-F5344CB8AC3E}">
        <p14:creationId xmlns:p14="http://schemas.microsoft.com/office/powerpoint/2010/main" val="346982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0FD2-21C9-43C3-A1EC-589992F95E2A}" type="slidenum">
              <a:rPr lang="zh-CN" altLang="en-US" smtClean="0"/>
              <a:t>20</a:t>
            </a:fld>
            <a:endParaRPr lang="zh-CN" altLang="en-US"/>
          </a:p>
        </p:txBody>
      </p:sp>
    </p:spTree>
    <p:extLst>
      <p:ext uri="{BB962C8B-B14F-4D97-AF65-F5344CB8AC3E}">
        <p14:creationId xmlns:p14="http://schemas.microsoft.com/office/powerpoint/2010/main" val="2858546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0FD2-21C9-43C3-A1EC-589992F95E2A}" type="slidenum">
              <a:rPr lang="zh-CN" altLang="en-US" smtClean="0"/>
              <a:t>21</a:t>
            </a:fld>
            <a:endParaRPr lang="zh-CN" altLang="en-US"/>
          </a:p>
        </p:txBody>
      </p:sp>
    </p:spTree>
    <p:extLst>
      <p:ext uri="{BB962C8B-B14F-4D97-AF65-F5344CB8AC3E}">
        <p14:creationId xmlns:p14="http://schemas.microsoft.com/office/powerpoint/2010/main" val="3838739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0FD2-21C9-43C3-A1EC-589992F95E2A}" type="slidenum">
              <a:rPr lang="zh-CN" altLang="en-US" smtClean="0"/>
              <a:t>22</a:t>
            </a:fld>
            <a:endParaRPr lang="zh-CN" altLang="en-US"/>
          </a:p>
        </p:txBody>
      </p:sp>
    </p:spTree>
    <p:extLst>
      <p:ext uri="{BB962C8B-B14F-4D97-AF65-F5344CB8AC3E}">
        <p14:creationId xmlns:p14="http://schemas.microsoft.com/office/powerpoint/2010/main" val="374048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0FD2-21C9-43C3-A1EC-589992F95E2A}" type="slidenum">
              <a:rPr lang="zh-CN" altLang="en-US" smtClean="0"/>
              <a:t>24</a:t>
            </a:fld>
            <a:endParaRPr lang="zh-CN" altLang="en-US"/>
          </a:p>
        </p:txBody>
      </p:sp>
    </p:spTree>
    <p:extLst>
      <p:ext uri="{BB962C8B-B14F-4D97-AF65-F5344CB8AC3E}">
        <p14:creationId xmlns:p14="http://schemas.microsoft.com/office/powerpoint/2010/main" val="2321295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AF30FD2-21C9-43C3-A1EC-589992F95E2A}" type="slidenum">
              <a:rPr lang="zh-CN" altLang="en-US" smtClean="0"/>
              <a:t>25</a:t>
            </a:fld>
            <a:endParaRPr lang="zh-CN" altLang="en-US"/>
          </a:p>
        </p:txBody>
      </p:sp>
    </p:spTree>
    <p:extLst>
      <p:ext uri="{BB962C8B-B14F-4D97-AF65-F5344CB8AC3E}">
        <p14:creationId xmlns:p14="http://schemas.microsoft.com/office/powerpoint/2010/main" val="495544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DFB1F-E5C4-4466-9C00-8709A29BAB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63B53F-7E5C-4325-9B26-FCA2B0EEB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944929-1D32-4082-9EB1-AA5378CC7242}"/>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83F6DB3D-5129-4259-B574-8453259E88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A26278-C2F2-47AD-B13C-6012D9AB6C2F}"/>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295858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7DFB8-2EE6-4E4D-9A62-CE1B0D4E06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7713CB-6ED3-4A6E-AB6B-CEC7D74BB22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2FC01F-9C93-4495-9321-19FD3A26BB08}"/>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10C90337-060B-4A45-8BAE-820AB0D36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847FE2-3298-48A5-B302-CC043EFE7396}"/>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1504644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48EFF7-D8AD-4DF0-BFDF-84AEE9C12FF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203E62-A221-46A4-B909-6BF594B0E8A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FA7866-C7C3-4EF6-8CB5-D0E46F969BA0}"/>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823AF25D-0450-4762-A709-206CDA2EDB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FB4807-B952-41B1-85F6-2AFB9DF091A5}"/>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277758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AA9AF-E28C-476F-97AC-149F17B862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0AEBC9-1BEE-47C6-8E20-18343ED1141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1D5560B-FCB5-4B29-9CDC-FF8FE2DCF3DE}"/>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610BC4B0-2F1E-4785-A357-0D3ABB9FA8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B0F741-3AA3-4BD9-A615-EB35F9DE97D8}"/>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129256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F69F4-3982-4D05-B795-84AFDAC10E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198359-0153-4158-B32A-8692A4873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676F6C8-9107-4859-A468-2C0B677321C7}"/>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E3406018-0601-4C36-AED5-21BE6099E4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05AE89-CCD6-44FD-8486-AC8B330D599A}"/>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251839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068D0-AEF4-4EC2-8CEC-6059F80E18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CE95FF-1C8D-4B84-8103-ACC1F429ED1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6E9C04A-C65C-4FF4-A5C0-E6F1FE0722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82844B8-C7F0-440D-B732-C99E96DB0CFC}"/>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00E57037-F62D-4AEE-8498-9313C218F4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7AAECB-27BC-4FE4-A980-0AF61D10DC57}"/>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130417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26755-517C-4FE8-B52A-12ED8F09555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122E38-CB1B-4DA6-A23D-32315D3AC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C38A024-4C4B-4F4F-BF2D-1B1AE197F2C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7CC311B-4E1C-4F02-A79D-38BFC0453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2B3A8A-86EB-479E-AD70-4F186566C07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C7A9BA3-0DE3-4170-AA63-189A77D97EAC}"/>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8" name="页脚占位符 7">
            <a:extLst>
              <a:ext uri="{FF2B5EF4-FFF2-40B4-BE49-F238E27FC236}">
                <a16:creationId xmlns:a16="http://schemas.microsoft.com/office/drawing/2014/main" id="{101B24E1-139C-4F5A-B56D-925DEFB45E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63D6051-95E4-4907-91B6-9604ADF13984}"/>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202354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DDEC9-8708-4F31-A608-A40BEC3438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77EEA2-E50F-4431-972C-EA627E00AA7A}"/>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4" name="页脚占位符 3">
            <a:extLst>
              <a:ext uri="{FF2B5EF4-FFF2-40B4-BE49-F238E27FC236}">
                <a16:creationId xmlns:a16="http://schemas.microsoft.com/office/drawing/2014/main" id="{996C6E52-2F3F-4736-A0E7-A4C054CCB8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656A35-5B7A-4D93-800E-E0A08C1C3038}"/>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112317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95BEB5-4CDA-424B-83BC-98EEE3F86535}"/>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3" name="页脚占位符 2">
            <a:extLst>
              <a:ext uri="{FF2B5EF4-FFF2-40B4-BE49-F238E27FC236}">
                <a16:creationId xmlns:a16="http://schemas.microsoft.com/office/drawing/2014/main" id="{849F3E4B-86B9-4592-AF36-E8FE3F80A8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1EFF09-15A7-4DCB-857F-43E9FB399EF1}"/>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278608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7427C-66DC-4EC3-BFD2-18F1D9ED0F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CC23BD-B665-4E96-BFA2-BA2D0155BF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3BD5CC5-9136-45BD-9593-42F3E371D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E79C87-A9C6-44EA-B10D-D7F18DDC7A86}"/>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0AE4DA2E-8BC9-4012-9235-BC98C90DF2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D45077-1BEB-4DE2-93A6-5BE2BC660C89}"/>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15672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6BA36-AF81-41B8-B648-8D37C93B51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8061B7E-EC54-4A02-B038-CCC9B2943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7A792F-F800-4240-9DAF-C858BF013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11DD728-8A28-4C0F-89AC-9347491B8838}"/>
              </a:ext>
            </a:extLst>
          </p:cNvPr>
          <p:cNvSpPr>
            <a:spLocks noGrp="1"/>
          </p:cNvSpPr>
          <p:nvPr>
            <p:ph type="dt" sz="half" idx="10"/>
          </p:nvPr>
        </p:nvSpPr>
        <p:spPr/>
        <p:txBody>
          <a:bodyPr/>
          <a:lstStyle/>
          <a:p>
            <a:fld id="{CC752FFF-CDBC-4701-A1F8-588BA4A69D0A}" type="datetimeFigureOut">
              <a:rPr lang="zh-CN" altLang="en-US" smtClean="0"/>
              <a:t>2021/11/29</a:t>
            </a:fld>
            <a:endParaRPr lang="zh-CN" altLang="en-US"/>
          </a:p>
        </p:txBody>
      </p:sp>
      <p:sp>
        <p:nvSpPr>
          <p:cNvPr id="6" name="页脚占位符 5">
            <a:extLst>
              <a:ext uri="{FF2B5EF4-FFF2-40B4-BE49-F238E27FC236}">
                <a16:creationId xmlns:a16="http://schemas.microsoft.com/office/drawing/2014/main" id="{2D6CB663-39D9-45A9-9C64-441D060044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8675D7-DA43-4535-B29B-54333820FA38}"/>
              </a:ext>
            </a:extLst>
          </p:cNvPr>
          <p:cNvSpPr>
            <a:spLocks noGrp="1"/>
          </p:cNvSpPr>
          <p:nvPr>
            <p:ph type="sldNum" sz="quarter" idx="12"/>
          </p:nvPr>
        </p:nvSpPr>
        <p:spPr/>
        <p:txBody>
          <a:body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102159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6A86DF-BA09-4093-B8EF-5F6E9E388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B0AB711-AECE-4A3D-9998-A37E3069B2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221308-2546-4613-8507-33F58CCEA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52FFF-CDBC-4701-A1F8-588BA4A69D0A}" type="datetimeFigureOut">
              <a:rPr lang="zh-CN" altLang="en-US" smtClean="0"/>
              <a:t>2021/11/29</a:t>
            </a:fld>
            <a:endParaRPr lang="zh-CN" altLang="en-US"/>
          </a:p>
        </p:txBody>
      </p:sp>
      <p:sp>
        <p:nvSpPr>
          <p:cNvPr id="5" name="页脚占位符 4">
            <a:extLst>
              <a:ext uri="{FF2B5EF4-FFF2-40B4-BE49-F238E27FC236}">
                <a16:creationId xmlns:a16="http://schemas.microsoft.com/office/drawing/2014/main" id="{6C4C1637-E906-4A51-BB4E-2AFC9730D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80255F-F4B1-4AD8-B7C7-80B355D9A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AE7B4-C298-4543-8E59-5B8CD90CEC2B}" type="slidenum">
              <a:rPr lang="zh-CN" altLang="en-US" smtClean="0"/>
              <a:t>‹#›</a:t>
            </a:fld>
            <a:endParaRPr lang="zh-CN" altLang="en-US"/>
          </a:p>
        </p:txBody>
      </p:sp>
    </p:spTree>
    <p:extLst>
      <p:ext uri="{BB962C8B-B14F-4D97-AF65-F5344CB8AC3E}">
        <p14:creationId xmlns:p14="http://schemas.microsoft.com/office/powerpoint/2010/main" val="1705649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B3CE7-5E0B-4C8D-A70F-0A70F1DB4F1B}"/>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24C3E444-A1CF-4DEE-8DB2-EC70544BB6E4}"/>
              </a:ext>
            </a:extLst>
          </p:cNvPr>
          <p:cNvSpPr>
            <a:spLocks noGrp="1"/>
          </p:cNvSpPr>
          <p:nvPr>
            <p:ph type="subTitle" idx="1"/>
          </p:nvPr>
        </p:nvSpPr>
        <p:spPr/>
        <p:txBody>
          <a:bodyPr/>
          <a:lstStyle/>
          <a:p>
            <a:endParaRPr lang="zh-CN" altLang="en-US"/>
          </a:p>
        </p:txBody>
      </p:sp>
      <p:sp>
        <p:nvSpPr>
          <p:cNvPr id="4" name="矩形 3">
            <a:extLst>
              <a:ext uri="{FF2B5EF4-FFF2-40B4-BE49-F238E27FC236}">
                <a16:creationId xmlns:a16="http://schemas.microsoft.com/office/drawing/2014/main" id="{C6446104-A735-4C88-B16F-9AACBE83584B}"/>
              </a:ext>
            </a:extLst>
          </p:cNvPr>
          <p:cNvSpPr/>
          <p:nvPr/>
        </p:nvSpPr>
        <p:spPr>
          <a:xfrm>
            <a:off x="-152400" y="-76839"/>
            <a:ext cx="6100880" cy="7043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56AE408-8C3A-4A2A-8EBD-5E4345BDB399}"/>
              </a:ext>
            </a:extLst>
          </p:cNvPr>
          <p:cNvSpPr/>
          <p:nvPr/>
        </p:nvSpPr>
        <p:spPr>
          <a:xfrm>
            <a:off x="5950226" y="-76839"/>
            <a:ext cx="6299870" cy="7043696"/>
          </a:xfrm>
          <a:prstGeom prst="rect">
            <a:avLst/>
          </a:prstGeom>
          <a:solidFill>
            <a:srgbClr val="EB73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http://to-a.ru/JaHRpf/img1">
            <a:extLst>
              <a:ext uri="{FF2B5EF4-FFF2-40B4-BE49-F238E27FC236}">
                <a16:creationId xmlns:a16="http://schemas.microsoft.com/office/drawing/2014/main" id="{C9152FD3-5213-4B06-B777-2257F3595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2035"/>
            <a:ext cx="1920830" cy="409777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F7719AA-A9D5-4FC2-8860-5BC1587A386C}"/>
              </a:ext>
            </a:extLst>
          </p:cNvPr>
          <p:cNvSpPr txBox="1"/>
          <p:nvPr/>
        </p:nvSpPr>
        <p:spPr>
          <a:xfrm>
            <a:off x="3760116" y="2983344"/>
            <a:ext cx="5701384" cy="923330"/>
          </a:xfrm>
          <a:prstGeom prst="rect">
            <a:avLst/>
          </a:prstGeom>
          <a:noFill/>
        </p:spPr>
        <p:txBody>
          <a:bodyPr wrap="square" rtlCol="0">
            <a:spAutoFit/>
          </a:bodyPr>
          <a:lstStyle/>
          <a:p>
            <a:r>
              <a:rPr lang="zh-CN" altLang="en-US" sz="5400" b="1" dirty="0">
                <a:solidFill>
                  <a:srgbClr val="EB7334"/>
                </a:solidFill>
                <a:latin typeface="华文中宋" panose="02010600040101010101" pitchFamily="2" charset="-122"/>
                <a:ea typeface="华文中宋" panose="02010600040101010101" pitchFamily="2" charset="-122"/>
              </a:rPr>
              <a:t>五子棋</a:t>
            </a:r>
            <a:r>
              <a:rPr lang="zh-CN" altLang="en-US" sz="5400" b="1" dirty="0">
                <a:solidFill>
                  <a:schemeClr val="bg1"/>
                </a:solidFill>
                <a:latin typeface="华文中宋" panose="02010600040101010101" pitchFamily="2" charset="-122"/>
                <a:ea typeface="华文中宋" panose="02010600040101010101" pitchFamily="2" charset="-122"/>
              </a:rPr>
              <a:t>人工智能</a:t>
            </a:r>
          </a:p>
        </p:txBody>
      </p:sp>
      <p:sp>
        <p:nvSpPr>
          <p:cNvPr id="9" name="文本框 8">
            <a:extLst>
              <a:ext uri="{FF2B5EF4-FFF2-40B4-BE49-F238E27FC236}">
                <a16:creationId xmlns:a16="http://schemas.microsoft.com/office/drawing/2014/main" id="{D0744960-B0B8-4C65-BB3F-5708DC176866}"/>
              </a:ext>
            </a:extLst>
          </p:cNvPr>
          <p:cNvSpPr txBox="1"/>
          <p:nvPr/>
        </p:nvSpPr>
        <p:spPr>
          <a:xfrm>
            <a:off x="4444772" y="2505281"/>
            <a:ext cx="3871851" cy="523220"/>
          </a:xfrm>
          <a:prstGeom prst="rect">
            <a:avLst/>
          </a:prstGeom>
          <a:noFill/>
        </p:spPr>
        <p:txBody>
          <a:bodyPr wrap="square" rtlCol="0">
            <a:spAutoFit/>
          </a:bodyPr>
          <a:lstStyle/>
          <a:p>
            <a:r>
              <a:rPr lang="en-US" altLang="zh-CN" sz="2800" b="1" dirty="0">
                <a:solidFill>
                  <a:srgbClr val="EB7334"/>
                </a:solidFill>
                <a:latin typeface="Times New Roman" panose="02020603050405020304" pitchFamily="18" charset="0"/>
                <a:cs typeface="Times New Roman" panose="02020603050405020304" pitchFamily="18" charset="0"/>
              </a:rPr>
              <a:t>Artificial  </a:t>
            </a:r>
            <a:r>
              <a:rPr lang="en-US" altLang="zh-CN" sz="2800" b="1" dirty="0">
                <a:solidFill>
                  <a:schemeClr val="bg1"/>
                </a:solidFill>
                <a:latin typeface="Times New Roman" panose="02020603050405020304" pitchFamily="18" charset="0"/>
                <a:cs typeface="Times New Roman" panose="02020603050405020304" pitchFamily="18" charset="0"/>
              </a:rPr>
              <a:t>Intelligence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10" name="副标题 3">
            <a:extLst>
              <a:ext uri="{FF2B5EF4-FFF2-40B4-BE49-F238E27FC236}">
                <a16:creationId xmlns:a16="http://schemas.microsoft.com/office/drawing/2014/main" id="{DAE57F4C-E9B2-4732-ADC9-41001A2D91BA}"/>
              </a:ext>
            </a:extLst>
          </p:cNvPr>
          <p:cNvSpPr txBox="1">
            <a:spLocks/>
          </p:cNvSpPr>
          <p:nvPr/>
        </p:nvSpPr>
        <p:spPr>
          <a:xfrm>
            <a:off x="6913185" y="5257798"/>
            <a:ext cx="5096630" cy="1000125"/>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bg1"/>
                </a:solidFill>
                <a:latin typeface="华文中宋" panose="02010600040101010101" pitchFamily="2" charset="-122"/>
                <a:ea typeface="华文中宋" panose="02010600040101010101" pitchFamily="2" charset="-122"/>
              </a:rPr>
              <a:t>201220192</a:t>
            </a:r>
            <a:r>
              <a:rPr lang="zh-CN" altLang="en-US" dirty="0">
                <a:solidFill>
                  <a:schemeClr val="bg1"/>
                </a:solidFill>
                <a:latin typeface="华文中宋" panose="02010600040101010101" pitchFamily="2" charset="-122"/>
                <a:ea typeface="华文中宋" panose="02010600040101010101" pitchFamily="2" charset="-122"/>
              </a:rPr>
              <a:t>赵祯烨</a:t>
            </a:r>
          </a:p>
        </p:txBody>
      </p:sp>
    </p:spTree>
    <p:extLst>
      <p:ext uri="{BB962C8B-B14F-4D97-AF65-F5344CB8AC3E}">
        <p14:creationId xmlns:p14="http://schemas.microsoft.com/office/powerpoint/2010/main" val="17903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6BCD5-8E70-4A3E-B6E9-29A81642013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8E4FB2-B2CB-4ACA-AA7B-ED8DD1E193F2}"/>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EF490F1A-9464-47B4-B422-FD9A633B3546}"/>
              </a:ext>
            </a:extLst>
          </p:cNvPr>
          <p:cNvSpPr/>
          <p:nvPr/>
        </p:nvSpPr>
        <p:spPr>
          <a:xfrm>
            <a:off x="-53788" y="-61471"/>
            <a:ext cx="6008914" cy="700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2EE3776-6C73-4C4E-9874-BCF4C9F2215C}"/>
              </a:ext>
            </a:extLst>
          </p:cNvPr>
          <p:cNvSpPr/>
          <p:nvPr/>
        </p:nvSpPr>
        <p:spPr>
          <a:xfrm>
            <a:off x="5966227" y="-61470"/>
            <a:ext cx="6241141" cy="7007838"/>
          </a:xfrm>
          <a:prstGeom prst="rect">
            <a:avLst/>
          </a:prstGeom>
          <a:solidFill>
            <a:srgbClr val="EB73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817062-D5C0-4565-9523-11D2C7E78651}"/>
              </a:ext>
            </a:extLst>
          </p:cNvPr>
          <p:cNvSpPr txBox="1"/>
          <p:nvPr/>
        </p:nvSpPr>
        <p:spPr>
          <a:xfrm>
            <a:off x="8889315" y="1166960"/>
            <a:ext cx="1231900" cy="1200329"/>
          </a:xfrm>
          <a:prstGeom prst="rect">
            <a:avLst/>
          </a:prstGeom>
          <a:noFill/>
        </p:spPr>
        <p:txBody>
          <a:bodyPr wrap="square" rtlCol="0">
            <a:spAutoFit/>
          </a:bodyPr>
          <a:lstStyle/>
          <a:p>
            <a:r>
              <a:rPr lang="en-US" altLang="zh-CN"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#2</a:t>
            </a:r>
            <a:endParaRPr lang="zh-CN" altLang="en-US"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7" name="Picture 2" descr="http://to-a.ru/JaHRpf/img1">
            <a:extLst>
              <a:ext uri="{FF2B5EF4-FFF2-40B4-BE49-F238E27FC236}">
                <a16:creationId xmlns:a16="http://schemas.microsoft.com/office/drawing/2014/main" id="{BC409A92-C028-479B-9B85-B5F82064C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8" y="-61471"/>
            <a:ext cx="1920830" cy="409777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EA3633-A1A0-4DB2-980E-6C0D3E73135A}"/>
              </a:ext>
            </a:extLst>
          </p:cNvPr>
          <p:cNvSpPr txBox="1"/>
          <p:nvPr/>
        </p:nvSpPr>
        <p:spPr>
          <a:xfrm>
            <a:off x="4444772" y="2505281"/>
            <a:ext cx="3871851" cy="523220"/>
          </a:xfrm>
          <a:prstGeom prst="rect">
            <a:avLst/>
          </a:prstGeom>
          <a:noFill/>
        </p:spPr>
        <p:txBody>
          <a:bodyPr wrap="square" rtlCol="0">
            <a:spAutoFit/>
          </a:bodyPr>
          <a:lstStyle/>
          <a:p>
            <a:r>
              <a:rPr lang="en-US" altLang="zh-CN" sz="2800" b="1" dirty="0">
                <a:solidFill>
                  <a:srgbClr val="EB7334"/>
                </a:solidFill>
                <a:latin typeface="Times New Roman" panose="02020603050405020304" pitchFamily="18" charset="0"/>
                <a:cs typeface="Times New Roman" panose="02020603050405020304" pitchFamily="18" charset="0"/>
              </a:rPr>
              <a:t>Artificial  </a:t>
            </a:r>
            <a:r>
              <a:rPr lang="en-US" altLang="zh-CN" sz="2800" b="1" dirty="0">
                <a:solidFill>
                  <a:schemeClr val="bg1"/>
                </a:solidFill>
                <a:latin typeface="Times New Roman" panose="02020603050405020304" pitchFamily="18" charset="0"/>
                <a:cs typeface="Times New Roman" panose="02020603050405020304" pitchFamily="18" charset="0"/>
              </a:rPr>
              <a:t>Intelligence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9" name="标题 33">
            <a:extLst>
              <a:ext uri="{FF2B5EF4-FFF2-40B4-BE49-F238E27FC236}">
                <a16:creationId xmlns:a16="http://schemas.microsoft.com/office/drawing/2014/main" id="{FEAB408A-0F17-4496-A0FE-1D2F1D2FA398}"/>
              </a:ext>
            </a:extLst>
          </p:cNvPr>
          <p:cNvSpPr txBox="1">
            <a:spLocks/>
          </p:cNvSpPr>
          <p:nvPr/>
        </p:nvSpPr>
        <p:spPr>
          <a:xfrm>
            <a:off x="2950669" y="2828132"/>
            <a:ext cx="6456418" cy="1208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		</a:t>
            </a:r>
            <a:r>
              <a:rPr lang="zh-CN" altLang="en-US" dirty="0">
                <a:solidFill>
                  <a:srgbClr val="EB7334"/>
                </a:solidFill>
                <a:latin typeface="华文中宋" panose="02010600040101010101" pitchFamily="2" charset="-122"/>
                <a:ea typeface="华文中宋" panose="02010600040101010101" pitchFamily="2" charset="-122"/>
              </a:rPr>
              <a:t>棋子</a:t>
            </a:r>
            <a:r>
              <a:rPr lang="zh-CN" altLang="en-US" dirty="0">
                <a:solidFill>
                  <a:schemeClr val="bg1"/>
                </a:solidFill>
                <a:latin typeface="华文中宋" panose="02010600040101010101" pitchFamily="2" charset="-122"/>
                <a:ea typeface="华文中宋" panose="02010600040101010101" pitchFamily="2" charset="-122"/>
              </a:rPr>
              <a:t>生成</a:t>
            </a:r>
          </a:p>
        </p:txBody>
      </p:sp>
    </p:spTree>
    <p:extLst>
      <p:ext uri="{BB962C8B-B14F-4D97-AF65-F5344CB8AC3E}">
        <p14:creationId xmlns:p14="http://schemas.microsoft.com/office/powerpoint/2010/main" val="273332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r>
              <a:rPr lang="zh-CN" altLang="en-US" dirty="0"/>
              <a:t>对棋盘上（</a:t>
            </a:r>
            <a:r>
              <a:rPr lang="en-US" altLang="zh-CN" dirty="0"/>
              <a:t>chess[19][19]</a:t>
            </a:r>
            <a:r>
              <a:rPr lang="zh-CN" altLang="en-US" dirty="0"/>
              <a:t>）所有空位置（值为</a:t>
            </a:r>
            <a:r>
              <a:rPr lang="en-US" altLang="zh-CN" dirty="0"/>
              <a:t>-1</a:t>
            </a:r>
            <a:r>
              <a:rPr lang="zh-CN" altLang="en-US" dirty="0"/>
              <a:t>）进行估值。</a:t>
            </a:r>
            <a:endParaRPr lang="en-US" altLang="zh-CN" dirty="0"/>
          </a:p>
          <a:p>
            <a:r>
              <a:rPr lang="zh-CN" altLang="en-US" dirty="0"/>
              <a:t>对棋盘上的空位置，</a:t>
            </a:r>
            <a:r>
              <a:rPr lang="zh-CN" altLang="en-US" dirty="0">
                <a:solidFill>
                  <a:srgbClr val="EB7334"/>
                </a:solidFill>
              </a:rPr>
              <a:t>将该位置设为己方棋子</a:t>
            </a:r>
            <a:r>
              <a:rPr lang="zh-CN" altLang="en-US" dirty="0"/>
              <a:t>，计算对该棋子即周围方圆</a:t>
            </a:r>
            <a:r>
              <a:rPr lang="en-US" altLang="zh-CN" dirty="0"/>
              <a:t>5</a:t>
            </a:r>
            <a:r>
              <a:rPr lang="zh-CN" altLang="en-US" dirty="0"/>
              <a:t>格范围内其他棋子估值的影响（有无该棋子前后估值之差的绝对值）。</a:t>
            </a:r>
            <a:r>
              <a:rPr lang="zh-CN" altLang="en-US" dirty="0">
                <a:solidFill>
                  <a:srgbClr val="EB7334"/>
                </a:solidFill>
              </a:rPr>
              <a:t>再将该位置设为敌方棋子</a:t>
            </a:r>
            <a:r>
              <a:rPr lang="zh-CN" altLang="en-US" dirty="0"/>
              <a:t>，计算对该棋子即周围方圆</a:t>
            </a:r>
            <a:r>
              <a:rPr lang="en-US" altLang="zh-CN" dirty="0"/>
              <a:t>5</a:t>
            </a:r>
            <a:r>
              <a:rPr lang="zh-CN" altLang="en-US" dirty="0"/>
              <a:t>格范围内其他棋子估值的影响（有无该棋子前后估值之差的绝对值）。将两值以</a:t>
            </a:r>
            <a:r>
              <a:rPr lang="en-US" altLang="zh-CN" dirty="0"/>
              <a:t>3:2</a:t>
            </a:r>
            <a:r>
              <a:rPr lang="zh-CN" altLang="en-US" dirty="0"/>
              <a:t>加权，得到该位置的最终值并保存。若不能在该位置落子，则将得分置为</a:t>
            </a:r>
            <a:r>
              <a:rPr lang="en-US" altLang="zh-CN" dirty="0"/>
              <a:t>-1</a:t>
            </a:r>
            <a:r>
              <a:rPr lang="zh-CN" altLang="en-US" dirty="0"/>
              <a:t>。</a:t>
            </a:r>
            <a:endParaRPr lang="en-US" altLang="zh-CN" dirty="0"/>
          </a:p>
          <a:p>
            <a:r>
              <a:rPr lang="en-US" altLang="zh-CN" sz="2400" dirty="0">
                <a:latin typeface="Times New Roman" panose="02020603050405020304" pitchFamily="18" charset="0"/>
                <a:cs typeface="Times New Roman" panose="02020603050405020304" pitchFamily="18" charset="0"/>
              </a:rPr>
              <a:t>int  Board::</a:t>
            </a:r>
            <a:r>
              <a:rPr lang="en-US" altLang="zh-CN" sz="2400" dirty="0" err="1">
                <a:latin typeface="Times New Roman" panose="02020603050405020304" pitchFamily="18" charset="0"/>
                <a:cs typeface="Times New Roman" panose="02020603050405020304" pitchFamily="18" charset="0"/>
              </a:rPr>
              <a:t>get_point</a:t>
            </a:r>
            <a:r>
              <a:rPr lang="en-US" altLang="zh-CN" sz="2400" dirty="0">
                <a:latin typeface="Times New Roman" panose="02020603050405020304" pitchFamily="18" charset="0"/>
                <a:cs typeface="Times New Roman" panose="02020603050405020304" pitchFamily="18" charset="0"/>
              </a:rPr>
              <a:t>(int row, int </a:t>
            </a:r>
            <a:r>
              <a:rPr lang="en-US" altLang="zh-CN" sz="2400" dirty="0" err="1">
                <a:latin typeface="Times New Roman" panose="02020603050405020304" pitchFamily="18" charset="0"/>
                <a:cs typeface="Times New Roman" panose="02020603050405020304" pitchFamily="18" charset="0"/>
              </a:rPr>
              <a:t>col,int</a:t>
            </a:r>
            <a:r>
              <a:rPr lang="en-US" altLang="zh-CN" sz="2400" dirty="0">
                <a:latin typeface="Times New Roman" panose="02020603050405020304" pitchFamily="18" charset="0"/>
                <a:cs typeface="Times New Roman" panose="02020603050405020304" pitchFamily="18" charset="0"/>
              </a:rPr>
              <a:t> color)</a:t>
            </a:r>
            <a:endParaRPr lang="zh-CN" altLang="en-US" sz="2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Times New Roman" panose="02020603050405020304" pitchFamily="18" charset="0"/>
                <a:cs typeface="Times New Roman" panose="02020603050405020304" pitchFamily="18" charset="0"/>
              </a:rPr>
              <a:t>获取棋盘上所有空位置的得分</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9684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r>
              <a:rPr lang="zh-CN" altLang="en-US" dirty="0"/>
              <a:t>对棋盘上生成的</a:t>
            </a:r>
            <a:r>
              <a:rPr lang="en-US" altLang="zh-CN" dirty="0"/>
              <a:t>19*19</a:t>
            </a:r>
            <a:r>
              <a:rPr lang="zh-CN" altLang="en-US" dirty="0"/>
              <a:t>个得分，找到其中最大的值并给出行号列号即可。</a:t>
            </a:r>
            <a:endParaRPr lang="en-US" altLang="zh-CN" dirty="0"/>
          </a:p>
          <a:p>
            <a:pPr marL="0" indent="0">
              <a:buNone/>
            </a:pPr>
            <a:r>
              <a:rPr lang="nn-NO" altLang="zh-CN" sz="1800" dirty="0">
                <a:latin typeface="Times New Roman" panose="02020603050405020304" pitchFamily="18" charset="0"/>
                <a:cs typeface="Times New Roman" panose="02020603050405020304" pitchFamily="18" charset="0"/>
              </a:rPr>
              <a:t>for (int i = 0; i &lt; 19; i++)</a:t>
            </a:r>
          </a:p>
          <a:p>
            <a:pPr marL="0" indent="0">
              <a:buNone/>
            </a:pPr>
            <a:r>
              <a:rPr lang="en-US" altLang="zh-CN" sz="1800" dirty="0">
                <a:latin typeface="Times New Roman" panose="02020603050405020304" pitchFamily="18" charset="0"/>
                <a:cs typeface="Times New Roman" panose="02020603050405020304" pitchFamily="18" charset="0"/>
              </a:rPr>
              <a:t>{</a:t>
            </a:r>
          </a:p>
          <a:p>
            <a:pPr marL="0" indent="0">
              <a:buNone/>
            </a:pPr>
            <a:r>
              <a:rPr lang="en-US" altLang="zh-CN" sz="1800" dirty="0">
                <a:latin typeface="Times New Roman" panose="02020603050405020304" pitchFamily="18" charset="0"/>
                <a:cs typeface="Times New Roman" panose="02020603050405020304" pitchFamily="18" charset="0"/>
              </a:rPr>
              <a:t>	for (int j = 0; j &lt; 19; </a:t>
            </a:r>
            <a:r>
              <a:rPr lang="en-US" altLang="zh-CN" sz="1800" dirty="0" err="1">
                <a:latin typeface="Times New Roman" panose="02020603050405020304" pitchFamily="18" charset="0"/>
                <a:cs typeface="Times New Roman" panose="02020603050405020304" pitchFamily="18" charset="0"/>
              </a:rPr>
              <a:t>j++</a:t>
            </a:r>
            <a:r>
              <a:rPr lang="en-US" altLang="zh-CN" sz="1800" dirty="0">
                <a:latin typeface="Times New Roman" panose="02020603050405020304" pitchFamily="18" charset="0"/>
                <a:cs typeface="Times New Roman" panose="02020603050405020304" pitchFamily="18" charset="0"/>
              </a:rPr>
              <a:t>)</a:t>
            </a:r>
          </a:p>
          <a:p>
            <a:pPr marL="0" indent="0">
              <a:buNone/>
            </a:pPr>
            <a:r>
              <a:rPr lang="en-US" altLang="zh-CN" sz="1800" dirty="0">
                <a:latin typeface="Times New Roman" panose="02020603050405020304" pitchFamily="18" charset="0"/>
                <a:cs typeface="Times New Roman" panose="02020603050405020304" pitchFamily="18" charset="0"/>
              </a:rPr>
              <a:t>	{</a:t>
            </a:r>
          </a:p>
          <a:p>
            <a:pPr marL="0" indent="0">
              <a:buNone/>
            </a:pPr>
            <a:r>
              <a:rPr lang="en-US" altLang="zh-CN" sz="1800" dirty="0">
                <a:latin typeface="Times New Roman" panose="02020603050405020304" pitchFamily="18" charset="0"/>
                <a:cs typeface="Times New Roman" panose="02020603050405020304" pitchFamily="18" charset="0"/>
              </a:rPr>
              <a:t>		if (point[</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][j] &gt; point[r][c])</a:t>
            </a:r>
          </a:p>
          <a:p>
            <a:pPr marL="0" indent="0">
              <a:buNone/>
            </a:pPr>
            <a:r>
              <a:rPr lang="en-US" altLang="zh-CN" sz="1800" dirty="0">
                <a:latin typeface="Times New Roman" panose="02020603050405020304" pitchFamily="18" charset="0"/>
                <a:cs typeface="Times New Roman" panose="02020603050405020304" pitchFamily="18" charset="0"/>
              </a:rPr>
              <a:t>		{</a:t>
            </a:r>
          </a:p>
          <a:p>
            <a:pPr marL="0" indent="0">
              <a:buNone/>
            </a:pPr>
            <a:r>
              <a:rPr lang="en-US" altLang="zh-CN" sz="1800" dirty="0">
                <a:latin typeface="Times New Roman" panose="02020603050405020304" pitchFamily="18" charset="0"/>
                <a:cs typeface="Times New Roman" panose="02020603050405020304" pitchFamily="18" charset="0"/>
              </a:rPr>
              <a:t>			r = </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a:t>
            </a:r>
          </a:p>
          <a:p>
            <a:pPr marL="0" indent="0">
              <a:buNone/>
            </a:pPr>
            <a:r>
              <a:rPr lang="en-US" altLang="zh-CN" sz="1800" dirty="0">
                <a:latin typeface="Times New Roman" panose="02020603050405020304" pitchFamily="18" charset="0"/>
                <a:cs typeface="Times New Roman" panose="02020603050405020304" pitchFamily="18" charset="0"/>
              </a:rPr>
              <a:t>			c = j;</a:t>
            </a:r>
          </a:p>
          <a:p>
            <a:pPr marL="0" indent="0">
              <a:buNone/>
            </a:pPr>
            <a:r>
              <a:rPr lang="en-US" altLang="zh-CN" sz="1800" dirty="0">
                <a:latin typeface="Times New Roman" panose="02020603050405020304" pitchFamily="18" charset="0"/>
                <a:cs typeface="Times New Roman" panose="02020603050405020304" pitchFamily="18" charset="0"/>
              </a:rPr>
              <a:t>		}</a:t>
            </a:r>
          </a:p>
          <a:p>
            <a:pPr marL="0" indent="0">
              <a:buNone/>
            </a:pPr>
            <a:r>
              <a:rPr lang="en-US" altLang="zh-CN" sz="1800" dirty="0">
                <a:latin typeface="Times New Roman" panose="02020603050405020304" pitchFamily="18" charset="0"/>
                <a:cs typeface="Times New Roman" panose="02020603050405020304" pitchFamily="18" charset="0"/>
              </a:rPr>
              <a:t>	}</a:t>
            </a:r>
          </a:p>
          <a:p>
            <a:pPr marL="0" indent="0">
              <a:buNone/>
            </a:pP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Times New Roman" panose="02020603050405020304" pitchFamily="18" charset="0"/>
                <a:cs typeface="Times New Roman" panose="02020603050405020304" pitchFamily="18" charset="0"/>
              </a:rPr>
              <a:t>生成下一步棋</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77754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6BCD5-8E70-4A3E-B6E9-29A81642013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8E4FB2-B2CB-4ACA-AA7B-ED8DD1E193F2}"/>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EF490F1A-9464-47B4-B422-FD9A633B3546}"/>
              </a:ext>
            </a:extLst>
          </p:cNvPr>
          <p:cNvSpPr/>
          <p:nvPr/>
        </p:nvSpPr>
        <p:spPr>
          <a:xfrm>
            <a:off x="-53788" y="-61471"/>
            <a:ext cx="6008914" cy="700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2EE3776-6C73-4C4E-9874-BCF4C9F2215C}"/>
              </a:ext>
            </a:extLst>
          </p:cNvPr>
          <p:cNvSpPr/>
          <p:nvPr/>
        </p:nvSpPr>
        <p:spPr>
          <a:xfrm>
            <a:off x="5966227" y="-61470"/>
            <a:ext cx="6241141" cy="7007838"/>
          </a:xfrm>
          <a:prstGeom prst="rect">
            <a:avLst/>
          </a:prstGeom>
          <a:solidFill>
            <a:srgbClr val="EB73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817062-D5C0-4565-9523-11D2C7E78651}"/>
              </a:ext>
            </a:extLst>
          </p:cNvPr>
          <p:cNvSpPr txBox="1"/>
          <p:nvPr/>
        </p:nvSpPr>
        <p:spPr>
          <a:xfrm>
            <a:off x="8889315" y="1166960"/>
            <a:ext cx="1231900" cy="1200329"/>
          </a:xfrm>
          <a:prstGeom prst="rect">
            <a:avLst/>
          </a:prstGeom>
          <a:noFill/>
        </p:spPr>
        <p:txBody>
          <a:bodyPr wrap="square" rtlCol="0">
            <a:spAutoFit/>
          </a:bodyPr>
          <a:lstStyle/>
          <a:p>
            <a:r>
              <a:rPr lang="en-US" altLang="zh-CN"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#3</a:t>
            </a:r>
            <a:endParaRPr lang="zh-CN" altLang="en-US"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7" name="Picture 2" descr="http://to-a.ru/JaHRpf/img1">
            <a:extLst>
              <a:ext uri="{FF2B5EF4-FFF2-40B4-BE49-F238E27FC236}">
                <a16:creationId xmlns:a16="http://schemas.microsoft.com/office/drawing/2014/main" id="{BC409A92-C028-479B-9B85-B5F82064C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8" y="-61471"/>
            <a:ext cx="1920830" cy="409777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EA3633-A1A0-4DB2-980E-6C0D3E73135A}"/>
              </a:ext>
            </a:extLst>
          </p:cNvPr>
          <p:cNvSpPr txBox="1"/>
          <p:nvPr/>
        </p:nvSpPr>
        <p:spPr>
          <a:xfrm>
            <a:off x="4444772" y="2505281"/>
            <a:ext cx="3871851" cy="523220"/>
          </a:xfrm>
          <a:prstGeom prst="rect">
            <a:avLst/>
          </a:prstGeom>
          <a:noFill/>
        </p:spPr>
        <p:txBody>
          <a:bodyPr wrap="square" rtlCol="0">
            <a:spAutoFit/>
          </a:bodyPr>
          <a:lstStyle/>
          <a:p>
            <a:r>
              <a:rPr lang="en-US" altLang="zh-CN" sz="2800" b="1" dirty="0">
                <a:solidFill>
                  <a:srgbClr val="EB7334"/>
                </a:solidFill>
                <a:latin typeface="Times New Roman" panose="02020603050405020304" pitchFamily="18" charset="0"/>
                <a:cs typeface="Times New Roman" panose="02020603050405020304" pitchFamily="18" charset="0"/>
              </a:rPr>
              <a:t>Artificial  </a:t>
            </a:r>
            <a:r>
              <a:rPr lang="en-US" altLang="zh-CN" sz="2800" b="1" dirty="0">
                <a:solidFill>
                  <a:schemeClr val="bg1"/>
                </a:solidFill>
                <a:latin typeface="Times New Roman" panose="02020603050405020304" pitchFamily="18" charset="0"/>
                <a:cs typeface="Times New Roman" panose="02020603050405020304" pitchFamily="18" charset="0"/>
              </a:rPr>
              <a:t>Intelligence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9" name="标题 33">
            <a:extLst>
              <a:ext uri="{FF2B5EF4-FFF2-40B4-BE49-F238E27FC236}">
                <a16:creationId xmlns:a16="http://schemas.microsoft.com/office/drawing/2014/main" id="{FEAB408A-0F17-4496-A0FE-1D2F1D2FA398}"/>
              </a:ext>
            </a:extLst>
          </p:cNvPr>
          <p:cNvSpPr txBox="1">
            <a:spLocks/>
          </p:cNvSpPr>
          <p:nvPr/>
        </p:nvSpPr>
        <p:spPr>
          <a:xfrm>
            <a:off x="2950669" y="2828132"/>
            <a:ext cx="6456418" cy="1208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		</a:t>
            </a:r>
            <a:r>
              <a:rPr lang="zh-CN" altLang="en-US" dirty="0">
                <a:solidFill>
                  <a:srgbClr val="EB7334"/>
                </a:solidFill>
                <a:latin typeface="华文中宋" panose="02010600040101010101" pitchFamily="2" charset="-122"/>
                <a:ea typeface="华文中宋" panose="02010600040101010101" pitchFamily="2" charset="-122"/>
              </a:rPr>
              <a:t>复盘</a:t>
            </a:r>
            <a:r>
              <a:rPr lang="zh-CN" altLang="en-US" dirty="0">
                <a:solidFill>
                  <a:schemeClr val="bg1"/>
                </a:solidFill>
                <a:latin typeface="华文中宋" panose="02010600040101010101" pitchFamily="2" charset="-122"/>
                <a:ea typeface="华文中宋" panose="02010600040101010101" pitchFamily="2" charset="-122"/>
              </a:rPr>
              <a:t>功能</a:t>
            </a:r>
          </a:p>
        </p:txBody>
      </p:sp>
    </p:spTree>
    <p:extLst>
      <p:ext uri="{BB962C8B-B14F-4D97-AF65-F5344CB8AC3E}">
        <p14:creationId xmlns:p14="http://schemas.microsoft.com/office/powerpoint/2010/main" val="196233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将对面与己方落子信息保存至文件中。保存格式为：步数行号列号颜色，例如</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00109090</a:t>
            </a:r>
          </a:p>
          <a:p>
            <a:pPr marL="0" indent="0">
              <a:buNone/>
            </a:pPr>
            <a:r>
              <a:rPr lang="en-US" altLang="zh-CN" sz="2400" dirty="0" err="1">
                <a:latin typeface="Times New Roman" panose="02020603050405020304" pitchFamily="18" charset="0"/>
                <a:cs typeface="Times New Roman" panose="02020603050405020304" pitchFamily="18" charset="0"/>
              </a:rPr>
              <a:t>ofstream</a:t>
            </a:r>
            <a:r>
              <a:rPr lang="en-US" altLang="zh-CN" sz="2400" dirty="0">
                <a:latin typeface="Times New Roman" panose="02020603050405020304" pitchFamily="18" charset="0"/>
                <a:cs typeface="Times New Roman" panose="02020603050405020304" pitchFamily="18" charset="0"/>
              </a:rPr>
              <a:t> out(path, </a:t>
            </a:r>
            <a:r>
              <a:rPr lang="en-US" altLang="zh-CN" sz="2400" dirty="0" err="1">
                <a:latin typeface="Times New Roman" panose="02020603050405020304" pitchFamily="18" charset="0"/>
                <a:cs typeface="Times New Roman" panose="02020603050405020304" pitchFamily="18" charset="0"/>
              </a:rPr>
              <a:t>ios</a:t>
            </a:r>
            <a:r>
              <a:rPr lang="en-US" altLang="zh-CN" sz="2400" dirty="0">
                <a:latin typeface="Times New Roman" panose="02020603050405020304" pitchFamily="18" charset="0"/>
                <a:cs typeface="Times New Roman" panose="02020603050405020304" pitchFamily="18" charset="0"/>
              </a:rPr>
              <a:t>::app);</a:t>
            </a:r>
          </a:p>
          <a:p>
            <a:pPr marL="0" indent="0">
              <a:buNone/>
            </a:pPr>
            <a:r>
              <a:rPr lang="en-US" altLang="zh-CN" sz="2400" dirty="0">
                <a:latin typeface="Times New Roman" panose="02020603050405020304" pitchFamily="18" charset="0"/>
                <a:cs typeface="Times New Roman" panose="02020603050405020304" pitchFamily="18" charset="0"/>
              </a:rPr>
              <a:t>string </a:t>
            </a:r>
            <a:r>
              <a:rPr lang="en-US" altLang="zh-CN" sz="2400" dirty="0" err="1">
                <a:latin typeface="Times New Roman" panose="02020603050405020304" pitchFamily="18" charset="0"/>
                <a:cs typeface="Times New Roman" panose="02020603050405020304" pitchFamily="18" charset="0"/>
              </a:rPr>
              <a:t>onestep</a:t>
            </a:r>
            <a:r>
              <a:rPr lang="en-US" altLang="zh-CN" sz="2400" dirty="0">
                <a:latin typeface="Times New Roman" panose="02020603050405020304" pitchFamily="18" charset="0"/>
                <a:cs typeface="Times New Roman" panose="02020603050405020304" pitchFamily="18" charset="0"/>
              </a:rPr>
              <a:t>="";</a:t>
            </a:r>
          </a:p>
          <a:p>
            <a:pPr marL="0" indent="0">
              <a:buNone/>
            </a:pPr>
            <a:r>
              <a:rPr lang="en-US" altLang="zh-CN" sz="2400" dirty="0">
                <a:latin typeface="Times New Roman" panose="02020603050405020304" pitchFamily="18" charset="0"/>
                <a:cs typeface="Times New Roman" panose="02020603050405020304" pitchFamily="18" charset="0"/>
              </a:rPr>
              <a:t>char </a:t>
            </a:r>
            <a:r>
              <a:rPr lang="en-US" altLang="zh-CN" sz="2400" dirty="0" err="1">
                <a:latin typeface="Times New Roman" panose="02020603050405020304" pitchFamily="18" charset="0"/>
                <a:cs typeface="Times New Roman" panose="02020603050405020304" pitchFamily="18" charset="0"/>
              </a:rPr>
              <a:t>chessn</a:t>
            </a:r>
            <a:r>
              <a:rPr lang="en-US" altLang="zh-CN" sz="2400" dirty="0">
                <a:latin typeface="Times New Roman" panose="02020603050405020304" pitchFamily="18" charset="0"/>
                <a:cs typeface="Times New Roman" panose="02020603050405020304" pitchFamily="18" charset="0"/>
              </a:rPr>
              <a:t>[10] = { '\0' };</a:t>
            </a:r>
          </a:p>
          <a:p>
            <a:pPr marL="0" indent="0">
              <a:buNone/>
            </a:pPr>
            <a:r>
              <a:rPr lang="de-DE" altLang="zh-CN" sz="2400" dirty="0">
                <a:latin typeface="Times New Roman" panose="02020603050405020304" pitchFamily="18" charset="0"/>
                <a:cs typeface="Times New Roman" panose="02020603050405020304" pitchFamily="18" charset="0"/>
              </a:rPr>
              <a:t>sprintf_s(chessn, "%03d", chessnum);</a:t>
            </a:r>
          </a:p>
          <a:p>
            <a:pPr marL="0" indent="0">
              <a:buNone/>
            </a:pPr>
            <a:r>
              <a:rPr lang="en-US" altLang="zh-CN" sz="2400" dirty="0" err="1">
                <a:latin typeface="Times New Roman" panose="02020603050405020304" pitchFamily="18" charset="0"/>
                <a:cs typeface="Times New Roman" panose="02020603050405020304" pitchFamily="18" charset="0"/>
              </a:rPr>
              <a:t>onestep</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chessn</a:t>
            </a:r>
            <a:r>
              <a:rPr lang="en-US" altLang="zh-CN"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步数</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char </a:t>
            </a:r>
            <a:r>
              <a:rPr lang="en-US" altLang="zh-CN" sz="2400" dirty="0" err="1">
                <a:latin typeface="Times New Roman" panose="02020603050405020304" pitchFamily="18" charset="0"/>
                <a:cs typeface="Times New Roman" panose="02020603050405020304" pitchFamily="18" charset="0"/>
              </a:rPr>
              <a:t>chessr</a:t>
            </a:r>
            <a:r>
              <a:rPr lang="en-US" altLang="zh-CN" sz="2400" dirty="0">
                <a:latin typeface="Times New Roman" panose="02020603050405020304" pitchFamily="18" charset="0"/>
                <a:cs typeface="Times New Roman" panose="02020603050405020304" pitchFamily="18" charset="0"/>
              </a:rPr>
              <a:t>[10] = { '\0' };</a:t>
            </a:r>
          </a:p>
          <a:p>
            <a:pPr marL="0" indent="0">
              <a:buNone/>
            </a:pPr>
            <a:r>
              <a:rPr lang="pt-BR" altLang="zh-CN" sz="2400" dirty="0">
                <a:latin typeface="Times New Roman" panose="02020603050405020304" pitchFamily="18" charset="0"/>
                <a:cs typeface="Times New Roman" panose="02020603050405020304" pitchFamily="18" charset="0"/>
              </a:rPr>
              <a:t>sprintf_s(chessr, "%02d",r);</a:t>
            </a:r>
          </a:p>
          <a:p>
            <a:pPr marL="0" indent="0">
              <a:buNone/>
            </a:pPr>
            <a:r>
              <a:rPr lang="en-US" altLang="zh-CN" sz="2400" dirty="0" err="1">
                <a:latin typeface="Times New Roman" panose="02020603050405020304" pitchFamily="18" charset="0"/>
                <a:cs typeface="Times New Roman" panose="02020603050405020304" pitchFamily="18" charset="0"/>
              </a:rPr>
              <a:t>onestep</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chessr</a:t>
            </a:r>
            <a:r>
              <a:rPr lang="en-US" altLang="zh-CN"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行号</a:t>
            </a:r>
            <a:endParaRPr lang="en-US" altLang="zh-CN" sz="2400" dirty="0">
              <a:solidFill>
                <a:srgbClr val="FF00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Times New Roman" panose="02020603050405020304" pitchFamily="18" charset="0"/>
                <a:cs typeface="Times New Roman" panose="02020603050405020304" pitchFamily="18" charset="0"/>
              </a:rPr>
              <a:t>棋谱生成</a:t>
            </a:r>
            <a:endParaRPr lang="zh-CN" altLang="en-US" sz="5400" b="1"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BEACD2B6-B73E-4393-9B97-300C7BB9232D}"/>
              </a:ext>
            </a:extLst>
          </p:cNvPr>
          <p:cNvSpPr txBox="1"/>
          <p:nvPr/>
        </p:nvSpPr>
        <p:spPr>
          <a:xfrm>
            <a:off x="7295463" y="2249958"/>
            <a:ext cx="4565422" cy="4386842"/>
          </a:xfrm>
          <a:prstGeom prst="rect">
            <a:avLst/>
          </a:prstGeom>
          <a:noFill/>
        </p:spPr>
        <p:txBody>
          <a:bodyPr wrap="square" rtlCol="0">
            <a:spAutoFit/>
          </a:bodyPr>
          <a:lstStyle/>
          <a:p>
            <a:pPr>
              <a:lnSpc>
                <a:spcPct val="90000"/>
              </a:lnSpc>
              <a:spcBef>
                <a:spcPts val="1000"/>
              </a:spcBef>
            </a:pPr>
            <a:r>
              <a:rPr lang="en-US" altLang="zh-CN" sz="2400" dirty="0">
                <a:latin typeface="Times New Roman" panose="02020603050405020304" pitchFamily="18" charset="0"/>
                <a:cs typeface="Times New Roman" panose="02020603050405020304" pitchFamily="18" charset="0"/>
              </a:rPr>
              <a:t>char </a:t>
            </a:r>
            <a:r>
              <a:rPr lang="en-US" altLang="zh-CN" sz="2400" dirty="0" err="1">
                <a:latin typeface="Times New Roman" panose="02020603050405020304" pitchFamily="18" charset="0"/>
                <a:cs typeface="Times New Roman" panose="02020603050405020304" pitchFamily="18" charset="0"/>
              </a:rPr>
              <a:t>chessc</a:t>
            </a:r>
            <a:r>
              <a:rPr lang="en-US" altLang="zh-CN" sz="2400" dirty="0">
                <a:latin typeface="Times New Roman" panose="02020603050405020304" pitchFamily="18" charset="0"/>
                <a:cs typeface="Times New Roman" panose="02020603050405020304" pitchFamily="18" charset="0"/>
              </a:rPr>
              <a:t>[10] = { '\0' };</a:t>
            </a:r>
          </a:p>
          <a:p>
            <a:pPr>
              <a:lnSpc>
                <a:spcPct val="90000"/>
              </a:lnSpc>
              <a:spcBef>
                <a:spcPts val="1000"/>
              </a:spcBef>
            </a:pPr>
            <a:r>
              <a:rPr lang="en-US" altLang="zh-CN" sz="2400" dirty="0" err="1">
                <a:latin typeface="Times New Roman" panose="02020603050405020304" pitchFamily="18" charset="0"/>
                <a:cs typeface="Times New Roman" panose="02020603050405020304" pitchFamily="18" charset="0"/>
              </a:rPr>
              <a:t>sprintf_s</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chessc</a:t>
            </a:r>
            <a:r>
              <a:rPr lang="en-US" altLang="zh-CN" sz="2400" dirty="0">
                <a:latin typeface="Times New Roman" panose="02020603050405020304" pitchFamily="18" charset="0"/>
                <a:cs typeface="Times New Roman" panose="02020603050405020304" pitchFamily="18" charset="0"/>
              </a:rPr>
              <a:t>, "%02d", c);</a:t>
            </a:r>
          </a:p>
          <a:p>
            <a:pPr>
              <a:lnSpc>
                <a:spcPct val="90000"/>
              </a:lnSpc>
              <a:spcBef>
                <a:spcPts val="1000"/>
              </a:spcBef>
            </a:pPr>
            <a:r>
              <a:rPr lang="en-US" altLang="zh-CN" sz="2400" dirty="0" err="1">
                <a:latin typeface="Times New Roman" panose="02020603050405020304" pitchFamily="18" charset="0"/>
                <a:cs typeface="Times New Roman" panose="02020603050405020304" pitchFamily="18" charset="0"/>
              </a:rPr>
              <a:t>onestep</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chessc</a:t>
            </a:r>
            <a:r>
              <a:rPr lang="en-US" altLang="zh-CN"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列号</a:t>
            </a:r>
            <a:endParaRPr lang="en-US" altLang="zh-CN" sz="2400" dirty="0">
              <a:solidFill>
                <a:srgbClr val="FF0000"/>
              </a:solidFill>
              <a:latin typeface="Times New Roman" panose="02020603050405020304" pitchFamily="18" charset="0"/>
              <a:cs typeface="Times New Roman" panose="02020603050405020304" pitchFamily="18" charset="0"/>
            </a:endParaRPr>
          </a:p>
          <a:p>
            <a:pPr>
              <a:lnSpc>
                <a:spcPct val="90000"/>
              </a:lnSpc>
              <a:spcBef>
                <a:spcPts val="1000"/>
              </a:spcBef>
            </a:pPr>
            <a:r>
              <a:rPr lang="en-US" altLang="zh-CN" sz="2400" dirty="0">
                <a:latin typeface="Times New Roman" panose="02020603050405020304" pitchFamily="18" charset="0"/>
                <a:cs typeface="Times New Roman" panose="02020603050405020304" pitchFamily="18" charset="0"/>
              </a:rPr>
              <a:t>if (</a:t>
            </a:r>
            <a:r>
              <a:rPr lang="en-US" altLang="zh-CN" sz="2400" dirty="0" err="1">
                <a:latin typeface="Times New Roman" panose="02020603050405020304" pitchFamily="18" charset="0"/>
                <a:cs typeface="Times New Roman" panose="02020603050405020304" pitchFamily="18" charset="0"/>
              </a:rPr>
              <a:t>chessnum</a:t>
            </a:r>
            <a:r>
              <a:rPr lang="en-US" altLang="zh-CN" sz="2400" dirty="0">
                <a:latin typeface="Times New Roman" panose="02020603050405020304" pitchFamily="18" charset="0"/>
                <a:cs typeface="Times New Roman" panose="02020603050405020304" pitchFamily="18" charset="0"/>
              </a:rPr>
              <a:t> % 2 == 0)</a:t>
            </a:r>
          </a:p>
          <a:p>
            <a:pPr>
              <a:lnSpc>
                <a:spcPct val="90000"/>
              </a:lnSpc>
              <a:spcBef>
                <a:spcPts val="1000"/>
              </a:spcBef>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onestep</a:t>
            </a:r>
            <a:r>
              <a:rPr lang="en-US" altLang="zh-CN" sz="2400" dirty="0">
                <a:latin typeface="Times New Roman" panose="02020603050405020304" pitchFamily="18" charset="0"/>
                <a:cs typeface="Times New Roman" panose="02020603050405020304" pitchFamily="18" charset="0"/>
              </a:rPr>
              <a:t> += “1”;//</a:t>
            </a:r>
            <a:r>
              <a:rPr lang="zh-CN" altLang="en-US" sz="2400" dirty="0">
                <a:latin typeface="Times New Roman" panose="02020603050405020304" pitchFamily="18" charset="0"/>
                <a:cs typeface="Times New Roman" panose="02020603050405020304" pitchFamily="18" charset="0"/>
              </a:rPr>
              <a:t>黑棋</a:t>
            </a:r>
            <a:endParaRPr lang="en-US" altLang="zh-CN" sz="2400" dirty="0">
              <a:latin typeface="Times New Roman" panose="02020603050405020304" pitchFamily="18" charset="0"/>
              <a:cs typeface="Times New Roman" panose="02020603050405020304" pitchFamily="18" charset="0"/>
            </a:endParaRPr>
          </a:p>
          <a:p>
            <a:pPr>
              <a:lnSpc>
                <a:spcPct val="90000"/>
              </a:lnSpc>
              <a:spcBef>
                <a:spcPts val="1000"/>
              </a:spcBef>
            </a:pPr>
            <a:r>
              <a:rPr lang="en-US" altLang="zh-CN" sz="2400" dirty="0">
                <a:latin typeface="Times New Roman" panose="02020603050405020304" pitchFamily="18" charset="0"/>
                <a:cs typeface="Times New Roman" panose="02020603050405020304" pitchFamily="18" charset="0"/>
              </a:rPr>
              <a:t>else</a:t>
            </a:r>
          </a:p>
          <a:p>
            <a:pPr>
              <a:lnSpc>
                <a:spcPct val="90000"/>
              </a:lnSpc>
              <a:spcBef>
                <a:spcPts val="1000"/>
              </a:spcBef>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onestep</a:t>
            </a:r>
            <a:r>
              <a:rPr lang="en-US" altLang="zh-CN" sz="2400" dirty="0">
                <a:latin typeface="Times New Roman" panose="02020603050405020304" pitchFamily="18" charset="0"/>
                <a:cs typeface="Times New Roman" panose="02020603050405020304" pitchFamily="18" charset="0"/>
              </a:rPr>
              <a:t> += “0”;//</a:t>
            </a:r>
            <a:r>
              <a:rPr lang="zh-CN" altLang="en-US" sz="2400" dirty="0">
                <a:latin typeface="Times New Roman" panose="02020603050405020304" pitchFamily="18" charset="0"/>
                <a:cs typeface="Times New Roman" panose="02020603050405020304" pitchFamily="18" charset="0"/>
              </a:rPr>
              <a:t>白棋</a:t>
            </a:r>
            <a:endParaRPr lang="en-US" altLang="zh-CN" sz="2400" dirty="0">
              <a:latin typeface="Times New Roman" panose="02020603050405020304" pitchFamily="18" charset="0"/>
              <a:cs typeface="Times New Roman" panose="02020603050405020304" pitchFamily="18" charset="0"/>
            </a:endParaRPr>
          </a:p>
          <a:p>
            <a:pPr>
              <a:lnSpc>
                <a:spcPct val="90000"/>
              </a:lnSpc>
              <a:spcBef>
                <a:spcPts val="1000"/>
              </a:spcBef>
            </a:pPr>
            <a:r>
              <a:rPr lang="en-US" altLang="zh-CN" sz="2400" dirty="0">
                <a:latin typeface="Times New Roman" panose="02020603050405020304" pitchFamily="18" charset="0"/>
                <a:cs typeface="Times New Roman" panose="02020603050405020304" pitchFamily="18" charset="0"/>
              </a:rPr>
              <a:t>out &lt;&lt; </a:t>
            </a:r>
            <a:r>
              <a:rPr lang="en-US" altLang="zh-CN" sz="2400" dirty="0" err="1">
                <a:latin typeface="Times New Roman" panose="02020603050405020304" pitchFamily="18" charset="0"/>
                <a:cs typeface="Times New Roman" panose="02020603050405020304" pitchFamily="18" charset="0"/>
              </a:rPr>
              <a:t>endl</a:t>
            </a:r>
            <a:r>
              <a:rPr lang="en-US" altLang="zh-CN" sz="2400" dirty="0">
                <a:latin typeface="Times New Roman" panose="02020603050405020304" pitchFamily="18" charset="0"/>
                <a:cs typeface="Times New Roman" panose="02020603050405020304" pitchFamily="18" charset="0"/>
              </a:rPr>
              <a:t> &lt;&lt; </a:t>
            </a:r>
            <a:r>
              <a:rPr lang="en-US" altLang="zh-CN" sz="2400" dirty="0" err="1">
                <a:latin typeface="Times New Roman" panose="02020603050405020304" pitchFamily="18" charset="0"/>
                <a:cs typeface="Times New Roman" panose="02020603050405020304" pitchFamily="18" charset="0"/>
              </a:rPr>
              <a:t>onestep</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nSpc>
                <a:spcPct val="90000"/>
              </a:lnSpc>
              <a:spcBef>
                <a:spcPts val="1000"/>
              </a:spcBef>
            </a:pPr>
            <a:r>
              <a:rPr lang="en-US" altLang="zh-CN" sz="2400" dirty="0" err="1">
                <a:latin typeface="Times New Roman" panose="02020603050405020304" pitchFamily="18" charset="0"/>
                <a:cs typeface="Times New Roman" panose="02020603050405020304" pitchFamily="18" charset="0"/>
              </a:rPr>
              <a:t>out.close</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12335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r>
              <a:rPr lang="zh-CN" altLang="en-US" sz="2400" dirty="0">
                <a:latin typeface="Times New Roman" panose="02020603050405020304" pitchFamily="18" charset="0"/>
                <a:cs typeface="Times New Roman" panose="02020603050405020304" pitchFamily="18" charset="0"/>
              </a:rPr>
              <a:t>在控制台打印</a:t>
            </a:r>
            <a:r>
              <a:rPr lang="en-US" altLang="zh-CN" sz="2400" dirty="0">
                <a:latin typeface="Times New Roman" panose="02020603050405020304" pitchFamily="18" charset="0"/>
                <a:cs typeface="Times New Roman" panose="02020603050405020304" pitchFamily="18" charset="0"/>
              </a:rPr>
              <a:t>19*19</a:t>
            </a:r>
            <a:r>
              <a:rPr lang="zh-CN" altLang="en-US" sz="2400" dirty="0">
                <a:latin typeface="Times New Roman" panose="02020603050405020304" pitchFamily="18" charset="0"/>
                <a:cs typeface="Times New Roman" panose="02020603050405020304" pitchFamily="18" charset="0"/>
              </a:rPr>
              <a:t>棋盘：若为空则打印“ </a:t>
            </a:r>
            <a:r>
              <a:rPr lang="en-US" altLang="zh-CN" dirty="0"/>
              <a:t>· </a:t>
            </a:r>
            <a:r>
              <a:rPr lang="zh-CN" altLang="en-US" sz="2400" dirty="0">
                <a:latin typeface="Times New Roman" panose="02020603050405020304" pitchFamily="18" charset="0"/>
                <a:cs typeface="Times New Roman" panose="02020603050405020304" pitchFamily="18" charset="0"/>
              </a:rPr>
              <a:t>”，为黑打印“</a:t>
            </a:r>
            <a:r>
              <a:rPr lang="zh-CN" altLang="en-US" dirty="0"/>
              <a:t>●</a:t>
            </a:r>
            <a:r>
              <a:rPr lang="zh-CN" altLang="en-US" sz="2400" dirty="0">
                <a:latin typeface="Times New Roman" panose="02020603050405020304" pitchFamily="18" charset="0"/>
                <a:cs typeface="Times New Roman" panose="02020603050405020304" pitchFamily="18" charset="0"/>
              </a:rPr>
              <a:t>”，为白打印“</a:t>
            </a:r>
            <a:r>
              <a:rPr lang="zh-CN" altLang="en-US" dirty="0"/>
              <a:t>○</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buNone/>
            </a:pPr>
            <a:r>
              <a:rPr lang="nn-NO" altLang="zh-CN" sz="2400" dirty="0">
                <a:latin typeface="Times New Roman" panose="02020603050405020304" pitchFamily="18" charset="0"/>
                <a:cs typeface="Times New Roman" panose="02020603050405020304" pitchFamily="18" charset="0"/>
              </a:rPr>
              <a:t>for (int i = 0; i &lt; 19; i++)</a:t>
            </a:r>
          </a:p>
          <a:p>
            <a:pPr marL="0" indent="0">
              <a:buNone/>
            </a:pPr>
            <a:r>
              <a:rPr lang="en-US" altLang="zh-CN" sz="2400" dirty="0">
                <a:latin typeface="Times New Roman" panose="02020603050405020304" pitchFamily="18" charset="0"/>
                <a:cs typeface="Times New Roman" panose="02020603050405020304" pitchFamily="18" charset="0"/>
              </a:rPr>
              <a:t>{</a:t>
            </a:r>
          </a:p>
          <a:p>
            <a:pPr marL="0" indent="0">
              <a:buNone/>
            </a:pPr>
            <a:r>
              <a:rPr lang="en-US" altLang="zh-CN" sz="2400" dirty="0">
                <a:latin typeface="Times New Roman" panose="02020603050405020304" pitchFamily="18" charset="0"/>
                <a:cs typeface="Times New Roman" panose="02020603050405020304" pitchFamily="18" charset="0"/>
              </a:rPr>
              <a:t>    for (int j = 0; j &lt; 19; </a:t>
            </a:r>
            <a:r>
              <a:rPr lang="en-US" altLang="zh-CN" sz="2400" dirty="0" err="1">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a:t>
            </a:r>
          </a:p>
          <a:p>
            <a:pPr marL="0" indent="0">
              <a:buNone/>
            </a:pPr>
            <a:r>
              <a:rPr lang="en-US" altLang="zh-CN" sz="2400" dirty="0">
                <a:latin typeface="Times New Roman" panose="02020603050405020304" pitchFamily="18" charset="0"/>
                <a:cs typeface="Times New Roman" panose="02020603050405020304" pitchFamily="18" charset="0"/>
              </a:rPr>
              <a:t>    {</a:t>
            </a:r>
          </a:p>
          <a:p>
            <a:pPr marL="0" indent="0">
              <a:buNone/>
            </a:pPr>
            <a:r>
              <a:rPr lang="en-US" altLang="zh-CN" sz="2400" dirty="0">
                <a:latin typeface="Times New Roman" panose="02020603050405020304" pitchFamily="18" charset="0"/>
                <a:cs typeface="Times New Roman" panose="02020603050405020304" pitchFamily="18" charset="0"/>
              </a:rPr>
              <a:t>	if (chessboard[</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][j] == -1)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 &lt;&lt; "·";</a:t>
            </a:r>
          </a:p>
          <a:p>
            <a:pPr marL="0" indent="0">
              <a:buNone/>
            </a:pPr>
            <a:r>
              <a:rPr lang="en-US" altLang="zh-CN" sz="2400" dirty="0">
                <a:latin typeface="Times New Roman" panose="02020603050405020304" pitchFamily="18" charset="0"/>
                <a:cs typeface="Times New Roman" panose="02020603050405020304" pitchFamily="18" charset="0"/>
              </a:rPr>
              <a:t>	else if (chessboard[</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][j] == 0)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 &lt;&lt; "○";</a:t>
            </a:r>
          </a:p>
          <a:p>
            <a:pPr marL="0" indent="0">
              <a:buNone/>
            </a:pPr>
            <a:r>
              <a:rPr lang="en-US" altLang="zh-CN" sz="2400" dirty="0">
                <a:latin typeface="Times New Roman" panose="02020603050405020304" pitchFamily="18" charset="0"/>
                <a:cs typeface="Times New Roman" panose="02020603050405020304" pitchFamily="18" charset="0"/>
              </a:rPr>
              <a:t>	else if (chessboard[</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][j] == 1)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 &lt;&lt; "●";</a:t>
            </a:r>
          </a:p>
          <a:p>
            <a:pPr marL="0" indent="0">
              <a:buNone/>
            </a:pPr>
            <a:r>
              <a:rPr lang="en-US" altLang="zh-CN" sz="2400" dirty="0">
                <a:latin typeface="Times New Roman" panose="02020603050405020304" pitchFamily="18" charset="0"/>
                <a:cs typeface="Times New Roman" panose="02020603050405020304" pitchFamily="18" charset="0"/>
              </a:rPr>
              <a:t>    }</a:t>
            </a:r>
          </a:p>
          <a:p>
            <a:pPr marL="0" indent="0">
              <a:buNone/>
            </a:pP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 &lt;&lt; </a:t>
            </a:r>
            <a:r>
              <a:rPr lang="en-US" altLang="zh-CN" sz="2400" dirty="0" err="1">
                <a:latin typeface="Times New Roman" panose="02020603050405020304" pitchFamily="18" charset="0"/>
                <a:cs typeface="Times New Roman" panose="02020603050405020304" pitchFamily="18" charset="0"/>
              </a:rPr>
              <a:t>endl</a:t>
            </a:r>
            <a:r>
              <a:rPr lang="en-US" altLang="zh-CN" sz="2400" dirty="0">
                <a:latin typeface="Times New Roman" panose="02020603050405020304" pitchFamily="18" charset="0"/>
                <a:cs typeface="Times New Roman" panose="02020603050405020304" pitchFamily="18" charset="0"/>
              </a:rPr>
              <a:t>;</a:t>
            </a:r>
          </a:p>
          <a:p>
            <a:pPr marL="0" indent="0">
              <a:buNone/>
            </a:pPr>
            <a:r>
              <a:rPr lang="en-US" altLang="zh-CN" sz="2400" dirty="0">
                <a:latin typeface="Times New Roman" panose="02020603050405020304" pitchFamily="18" charset="0"/>
                <a:cs typeface="Times New Roman" panose="02020603050405020304" pitchFamily="18" charset="0"/>
              </a:rPr>
              <a:t>}</a:t>
            </a: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Times New Roman" panose="02020603050405020304" pitchFamily="18" charset="0"/>
                <a:cs typeface="Times New Roman" panose="02020603050405020304" pitchFamily="18" charset="0"/>
              </a:rPr>
              <a:t>棋盘生成</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6187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pPr marL="0" indent="0">
              <a:buNone/>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更改棋盘区域控制台底色使其看起来像是棋盘。</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Times New Roman" panose="02020603050405020304" pitchFamily="18" charset="0"/>
                <a:ea typeface="华文中宋" panose="02010600040101010101" pitchFamily="2" charset="-122"/>
                <a:cs typeface="Times New Roman" panose="02020603050405020304" pitchFamily="18" charset="0"/>
              </a:rPr>
              <a:t>更改配色</a:t>
            </a:r>
            <a:endParaRPr lang="zh-CN" altLang="en-US" sz="5400" b="1" dirty="0">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7586655D-2100-4DDC-B7A2-AA7CDC00B9A9}"/>
              </a:ext>
            </a:extLst>
          </p:cNvPr>
          <p:cNvPicPr>
            <a:picLocks noChangeAspect="1"/>
          </p:cNvPicPr>
          <p:nvPr/>
        </p:nvPicPr>
        <p:blipFill>
          <a:blip r:embed="rId3"/>
          <a:stretch>
            <a:fillRect/>
          </a:stretch>
        </p:blipFill>
        <p:spPr>
          <a:xfrm>
            <a:off x="838200" y="2358273"/>
            <a:ext cx="4192097" cy="4246189"/>
          </a:xfrm>
          <a:prstGeom prst="rect">
            <a:avLst/>
          </a:prstGeom>
        </p:spPr>
      </p:pic>
    </p:spTree>
    <p:extLst>
      <p:ext uri="{BB962C8B-B14F-4D97-AF65-F5344CB8AC3E}">
        <p14:creationId xmlns:p14="http://schemas.microsoft.com/office/powerpoint/2010/main" val="2586004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用上下键获取要复盘的棋局，用左右键调整复盘步数。</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根据棋局号找到棋局文件，根据步数找到文件中的行号。</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从文件中按行读取，并更新棋盘上的值。</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r>
              <a:rPr lang="en-US" altLang="zh-CN" sz="2000" dirty="0" err="1">
                <a:latin typeface="Times New Roman" panose="02020603050405020304" pitchFamily="18" charset="0"/>
                <a:cs typeface="Times New Roman" panose="02020603050405020304" pitchFamily="18" charset="0"/>
              </a:rPr>
              <a:t>ifstream</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in_file</a:t>
            </a:r>
            <a:r>
              <a:rPr lang="en-US" altLang="zh-CN" sz="2000" dirty="0">
                <a:latin typeface="Times New Roman" panose="02020603050405020304" pitchFamily="18" charset="0"/>
                <a:cs typeface="Times New Roman" panose="02020603050405020304" pitchFamily="18" charset="0"/>
              </a:rPr>
              <a:t>(path, </a:t>
            </a:r>
            <a:r>
              <a:rPr lang="en-US" altLang="zh-CN" sz="2000" dirty="0" err="1">
                <a:latin typeface="Times New Roman" panose="02020603050405020304" pitchFamily="18" charset="0"/>
                <a:cs typeface="Times New Roman" panose="02020603050405020304" pitchFamily="18" charset="0"/>
              </a:rPr>
              <a:t>ios</a:t>
            </a:r>
            <a:r>
              <a:rPr lang="en-US" altLang="zh-CN" sz="2000" dirty="0">
                <a:latin typeface="Times New Roman" panose="02020603050405020304" pitchFamily="18" charset="0"/>
                <a:cs typeface="Times New Roman" panose="02020603050405020304" pitchFamily="18" charset="0"/>
              </a:rPr>
              <a:t>::in);</a:t>
            </a:r>
          </a:p>
          <a:p>
            <a:pPr marL="0" indent="0">
              <a:buNone/>
            </a:pPr>
            <a:r>
              <a:rPr lang="en-US" altLang="zh-CN" sz="2000" dirty="0">
                <a:latin typeface="Times New Roman" panose="02020603050405020304" pitchFamily="18" charset="0"/>
                <a:cs typeface="Times New Roman" panose="02020603050405020304" pitchFamily="18" charset="0"/>
              </a:rPr>
              <a:t>int chessboard[19][19];</a:t>
            </a:r>
          </a:p>
          <a:p>
            <a:pPr marL="0" indent="0">
              <a:buNone/>
            </a:pP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初始化棋盘</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err="1">
                <a:solidFill>
                  <a:srgbClr val="EB7334"/>
                </a:solidFill>
                <a:latin typeface="Times New Roman" panose="02020603050405020304" pitchFamily="18" charset="0"/>
                <a:cs typeface="Times New Roman" panose="02020603050405020304" pitchFamily="18" charset="0"/>
              </a:rPr>
              <a:t>memset</a:t>
            </a:r>
            <a:r>
              <a:rPr lang="en-US" altLang="zh-CN" sz="2000" dirty="0">
                <a:solidFill>
                  <a:srgbClr val="EB7334"/>
                </a:solidFill>
                <a:latin typeface="Times New Roman" panose="02020603050405020304" pitchFamily="18" charset="0"/>
                <a:cs typeface="Times New Roman" panose="02020603050405020304" pitchFamily="18" charset="0"/>
              </a:rPr>
              <a:t>(chessboard, -1, 19 * 19 * </a:t>
            </a:r>
            <a:r>
              <a:rPr lang="en-US" altLang="zh-CN" sz="2000" dirty="0" err="1">
                <a:solidFill>
                  <a:srgbClr val="EB7334"/>
                </a:solidFill>
                <a:latin typeface="Times New Roman" panose="02020603050405020304" pitchFamily="18" charset="0"/>
                <a:cs typeface="Times New Roman" panose="02020603050405020304" pitchFamily="18" charset="0"/>
              </a:rPr>
              <a:t>sizeof</a:t>
            </a:r>
            <a:r>
              <a:rPr lang="en-US" altLang="zh-CN" sz="2000" dirty="0">
                <a:solidFill>
                  <a:srgbClr val="EB7334"/>
                </a:solidFill>
                <a:latin typeface="Times New Roman" panose="02020603050405020304" pitchFamily="18" charset="0"/>
                <a:cs typeface="Times New Roman" panose="02020603050405020304" pitchFamily="18" charset="0"/>
              </a:rPr>
              <a:t>(int));</a:t>
            </a:r>
          </a:p>
          <a:p>
            <a:pPr marL="0" indent="0">
              <a:buNone/>
            </a:pPr>
            <a:r>
              <a:rPr lang="en-US" altLang="zh-CN" sz="2000" dirty="0">
                <a:latin typeface="Times New Roman" panose="02020603050405020304" pitchFamily="18" charset="0"/>
                <a:cs typeface="Times New Roman" panose="02020603050405020304" pitchFamily="18" charset="0"/>
              </a:rPr>
              <a:t>string </a:t>
            </a:r>
            <a:r>
              <a:rPr lang="en-US" altLang="zh-CN" sz="2000" dirty="0" err="1">
                <a:latin typeface="Times New Roman" panose="02020603050405020304" pitchFamily="18" charset="0"/>
                <a:cs typeface="Times New Roman" panose="02020603050405020304" pitchFamily="18" charset="0"/>
              </a:rPr>
              <a:t>oneline</a:t>
            </a:r>
            <a:r>
              <a:rPr lang="en-US" altLang="zh-CN" sz="2000" dirty="0">
                <a:latin typeface="Times New Roman" panose="02020603050405020304" pitchFamily="18" charset="0"/>
                <a:cs typeface="Times New Roman" panose="02020603050405020304" pitchFamily="18" charset="0"/>
              </a:rPr>
              <a:t>;</a:t>
            </a:r>
          </a:p>
          <a:p>
            <a:pPr marL="0" indent="0">
              <a:buNone/>
            </a:pPr>
            <a:endParaRPr lang="en-US" altLang="zh-CN" sz="18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Times New Roman" panose="02020603050405020304" pitchFamily="18" charset="0"/>
                <a:cs typeface="Times New Roman" panose="02020603050405020304" pitchFamily="18" charset="0"/>
              </a:rPr>
              <a:t>棋谱读取</a:t>
            </a:r>
            <a:endParaRPr lang="zh-CN" altLang="en-US" sz="5400" b="1"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91585BF8-D8E4-4529-9BD2-8EE7C37527B9}"/>
              </a:ext>
            </a:extLst>
          </p:cNvPr>
          <p:cNvSpPr txBox="1"/>
          <p:nvPr/>
        </p:nvSpPr>
        <p:spPr>
          <a:xfrm>
            <a:off x="6240725" y="3049150"/>
            <a:ext cx="5613583" cy="2862322"/>
          </a:xfrm>
          <a:prstGeom prst="rect">
            <a:avLst/>
          </a:prstGeom>
          <a:noFill/>
        </p:spPr>
        <p:txBody>
          <a:bodyPr wrap="square" rtlCol="0">
            <a:spAutoFit/>
          </a:bodyPr>
          <a:lstStyle/>
          <a:p>
            <a:r>
              <a:rPr lang="nn-NO" altLang="zh-CN" sz="2000" dirty="0">
                <a:latin typeface="Times New Roman" panose="02020603050405020304" pitchFamily="18" charset="0"/>
                <a:cs typeface="Times New Roman" panose="02020603050405020304" pitchFamily="18" charset="0"/>
              </a:rPr>
              <a:t>for (int k = 0; k &lt; stepnum-1; k++)</a:t>
            </a: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getline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in_file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oneline</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int row = 10 * (</a:t>
            </a:r>
            <a:r>
              <a:rPr lang="en-US" altLang="zh-CN" sz="2000" dirty="0" err="1">
                <a:latin typeface="Times New Roman" panose="02020603050405020304" pitchFamily="18" charset="0"/>
                <a:cs typeface="Times New Roman" panose="02020603050405020304" pitchFamily="18" charset="0"/>
              </a:rPr>
              <a:t>oneline</a:t>
            </a:r>
            <a:r>
              <a:rPr lang="en-US" altLang="zh-CN" sz="2000" dirty="0">
                <a:latin typeface="Times New Roman" panose="02020603050405020304" pitchFamily="18" charset="0"/>
                <a:cs typeface="Times New Roman" panose="02020603050405020304" pitchFamily="18" charset="0"/>
              </a:rPr>
              <a:t>[3] - '0') + </a:t>
            </a:r>
            <a:r>
              <a:rPr lang="en-US" altLang="zh-CN" sz="2000" dirty="0" err="1">
                <a:latin typeface="Times New Roman" panose="02020603050405020304" pitchFamily="18" charset="0"/>
                <a:cs typeface="Times New Roman" panose="02020603050405020304" pitchFamily="18" charset="0"/>
              </a:rPr>
              <a:t>oneline</a:t>
            </a:r>
            <a:r>
              <a:rPr lang="en-US" altLang="zh-CN" sz="2000" dirty="0">
                <a:latin typeface="Times New Roman" panose="02020603050405020304" pitchFamily="18" charset="0"/>
                <a:cs typeface="Times New Roman" panose="02020603050405020304" pitchFamily="18" charset="0"/>
              </a:rPr>
              <a:t>[4] - '0';</a:t>
            </a:r>
          </a:p>
          <a:p>
            <a:r>
              <a:rPr lang="en-US" altLang="zh-CN" sz="2000" dirty="0">
                <a:latin typeface="Times New Roman" panose="02020603050405020304" pitchFamily="18" charset="0"/>
                <a:cs typeface="Times New Roman" panose="02020603050405020304" pitchFamily="18" charset="0"/>
              </a:rPr>
              <a:t>    int col = 10 * (</a:t>
            </a:r>
            <a:r>
              <a:rPr lang="en-US" altLang="zh-CN" sz="2000" dirty="0" err="1">
                <a:latin typeface="Times New Roman" panose="02020603050405020304" pitchFamily="18" charset="0"/>
                <a:cs typeface="Times New Roman" panose="02020603050405020304" pitchFamily="18" charset="0"/>
              </a:rPr>
              <a:t>oneline</a:t>
            </a:r>
            <a:r>
              <a:rPr lang="en-US" altLang="zh-CN" sz="2000" dirty="0">
                <a:latin typeface="Times New Roman" panose="02020603050405020304" pitchFamily="18" charset="0"/>
                <a:cs typeface="Times New Roman" panose="02020603050405020304" pitchFamily="18" charset="0"/>
              </a:rPr>
              <a:t>[5] - '0') + </a:t>
            </a:r>
            <a:r>
              <a:rPr lang="en-US" altLang="zh-CN" sz="2000" dirty="0" err="1">
                <a:latin typeface="Times New Roman" panose="02020603050405020304" pitchFamily="18" charset="0"/>
                <a:cs typeface="Times New Roman" panose="02020603050405020304" pitchFamily="18" charset="0"/>
              </a:rPr>
              <a:t>oneline</a:t>
            </a:r>
            <a:r>
              <a:rPr lang="en-US" altLang="zh-CN" sz="2000" dirty="0">
                <a:latin typeface="Times New Roman" panose="02020603050405020304" pitchFamily="18" charset="0"/>
                <a:cs typeface="Times New Roman" panose="02020603050405020304" pitchFamily="18" charset="0"/>
              </a:rPr>
              <a:t>[6] - '0';</a:t>
            </a:r>
          </a:p>
          <a:p>
            <a:r>
              <a:rPr lang="en-US" altLang="zh-CN" sz="2000" dirty="0">
                <a:latin typeface="Times New Roman" panose="02020603050405020304" pitchFamily="18" charset="0"/>
                <a:cs typeface="Times New Roman" panose="02020603050405020304" pitchFamily="18" charset="0"/>
              </a:rPr>
              <a:t>    int color = </a:t>
            </a:r>
            <a:r>
              <a:rPr lang="en-US" altLang="zh-CN" sz="2000" dirty="0" err="1">
                <a:latin typeface="Times New Roman" panose="02020603050405020304" pitchFamily="18" charset="0"/>
                <a:cs typeface="Times New Roman" panose="02020603050405020304" pitchFamily="18" charset="0"/>
              </a:rPr>
              <a:t>oneline</a:t>
            </a:r>
            <a:r>
              <a:rPr lang="en-US" altLang="zh-CN" sz="2000" dirty="0">
                <a:latin typeface="Times New Roman" panose="02020603050405020304" pitchFamily="18" charset="0"/>
                <a:cs typeface="Times New Roman" panose="02020603050405020304" pitchFamily="18" charset="0"/>
              </a:rPr>
              <a:t>[7] – '0';</a:t>
            </a:r>
          </a:p>
          <a:p>
            <a:r>
              <a:rPr lang="en-US" altLang="zh-CN" sz="2000" dirty="0">
                <a:latin typeface="Times New Roman" panose="02020603050405020304" pitchFamily="18" charset="0"/>
                <a:cs typeface="Times New Roman" panose="02020603050405020304" pitchFamily="18" charset="0"/>
              </a:rPr>
              <a:t>    chessboard[row][col] = color;</a:t>
            </a:r>
          </a:p>
          <a:p>
            <a:r>
              <a:rPr lang="en-US" altLang="zh-CN" sz="2000" dirty="0">
                <a:latin typeface="Times New Roman" panose="02020603050405020304" pitchFamily="18" charset="0"/>
                <a:cs typeface="Times New Roman" panose="02020603050405020304" pitchFamily="18" charset="0"/>
              </a:rPr>
              <a:t>}</a:t>
            </a:r>
          </a:p>
          <a:p>
            <a:r>
              <a:rPr lang="en-US" altLang="zh-CN" sz="2000" dirty="0" err="1">
                <a:latin typeface="Times New Roman" panose="02020603050405020304" pitchFamily="18" charset="0"/>
                <a:cs typeface="Times New Roman" panose="02020603050405020304" pitchFamily="18" charset="0"/>
              </a:rPr>
              <a:t>in_file.close</a:t>
            </a:r>
            <a:r>
              <a:rPr lang="en-US" altLang="zh-CN" sz="2000" dirty="0">
                <a:latin typeface="Times New Roman" panose="02020603050405020304" pitchFamily="18" charset="0"/>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302673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6BCD5-8E70-4A3E-B6E9-29A81642013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8E4FB2-B2CB-4ACA-AA7B-ED8DD1E193F2}"/>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EF490F1A-9464-47B4-B422-FD9A633B3546}"/>
              </a:ext>
            </a:extLst>
          </p:cNvPr>
          <p:cNvSpPr/>
          <p:nvPr/>
        </p:nvSpPr>
        <p:spPr>
          <a:xfrm>
            <a:off x="-53788" y="-61471"/>
            <a:ext cx="6008914" cy="700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2EE3776-6C73-4C4E-9874-BCF4C9F2215C}"/>
              </a:ext>
            </a:extLst>
          </p:cNvPr>
          <p:cNvSpPr/>
          <p:nvPr/>
        </p:nvSpPr>
        <p:spPr>
          <a:xfrm>
            <a:off x="5966227" y="-61470"/>
            <a:ext cx="6241141" cy="7007838"/>
          </a:xfrm>
          <a:prstGeom prst="rect">
            <a:avLst/>
          </a:prstGeom>
          <a:solidFill>
            <a:srgbClr val="EB73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817062-D5C0-4565-9523-11D2C7E78651}"/>
              </a:ext>
            </a:extLst>
          </p:cNvPr>
          <p:cNvSpPr txBox="1"/>
          <p:nvPr/>
        </p:nvSpPr>
        <p:spPr>
          <a:xfrm>
            <a:off x="8889315" y="1166960"/>
            <a:ext cx="1231900" cy="1200329"/>
          </a:xfrm>
          <a:prstGeom prst="rect">
            <a:avLst/>
          </a:prstGeom>
          <a:noFill/>
        </p:spPr>
        <p:txBody>
          <a:bodyPr wrap="square" rtlCol="0">
            <a:spAutoFit/>
          </a:bodyPr>
          <a:lstStyle/>
          <a:p>
            <a:r>
              <a:rPr lang="en-US" altLang="zh-CN"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#4</a:t>
            </a:r>
            <a:endParaRPr lang="zh-CN" altLang="en-US"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7" name="Picture 2" descr="http://to-a.ru/JaHRpf/img1">
            <a:extLst>
              <a:ext uri="{FF2B5EF4-FFF2-40B4-BE49-F238E27FC236}">
                <a16:creationId xmlns:a16="http://schemas.microsoft.com/office/drawing/2014/main" id="{BC409A92-C028-479B-9B85-B5F82064C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8" y="-61471"/>
            <a:ext cx="1920830" cy="409777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EA3633-A1A0-4DB2-980E-6C0D3E73135A}"/>
              </a:ext>
            </a:extLst>
          </p:cNvPr>
          <p:cNvSpPr txBox="1"/>
          <p:nvPr/>
        </p:nvSpPr>
        <p:spPr>
          <a:xfrm>
            <a:off x="4444772" y="2505281"/>
            <a:ext cx="3871851" cy="523220"/>
          </a:xfrm>
          <a:prstGeom prst="rect">
            <a:avLst/>
          </a:prstGeom>
          <a:noFill/>
        </p:spPr>
        <p:txBody>
          <a:bodyPr wrap="square" rtlCol="0">
            <a:spAutoFit/>
          </a:bodyPr>
          <a:lstStyle/>
          <a:p>
            <a:r>
              <a:rPr lang="en-US" altLang="zh-CN" sz="2800" b="1" dirty="0">
                <a:solidFill>
                  <a:srgbClr val="EB7334"/>
                </a:solidFill>
                <a:latin typeface="Times New Roman" panose="02020603050405020304" pitchFamily="18" charset="0"/>
                <a:cs typeface="Times New Roman" panose="02020603050405020304" pitchFamily="18" charset="0"/>
              </a:rPr>
              <a:t>Artificial  </a:t>
            </a:r>
            <a:r>
              <a:rPr lang="en-US" altLang="zh-CN" sz="2800" b="1" dirty="0">
                <a:solidFill>
                  <a:schemeClr val="bg1"/>
                </a:solidFill>
                <a:latin typeface="Times New Roman" panose="02020603050405020304" pitchFamily="18" charset="0"/>
                <a:cs typeface="Times New Roman" panose="02020603050405020304" pitchFamily="18" charset="0"/>
              </a:rPr>
              <a:t>Intelligence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9" name="标题 33">
            <a:extLst>
              <a:ext uri="{FF2B5EF4-FFF2-40B4-BE49-F238E27FC236}">
                <a16:creationId xmlns:a16="http://schemas.microsoft.com/office/drawing/2014/main" id="{FEAB408A-0F17-4496-A0FE-1D2F1D2FA398}"/>
              </a:ext>
            </a:extLst>
          </p:cNvPr>
          <p:cNvSpPr txBox="1">
            <a:spLocks/>
          </p:cNvSpPr>
          <p:nvPr/>
        </p:nvSpPr>
        <p:spPr>
          <a:xfrm>
            <a:off x="2950669" y="2828132"/>
            <a:ext cx="6456418" cy="1208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		</a:t>
            </a:r>
            <a:r>
              <a:rPr lang="zh-CN" altLang="en-US" dirty="0">
                <a:solidFill>
                  <a:srgbClr val="EB7334"/>
                </a:solidFill>
                <a:latin typeface="华文中宋" panose="02010600040101010101" pitchFamily="2" charset="-122"/>
                <a:ea typeface="华文中宋" panose="02010600040101010101" pitchFamily="2" charset="-122"/>
              </a:rPr>
              <a:t>棋谱</a:t>
            </a:r>
            <a:r>
              <a:rPr lang="zh-CN" altLang="en-US" dirty="0">
                <a:solidFill>
                  <a:schemeClr val="bg1"/>
                </a:solidFill>
                <a:latin typeface="华文中宋" panose="02010600040101010101" pitchFamily="2" charset="-122"/>
                <a:ea typeface="华文中宋" panose="02010600040101010101" pitchFamily="2" charset="-122"/>
              </a:rPr>
              <a:t>学习</a:t>
            </a:r>
          </a:p>
        </p:txBody>
      </p:sp>
    </p:spTree>
    <p:extLst>
      <p:ext uri="{BB962C8B-B14F-4D97-AF65-F5344CB8AC3E}">
        <p14:creationId xmlns:p14="http://schemas.microsoft.com/office/powerpoint/2010/main" val="238105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pPr marL="0" indent="0">
              <a:buNone/>
            </a:pP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将每一盘棋棋谱传入</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learning.txt</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文件中，该文件中一行表示一步。</a:t>
            </a:r>
            <a:endParaRPr lang="en-US" altLang="zh-CN" sz="18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对每一步棋设置标识位，标识位中包含上一步的标识位与上一步棋在上一行拥有同样标识位的棋子中的序号。</a:t>
            </a:r>
            <a:endParaRPr lang="en-US" altLang="zh-CN" sz="18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对每一步棋设置数值位用于对该棋子的评分。</a:t>
            </a:r>
            <a:endParaRPr lang="en-US" altLang="zh-CN" sz="18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所以一步棋子将被表示为：</a:t>
            </a:r>
            <a:endParaRPr lang="en-US" altLang="zh-CN" sz="18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Times New Roman" panose="02020603050405020304" pitchFamily="18" charset="0"/>
                <a:cs typeface="Times New Roman" panose="02020603050405020304" pitchFamily="18" charset="0"/>
              </a:rPr>
              <a:t>棋谱标记</a:t>
            </a:r>
            <a:endParaRPr lang="zh-CN" altLang="en-US" sz="5400" b="1" dirty="0">
              <a:latin typeface="华文中宋" panose="02010600040101010101" pitchFamily="2" charset="-122"/>
              <a:ea typeface="华文中宋" panose="02010600040101010101" pitchFamily="2" charset="-122"/>
            </a:endParaRPr>
          </a:p>
        </p:txBody>
      </p:sp>
      <p:sp>
        <p:nvSpPr>
          <p:cNvPr id="6" name="矩形 5">
            <a:extLst>
              <a:ext uri="{FF2B5EF4-FFF2-40B4-BE49-F238E27FC236}">
                <a16:creationId xmlns:a16="http://schemas.microsoft.com/office/drawing/2014/main" id="{89991A93-410C-4BCE-8D75-659F4C9B94A2}"/>
              </a:ext>
            </a:extLst>
          </p:cNvPr>
          <p:cNvSpPr/>
          <p:nvPr/>
        </p:nvSpPr>
        <p:spPr>
          <a:xfrm>
            <a:off x="993340" y="3624708"/>
            <a:ext cx="7716483" cy="8749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CB29B0EA-68BA-428F-AE00-8BE296D86229}"/>
              </a:ext>
            </a:extLst>
          </p:cNvPr>
          <p:cNvCxnSpPr/>
          <p:nvPr/>
        </p:nvCxnSpPr>
        <p:spPr>
          <a:xfrm>
            <a:off x="2085358" y="3624708"/>
            <a:ext cx="0" cy="86835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9D3DE523-4C5D-47C8-8BF4-BBC07FDDD0A6}"/>
              </a:ext>
            </a:extLst>
          </p:cNvPr>
          <p:cNvCxnSpPr/>
          <p:nvPr/>
        </p:nvCxnSpPr>
        <p:spPr>
          <a:xfrm>
            <a:off x="4033666" y="3631286"/>
            <a:ext cx="0" cy="86835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12C36789-6F40-4B41-9BCE-6650264E4CEE}"/>
              </a:ext>
            </a:extLst>
          </p:cNvPr>
          <p:cNvCxnSpPr/>
          <p:nvPr/>
        </p:nvCxnSpPr>
        <p:spPr>
          <a:xfrm>
            <a:off x="5526967" y="3624708"/>
            <a:ext cx="0" cy="86835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E279B38F-E411-4E0D-8BE2-AA4E3DDA88A7}"/>
              </a:ext>
            </a:extLst>
          </p:cNvPr>
          <p:cNvSpPr txBox="1"/>
          <p:nvPr/>
        </p:nvSpPr>
        <p:spPr>
          <a:xfrm>
            <a:off x="1168519" y="3874217"/>
            <a:ext cx="703872" cy="369332"/>
          </a:xfrm>
          <a:prstGeom prst="rect">
            <a:avLst/>
          </a:prstGeom>
          <a:noFill/>
        </p:spPr>
        <p:txBody>
          <a:bodyPr wrap="square" rtlCol="0">
            <a:spAutoFit/>
          </a:bodyPr>
          <a:lstStyle/>
          <a:p>
            <a:r>
              <a:rPr lang="zh-CN" altLang="en-US" dirty="0"/>
              <a:t>步数</a:t>
            </a:r>
          </a:p>
        </p:txBody>
      </p:sp>
      <p:sp>
        <p:nvSpPr>
          <p:cNvPr id="14" name="文本框 13">
            <a:extLst>
              <a:ext uri="{FF2B5EF4-FFF2-40B4-BE49-F238E27FC236}">
                <a16:creationId xmlns:a16="http://schemas.microsoft.com/office/drawing/2014/main" id="{D7480D84-9246-4BBC-9B07-B08F5816D93D}"/>
              </a:ext>
            </a:extLst>
          </p:cNvPr>
          <p:cNvSpPr txBox="1"/>
          <p:nvPr/>
        </p:nvSpPr>
        <p:spPr>
          <a:xfrm>
            <a:off x="2437306" y="3880795"/>
            <a:ext cx="1155880" cy="369332"/>
          </a:xfrm>
          <a:prstGeom prst="rect">
            <a:avLst/>
          </a:prstGeom>
          <a:noFill/>
        </p:spPr>
        <p:txBody>
          <a:bodyPr wrap="square" rtlCol="0">
            <a:spAutoFit/>
          </a:bodyPr>
          <a:lstStyle/>
          <a:p>
            <a:r>
              <a:rPr lang="zh-CN" altLang="en-US" dirty="0"/>
              <a:t>行号列号</a:t>
            </a:r>
          </a:p>
        </p:txBody>
      </p:sp>
      <p:sp>
        <p:nvSpPr>
          <p:cNvPr id="15" name="文本框 14">
            <a:extLst>
              <a:ext uri="{FF2B5EF4-FFF2-40B4-BE49-F238E27FC236}">
                <a16:creationId xmlns:a16="http://schemas.microsoft.com/office/drawing/2014/main" id="{26FEAAFC-4488-4B89-A223-42A3C8DF2E64}"/>
              </a:ext>
            </a:extLst>
          </p:cNvPr>
          <p:cNvSpPr txBox="1"/>
          <p:nvPr/>
        </p:nvSpPr>
        <p:spPr>
          <a:xfrm>
            <a:off x="4474148" y="3874217"/>
            <a:ext cx="828056" cy="369332"/>
          </a:xfrm>
          <a:prstGeom prst="rect">
            <a:avLst/>
          </a:prstGeom>
          <a:noFill/>
        </p:spPr>
        <p:txBody>
          <a:bodyPr wrap="square" rtlCol="0">
            <a:spAutoFit/>
          </a:bodyPr>
          <a:lstStyle/>
          <a:p>
            <a:r>
              <a:rPr lang="zh-CN" altLang="en-US" dirty="0"/>
              <a:t>评分</a:t>
            </a:r>
          </a:p>
        </p:txBody>
      </p:sp>
      <p:sp>
        <p:nvSpPr>
          <p:cNvPr id="16" name="文本框 15">
            <a:extLst>
              <a:ext uri="{FF2B5EF4-FFF2-40B4-BE49-F238E27FC236}">
                <a16:creationId xmlns:a16="http://schemas.microsoft.com/office/drawing/2014/main" id="{AF25946A-8F8C-447E-B089-EC1973B0F3AD}"/>
              </a:ext>
            </a:extLst>
          </p:cNvPr>
          <p:cNvSpPr txBox="1"/>
          <p:nvPr/>
        </p:nvSpPr>
        <p:spPr>
          <a:xfrm>
            <a:off x="6614055" y="3874217"/>
            <a:ext cx="924260" cy="369332"/>
          </a:xfrm>
          <a:prstGeom prst="rect">
            <a:avLst/>
          </a:prstGeom>
          <a:noFill/>
        </p:spPr>
        <p:txBody>
          <a:bodyPr wrap="square" rtlCol="0">
            <a:spAutoFit/>
          </a:bodyPr>
          <a:lstStyle/>
          <a:p>
            <a:r>
              <a:rPr lang="zh-CN" altLang="en-US" dirty="0"/>
              <a:t>标识位</a:t>
            </a:r>
          </a:p>
        </p:txBody>
      </p:sp>
      <p:sp>
        <p:nvSpPr>
          <p:cNvPr id="17" name="文本框 16">
            <a:extLst>
              <a:ext uri="{FF2B5EF4-FFF2-40B4-BE49-F238E27FC236}">
                <a16:creationId xmlns:a16="http://schemas.microsoft.com/office/drawing/2014/main" id="{AD356C1B-E22B-42F0-AF4B-52E9E081AB8C}"/>
              </a:ext>
            </a:extLst>
          </p:cNvPr>
          <p:cNvSpPr txBox="1"/>
          <p:nvPr/>
        </p:nvSpPr>
        <p:spPr>
          <a:xfrm>
            <a:off x="1168519" y="4564480"/>
            <a:ext cx="703872" cy="369332"/>
          </a:xfrm>
          <a:prstGeom prst="rect">
            <a:avLst/>
          </a:prstGeom>
          <a:noFill/>
        </p:spPr>
        <p:txBody>
          <a:bodyPr wrap="square" rtlCol="0">
            <a:spAutoFit/>
          </a:bodyPr>
          <a:lstStyle/>
          <a:p>
            <a:r>
              <a:rPr lang="en-US" altLang="zh-CN" dirty="0"/>
              <a:t>3</a:t>
            </a:r>
            <a:r>
              <a:rPr lang="zh-CN" altLang="en-US" dirty="0"/>
              <a:t>位</a:t>
            </a:r>
          </a:p>
        </p:txBody>
      </p:sp>
      <p:sp>
        <p:nvSpPr>
          <p:cNvPr id="18" name="文本框 17">
            <a:extLst>
              <a:ext uri="{FF2B5EF4-FFF2-40B4-BE49-F238E27FC236}">
                <a16:creationId xmlns:a16="http://schemas.microsoft.com/office/drawing/2014/main" id="{B82BDEF4-2FA8-4D61-B4C6-E73AB4EC6296}"/>
              </a:ext>
            </a:extLst>
          </p:cNvPr>
          <p:cNvSpPr txBox="1"/>
          <p:nvPr/>
        </p:nvSpPr>
        <p:spPr>
          <a:xfrm>
            <a:off x="2639869" y="4564480"/>
            <a:ext cx="623026" cy="369332"/>
          </a:xfrm>
          <a:prstGeom prst="rect">
            <a:avLst/>
          </a:prstGeom>
          <a:noFill/>
        </p:spPr>
        <p:txBody>
          <a:bodyPr wrap="square" rtlCol="0">
            <a:spAutoFit/>
          </a:bodyPr>
          <a:lstStyle/>
          <a:p>
            <a:r>
              <a:rPr lang="en-US" altLang="zh-CN" dirty="0"/>
              <a:t>4</a:t>
            </a:r>
            <a:r>
              <a:rPr lang="zh-CN" altLang="en-US" dirty="0"/>
              <a:t>位</a:t>
            </a:r>
          </a:p>
        </p:txBody>
      </p:sp>
      <p:sp>
        <p:nvSpPr>
          <p:cNvPr id="19" name="文本框 18">
            <a:extLst>
              <a:ext uri="{FF2B5EF4-FFF2-40B4-BE49-F238E27FC236}">
                <a16:creationId xmlns:a16="http://schemas.microsoft.com/office/drawing/2014/main" id="{33C98652-6CD8-4264-A539-BCD3E35042C3}"/>
              </a:ext>
            </a:extLst>
          </p:cNvPr>
          <p:cNvSpPr txBox="1"/>
          <p:nvPr/>
        </p:nvSpPr>
        <p:spPr>
          <a:xfrm>
            <a:off x="4474148" y="4564480"/>
            <a:ext cx="623026" cy="369332"/>
          </a:xfrm>
          <a:prstGeom prst="rect">
            <a:avLst/>
          </a:prstGeom>
          <a:noFill/>
        </p:spPr>
        <p:txBody>
          <a:bodyPr wrap="square" rtlCol="0">
            <a:spAutoFit/>
          </a:bodyPr>
          <a:lstStyle/>
          <a:p>
            <a:r>
              <a:rPr lang="en-US" altLang="zh-CN" dirty="0"/>
              <a:t>5</a:t>
            </a:r>
            <a:r>
              <a:rPr lang="zh-CN" altLang="en-US" dirty="0"/>
              <a:t>位</a:t>
            </a:r>
          </a:p>
        </p:txBody>
      </p:sp>
      <p:sp>
        <p:nvSpPr>
          <p:cNvPr id="20" name="文本框 19">
            <a:extLst>
              <a:ext uri="{FF2B5EF4-FFF2-40B4-BE49-F238E27FC236}">
                <a16:creationId xmlns:a16="http://schemas.microsoft.com/office/drawing/2014/main" id="{3DA9BBA4-B642-45DA-A0B1-32862AD96082}"/>
              </a:ext>
            </a:extLst>
          </p:cNvPr>
          <p:cNvSpPr txBox="1"/>
          <p:nvPr/>
        </p:nvSpPr>
        <p:spPr>
          <a:xfrm>
            <a:off x="6240457" y="4564480"/>
            <a:ext cx="1985029" cy="369332"/>
          </a:xfrm>
          <a:prstGeom prst="rect">
            <a:avLst/>
          </a:prstGeom>
          <a:noFill/>
        </p:spPr>
        <p:txBody>
          <a:bodyPr wrap="square" rtlCol="0">
            <a:spAutoFit/>
          </a:bodyPr>
          <a:lstStyle/>
          <a:p>
            <a:r>
              <a:rPr lang="en-US" altLang="zh-CN" dirty="0"/>
              <a:t>2*i-2</a:t>
            </a:r>
            <a:r>
              <a:rPr lang="zh-CN" altLang="en-US" dirty="0"/>
              <a:t>位</a:t>
            </a:r>
            <a:r>
              <a:rPr lang="en-US" altLang="zh-CN" dirty="0"/>
              <a:t>(</a:t>
            </a:r>
            <a:r>
              <a:rPr lang="en-US" altLang="zh-CN" dirty="0" err="1"/>
              <a:t>i</a:t>
            </a:r>
            <a:r>
              <a:rPr lang="zh-CN" altLang="en-US" dirty="0"/>
              <a:t>是步数</a:t>
            </a:r>
            <a:r>
              <a:rPr lang="en-US" altLang="zh-CN" dirty="0"/>
              <a:t>)</a:t>
            </a:r>
            <a:endParaRPr lang="zh-CN" altLang="en-US" dirty="0"/>
          </a:p>
        </p:txBody>
      </p:sp>
    </p:spTree>
    <p:extLst>
      <p:ext uri="{BB962C8B-B14F-4D97-AF65-F5344CB8AC3E}">
        <p14:creationId xmlns:p14="http://schemas.microsoft.com/office/powerpoint/2010/main" val="117102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2338741"/>
            <a:ext cx="10515600" cy="1090259"/>
          </a:xfrm>
        </p:spPr>
        <p:txBody>
          <a:bodyPr/>
          <a:lstStyle/>
          <a:p>
            <a:r>
              <a:rPr lang="zh-CN" altLang="en-US" b="1" dirty="0">
                <a:latin typeface="华文中宋" panose="02010600040101010101" pitchFamily="2" charset="-122"/>
                <a:ea typeface="华文中宋" panose="02010600040101010101" pitchFamily="2" charset="-122"/>
              </a:rPr>
              <a:t>在已有代码的基础上，完成一个五子棋的</a:t>
            </a:r>
            <a:r>
              <a:rPr lang="en-US" altLang="zh-CN" b="1" dirty="0">
                <a:latin typeface="华文中宋" panose="02010600040101010101" pitchFamily="2" charset="-122"/>
                <a:ea typeface="华文中宋" panose="02010600040101010101" pitchFamily="2" charset="-122"/>
              </a:rPr>
              <a:t>AI</a:t>
            </a:r>
            <a:r>
              <a:rPr lang="zh-CN" altLang="en-US" b="1" dirty="0">
                <a:latin typeface="华文中宋" panose="02010600040101010101" pitchFamily="2" charset="-122"/>
                <a:ea typeface="华文中宋" panose="02010600040101010101" pitchFamily="2" charset="-122"/>
              </a:rPr>
              <a:t>，能够处理服务器传送来的落子信息并计算出下一步落子位置。</a:t>
            </a:r>
            <a:endParaRPr lang="zh-CN" altLang="en-US" dirty="0">
              <a:latin typeface="华文中宋" panose="02010600040101010101" pitchFamily="2" charset="-122"/>
              <a:ea typeface="华文中宋" panose="02010600040101010101" pitchFamily="2" charset="-122"/>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华文中宋" panose="02010600040101010101" pitchFamily="2" charset="-122"/>
                <a:ea typeface="华文中宋" panose="02010600040101010101" pitchFamily="2" charset="-122"/>
              </a:rPr>
              <a:t>简介</a:t>
            </a:r>
          </a:p>
        </p:txBody>
      </p:sp>
    </p:spTree>
    <p:extLst>
      <p:ext uri="{BB962C8B-B14F-4D97-AF65-F5344CB8AC3E}">
        <p14:creationId xmlns:p14="http://schemas.microsoft.com/office/powerpoint/2010/main" val="3828149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pPr marL="0" indent="0">
              <a:buNone/>
            </a:pP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1.</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判断传入棋谱的结局（谁输谁赢）。</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2.</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胜方棋子加分，败方棋子扣分。</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3.</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对于棋谱上的棋子，若存在于</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learning.txt</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中，则修改评分；若不在文件中，则增加该棋子表示并以    </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50000</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为基准进行加减。</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4.</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每一步棋的改变值线性递增，但所有值的总和保持不变（为</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2000</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）。也就是说，越早下的棋改变值越少，若一盘棋结束时的棋子越少，一步棋的改变值越多。</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5.</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在每一盘棋结束时进行学习打分。</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Times New Roman" panose="02020603050405020304" pitchFamily="18" charset="0"/>
                <a:ea typeface="华文中宋" panose="02010600040101010101" pitchFamily="2" charset="-122"/>
                <a:cs typeface="Times New Roman" panose="02020603050405020304" pitchFamily="18" charset="0"/>
              </a:rPr>
              <a:t>打分机制</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601833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pPr marL="0" indent="0">
              <a:buNone/>
            </a:pPr>
            <a:r>
              <a:rPr lang="zh-CN" altLang="en-US" sz="2400" dirty="0">
                <a:latin typeface="Times New Roman" panose="02020603050405020304" pitchFamily="18" charset="0"/>
                <a:cs typeface="Times New Roman" panose="02020603050405020304" pitchFamily="18" charset="0"/>
              </a:rPr>
              <a:t>打分文本示例：</a:t>
            </a:r>
            <a:endParaRPr lang="en-US" altLang="zh-CN" sz="2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latin typeface="华文中宋" panose="02010600040101010101" pitchFamily="2" charset="-122"/>
                <a:ea typeface="华文中宋" panose="02010600040101010101" pitchFamily="2" charset="-122"/>
              </a:rPr>
              <a:t>learning.txt</a:t>
            </a:r>
            <a:endParaRPr lang="zh-CN" altLang="en-US" sz="5400" b="1" dirty="0">
              <a:latin typeface="华文中宋" panose="02010600040101010101" pitchFamily="2" charset="-122"/>
              <a:ea typeface="华文中宋" panose="02010600040101010101" pitchFamily="2" charset="-122"/>
            </a:endParaRPr>
          </a:p>
        </p:txBody>
      </p:sp>
      <p:pic>
        <p:nvPicPr>
          <p:cNvPr id="5" name="图片 4">
            <a:extLst>
              <a:ext uri="{FF2B5EF4-FFF2-40B4-BE49-F238E27FC236}">
                <a16:creationId xmlns:a16="http://schemas.microsoft.com/office/drawing/2014/main" id="{2C3B24B7-2799-41B1-92CE-9BEC7885E18C}"/>
              </a:ext>
            </a:extLst>
          </p:cNvPr>
          <p:cNvPicPr>
            <a:picLocks noChangeAspect="1"/>
          </p:cNvPicPr>
          <p:nvPr/>
        </p:nvPicPr>
        <p:blipFill>
          <a:blip r:embed="rId3"/>
          <a:stretch>
            <a:fillRect/>
          </a:stretch>
        </p:blipFill>
        <p:spPr>
          <a:xfrm>
            <a:off x="908227" y="2249958"/>
            <a:ext cx="8794937" cy="4562154"/>
          </a:xfrm>
          <a:prstGeom prst="rect">
            <a:avLst/>
          </a:prstGeom>
        </p:spPr>
      </p:pic>
    </p:spTree>
    <p:extLst>
      <p:ext uri="{BB962C8B-B14F-4D97-AF65-F5344CB8AC3E}">
        <p14:creationId xmlns:p14="http://schemas.microsoft.com/office/powerpoint/2010/main" val="2056698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pPr marL="0" indent="0">
              <a:buNone/>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若到该步为止的步数都在学习文件中（标识位能够匹配），在学习文件中找到这步棋中评分最高的下法。若这步棋的评分小于阈值（</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48000</a:t>
            </a: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）那么退出学习文件，按照最初的棋盘估值方法找到与学习文件中的下法不同的棋子位置。若这步棋大于阈值，那么将这步棋的行列号传出。</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marL="0" indent="0">
              <a:buNone/>
            </a:pPr>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若不在学习文件中，则按照原先估值法找到得分的最大值。</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华文中宋" panose="02010600040101010101" pitchFamily="2" charset="-122"/>
                <a:ea typeface="华文中宋" panose="02010600040101010101" pitchFamily="2" charset="-122"/>
              </a:rPr>
              <a:t>利用学习文件生成下一步棋</a:t>
            </a:r>
          </a:p>
        </p:txBody>
      </p:sp>
    </p:spTree>
    <p:extLst>
      <p:ext uri="{BB962C8B-B14F-4D97-AF65-F5344CB8AC3E}">
        <p14:creationId xmlns:p14="http://schemas.microsoft.com/office/powerpoint/2010/main" val="2532132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6BCD5-8E70-4A3E-B6E9-29A81642013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8E4FB2-B2CB-4ACA-AA7B-ED8DD1E193F2}"/>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EF490F1A-9464-47B4-B422-FD9A633B3546}"/>
              </a:ext>
            </a:extLst>
          </p:cNvPr>
          <p:cNvSpPr/>
          <p:nvPr/>
        </p:nvSpPr>
        <p:spPr>
          <a:xfrm>
            <a:off x="-53788" y="-61471"/>
            <a:ext cx="6008914" cy="700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2EE3776-6C73-4C4E-9874-BCF4C9F2215C}"/>
              </a:ext>
            </a:extLst>
          </p:cNvPr>
          <p:cNvSpPr/>
          <p:nvPr/>
        </p:nvSpPr>
        <p:spPr>
          <a:xfrm>
            <a:off x="5966227" y="-61470"/>
            <a:ext cx="6241141" cy="7007838"/>
          </a:xfrm>
          <a:prstGeom prst="rect">
            <a:avLst/>
          </a:prstGeom>
          <a:solidFill>
            <a:srgbClr val="EB73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817062-D5C0-4565-9523-11D2C7E78651}"/>
              </a:ext>
            </a:extLst>
          </p:cNvPr>
          <p:cNvSpPr txBox="1"/>
          <p:nvPr/>
        </p:nvSpPr>
        <p:spPr>
          <a:xfrm>
            <a:off x="8889315" y="1166960"/>
            <a:ext cx="1231900" cy="1200329"/>
          </a:xfrm>
          <a:prstGeom prst="rect">
            <a:avLst/>
          </a:prstGeom>
          <a:noFill/>
        </p:spPr>
        <p:txBody>
          <a:bodyPr wrap="square" rtlCol="0">
            <a:spAutoFit/>
          </a:bodyPr>
          <a:lstStyle/>
          <a:p>
            <a:r>
              <a:rPr lang="en-US" altLang="zh-CN"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#5</a:t>
            </a:r>
            <a:endParaRPr lang="zh-CN" altLang="en-US"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7" name="Picture 2" descr="http://to-a.ru/JaHRpf/img1">
            <a:extLst>
              <a:ext uri="{FF2B5EF4-FFF2-40B4-BE49-F238E27FC236}">
                <a16:creationId xmlns:a16="http://schemas.microsoft.com/office/drawing/2014/main" id="{BC409A92-C028-479B-9B85-B5F82064C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8" y="-61471"/>
            <a:ext cx="1920830" cy="409777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EA3633-A1A0-4DB2-980E-6C0D3E73135A}"/>
              </a:ext>
            </a:extLst>
          </p:cNvPr>
          <p:cNvSpPr txBox="1"/>
          <p:nvPr/>
        </p:nvSpPr>
        <p:spPr>
          <a:xfrm>
            <a:off x="4444772" y="2505281"/>
            <a:ext cx="3871851" cy="523220"/>
          </a:xfrm>
          <a:prstGeom prst="rect">
            <a:avLst/>
          </a:prstGeom>
          <a:noFill/>
        </p:spPr>
        <p:txBody>
          <a:bodyPr wrap="square" rtlCol="0">
            <a:spAutoFit/>
          </a:bodyPr>
          <a:lstStyle/>
          <a:p>
            <a:r>
              <a:rPr lang="en-US" altLang="zh-CN" sz="2800" b="1" dirty="0">
                <a:solidFill>
                  <a:srgbClr val="EB7334"/>
                </a:solidFill>
                <a:latin typeface="Times New Roman" panose="02020603050405020304" pitchFamily="18" charset="0"/>
                <a:cs typeface="Times New Roman" panose="02020603050405020304" pitchFamily="18" charset="0"/>
              </a:rPr>
              <a:t>Artificial  </a:t>
            </a:r>
            <a:r>
              <a:rPr lang="en-US" altLang="zh-CN" sz="2800" b="1" dirty="0">
                <a:solidFill>
                  <a:schemeClr val="bg1"/>
                </a:solidFill>
                <a:latin typeface="Times New Roman" panose="02020603050405020304" pitchFamily="18" charset="0"/>
                <a:cs typeface="Times New Roman" panose="02020603050405020304" pitchFamily="18" charset="0"/>
              </a:rPr>
              <a:t>Intelligence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9" name="标题 33">
            <a:extLst>
              <a:ext uri="{FF2B5EF4-FFF2-40B4-BE49-F238E27FC236}">
                <a16:creationId xmlns:a16="http://schemas.microsoft.com/office/drawing/2014/main" id="{FEAB408A-0F17-4496-A0FE-1D2F1D2FA398}"/>
              </a:ext>
            </a:extLst>
          </p:cNvPr>
          <p:cNvSpPr txBox="1">
            <a:spLocks/>
          </p:cNvSpPr>
          <p:nvPr/>
        </p:nvSpPr>
        <p:spPr>
          <a:xfrm>
            <a:off x="2950669" y="2828132"/>
            <a:ext cx="6456418" cy="1208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		</a:t>
            </a:r>
            <a:r>
              <a:rPr lang="zh-CN" altLang="en-US" dirty="0">
                <a:solidFill>
                  <a:srgbClr val="EB7334"/>
                </a:solidFill>
                <a:latin typeface="华文中宋" panose="02010600040101010101" pitchFamily="2" charset="-122"/>
                <a:ea typeface="华文中宋" panose="02010600040101010101" pitchFamily="2" charset="-122"/>
              </a:rPr>
              <a:t>代码</a:t>
            </a:r>
            <a:r>
              <a:rPr lang="zh-CN" altLang="en-US" dirty="0">
                <a:solidFill>
                  <a:schemeClr val="bg1"/>
                </a:solidFill>
                <a:latin typeface="华文中宋" panose="02010600040101010101" pitchFamily="2" charset="-122"/>
                <a:ea typeface="华文中宋" panose="02010600040101010101" pitchFamily="2" charset="-122"/>
              </a:rPr>
              <a:t>展示</a:t>
            </a:r>
          </a:p>
        </p:txBody>
      </p:sp>
    </p:spTree>
    <p:extLst>
      <p:ext uri="{BB962C8B-B14F-4D97-AF65-F5344CB8AC3E}">
        <p14:creationId xmlns:p14="http://schemas.microsoft.com/office/powerpoint/2010/main" val="2626011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Times New Roman" panose="02020603050405020304" pitchFamily="18" charset="0"/>
                <a:cs typeface="Times New Roman" panose="02020603050405020304" pitchFamily="18" charset="0"/>
              </a:rPr>
              <a:t>pair&lt;int, int&gt; </a:t>
            </a:r>
            <a:r>
              <a:rPr lang="en-US" altLang="zh-CN" sz="3600" dirty="0" err="1">
                <a:latin typeface="Times New Roman" panose="02020603050405020304" pitchFamily="18" charset="0"/>
                <a:cs typeface="Times New Roman" panose="02020603050405020304" pitchFamily="18" charset="0"/>
              </a:rPr>
              <a:t>Reversi</a:t>
            </a:r>
            <a:r>
              <a:rPr lang="en-US" altLang="zh-CN" sz="3600" dirty="0">
                <a:latin typeface="Times New Roman" panose="02020603050405020304" pitchFamily="18" charset="0"/>
                <a:cs typeface="Times New Roman" panose="02020603050405020304" pitchFamily="18" charset="0"/>
              </a:rPr>
              <a:t>::step()</a:t>
            </a:r>
            <a:endParaRPr lang="zh-CN" altLang="en-US" sz="36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C4EB613-F608-43C7-B7C6-F25B0101CC1D}"/>
              </a:ext>
            </a:extLst>
          </p:cNvPr>
          <p:cNvPicPr>
            <a:picLocks noChangeAspect="1"/>
          </p:cNvPicPr>
          <p:nvPr/>
        </p:nvPicPr>
        <p:blipFill>
          <a:blip r:embed="rId3"/>
          <a:stretch>
            <a:fillRect/>
          </a:stretch>
        </p:blipFill>
        <p:spPr>
          <a:xfrm>
            <a:off x="838200" y="1825625"/>
            <a:ext cx="4604182" cy="4902926"/>
          </a:xfrm>
          <a:prstGeom prst="rect">
            <a:avLst/>
          </a:prstGeom>
        </p:spPr>
      </p:pic>
      <p:pic>
        <p:nvPicPr>
          <p:cNvPr id="6" name="图片 5">
            <a:extLst>
              <a:ext uri="{FF2B5EF4-FFF2-40B4-BE49-F238E27FC236}">
                <a16:creationId xmlns:a16="http://schemas.microsoft.com/office/drawing/2014/main" id="{C61C78E4-692A-4346-9518-97C99FACC599}"/>
              </a:ext>
            </a:extLst>
          </p:cNvPr>
          <p:cNvPicPr>
            <a:picLocks noChangeAspect="1"/>
          </p:cNvPicPr>
          <p:nvPr/>
        </p:nvPicPr>
        <p:blipFill>
          <a:blip r:embed="rId4"/>
          <a:stretch>
            <a:fillRect/>
          </a:stretch>
        </p:blipFill>
        <p:spPr>
          <a:xfrm>
            <a:off x="5442382" y="1825625"/>
            <a:ext cx="5041439" cy="3970075"/>
          </a:xfrm>
          <a:prstGeom prst="rect">
            <a:avLst/>
          </a:prstGeom>
        </p:spPr>
      </p:pic>
    </p:spTree>
    <p:extLst>
      <p:ext uri="{BB962C8B-B14F-4D97-AF65-F5344CB8AC3E}">
        <p14:creationId xmlns:p14="http://schemas.microsoft.com/office/powerpoint/2010/main" val="355637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Times New Roman" panose="02020603050405020304" pitchFamily="18" charset="0"/>
                <a:cs typeface="Times New Roman" panose="02020603050405020304" pitchFamily="18" charset="0"/>
              </a:rPr>
              <a:t>void </a:t>
            </a:r>
            <a:r>
              <a:rPr lang="en-US" altLang="zh-CN" sz="3600" dirty="0" err="1">
                <a:latin typeface="Times New Roman" panose="02020603050405020304" pitchFamily="18" charset="0"/>
                <a:cs typeface="Times New Roman" panose="02020603050405020304" pitchFamily="18" charset="0"/>
              </a:rPr>
              <a:t>Reversi</a:t>
            </a:r>
            <a:r>
              <a:rPr lang="en-US" altLang="zh-CN" sz="3600" dirty="0">
                <a:latin typeface="Times New Roman" panose="02020603050405020304" pitchFamily="18" charset="0"/>
                <a:cs typeface="Times New Roman" panose="02020603050405020304" pitchFamily="18" charset="0"/>
              </a:rPr>
              <a:t>::</a:t>
            </a:r>
            <a:r>
              <a:rPr lang="en-US" altLang="zh-CN" sz="3600" dirty="0" err="1">
                <a:latin typeface="Times New Roman" panose="02020603050405020304" pitchFamily="18" charset="0"/>
                <a:cs typeface="Times New Roman" panose="02020603050405020304" pitchFamily="18" charset="0"/>
              </a:rPr>
              <a:t>handleMessage</a:t>
            </a:r>
            <a:r>
              <a:rPr lang="en-US" altLang="zh-CN" sz="3600" dirty="0">
                <a:latin typeface="Times New Roman" panose="02020603050405020304" pitchFamily="18" charset="0"/>
                <a:cs typeface="Times New Roman" panose="02020603050405020304" pitchFamily="18" charset="0"/>
              </a:rPr>
              <a:t>(int row, int col, int color)</a:t>
            </a:r>
            <a:endParaRPr lang="zh-CN" altLang="en-US" sz="36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067D4575-231C-4132-A0F4-680455664211}"/>
              </a:ext>
            </a:extLst>
          </p:cNvPr>
          <p:cNvPicPr>
            <a:picLocks noChangeAspect="1"/>
          </p:cNvPicPr>
          <p:nvPr/>
        </p:nvPicPr>
        <p:blipFill>
          <a:blip r:embed="rId3"/>
          <a:stretch>
            <a:fillRect/>
          </a:stretch>
        </p:blipFill>
        <p:spPr>
          <a:xfrm>
            <a:off x="838200" y="1825625"/>
            <a:ext cx="4741459" cy="4976573"/>
          </a:xfrm>
          <a:prstGeom prst="rect">
            <a:avLst/>
          </a:prstGeom>
        </p:spPr>
      </p:pic>
      <p:pic>
        <p:nvPicPr>
          <p:cNvPr id="7" name="图片 6">
            <a:extLst>
              <a:ext uri="{FF2B5EF4-FFF2-40B4-BE49-F238E27FC236}">
                <a16:creationId xmlns:a16="http://schemas.microsoft.com/office/drawing/2014/main" id="{E4518DCF-1FFA-428B-8760-D33771061196}"/>
              </a:ext>
            </a:extLst>
          </p:cNvPr>
          <p:cNvPicPr>
            <a:picLocks noChangeAspect="1"/>
          </p:cNvPicPr>
          <p:nvPr/>
        </p:nvPicPr>
        <p:blipFill>
          <a:blip r:embed="rId4"/>
          <a:stretch>
            <a:fillRect/>
          </a:stretch>
        </p:blipFill>
        <p:spPr>
          <a:xfrm>
            <a:off x="5579659" y="1825625"/>
            <a:ext cx="4518212" cy="4055594"/>
          </a:xfrm>
          <a:prstGeom prst="rect">
            <a:avLst/>
          </a:prstGeom>
        </p:spPr>
      </p:pic>
    </p:spTree>
    <p:extLst>
      <p:ext uri="{BB962C8B-B14F-4D97-AF65-F5344CB8AC3E}">
        <p14:creationId xmlns:p14="http://schemas.microsoft.com/office/powerpoint/2010/main" val="1389178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14DE10-9A32-4D8E-B453-444B90C91DAF}"/>
              </a:ext>
            </a:extLst>
          </p:cNvPr>
          <p:cNvSpPr/>
          <p:nvPr/>
        </p:nvSpPr>
        <p:spPr>
          <a:xfrm>
            <a:off x="1" y="-61470"/>
            <a:ext cx="12207368" cy="7007838"/>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FAC4DB7-1B58-40E5-8689-DA3DF1373027}"/>
              </a:ext>
            </a:extLst>
          </p:cNvPr>
          <p:cNvSpPr txBox="1"/>
          <p:nvPr/>
        </p:nvSpPr>
        <p:spPr>
          <a:xfrm>
            <a:off x="1782696" y="5002306"/>
            <a:ext cx="2927616" cy="830997"/>
          </a:xfrm>
          <a:prstGeom prst="rect">
            <a:avLst/>
          </a:prstGeom>
          <a:noFill/>
        </p:spPr>
        <p:txBody>
          <a:bodyPr wrap="square" rtlCol="0">
            <a:spAutoFit/>
          </a:bodyPr>
          <a:lstStyle/>
          <a:p>
            <a:r>
              <a:rPr lang="zh-CN" altLang="en-US" sz="4800" dirty="0">
                <a:solidFill>
                  <a:schemeClr val="bg1"/>
                </a:solidFill>
                <a:latin typeface="华文中宋" panose="02010600040101010101" pitchFamily="2" charset="-122"/>
                <a:ea typeface="华文中宋" panose="02010600040101010101" pitchFamily="2" charset="-122"/>
              </a:rPr>
              <a:t>谢谢</a:t>
            </a:r>
          </a:p>
        </p:txBody>
      </p:sp>
    </p:spTree>
    <p:extLst>
      <p:ext uri="{BB962C8B-B14F-4D97-AF65-F5344CB8AC3E}">
        <p14:creationId xmlns:p14="http://schemas.microsoft.com/office/powerpoint/2010/main" val="365754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2338741"/>
            <a:ext cx="10515600" cy="243061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信息接收</a:t>
            </a:r>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棋子生成</a:t>
            </a:r>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复盘功能</a:t>
            </a:r>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棋谱学习</a:t>
            </a:r>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代码展示</a:t>
            </a: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华文中宋" panose="02010600040101010101" pitchFamily="2" charset="-122"/>
                <a:ea typeface="华文中宋" panose="02010600040101010101" pitchFamily="2" charset="-122"/>
              </a:rPr>
              <a:t>五个部分</a:t>
            </a:r>
          </a:p>
        </p:txBody>
      </p:sp>
    </p:spTree>
    <p:extLst>
      <p:ext uri="{BB962C8B-B14F-4D97-AF65-F5344CB8AC3E}">
        <p14:creationId xmlns:p14="http://schemas.microsoft.com/office/powerpoint/2010/main" val="239313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6BCD5-8E70-4A3E-B6E9-29A81642013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8E4FB2-B2CB-4ACA-AA7B-ED8DD1E193F2}"/>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EF490F1A-9464-47B4-B422-FD9A633B3546}"/>
              </a:ext>
            </a:extLst>
          </p:cNvPr>
          <p:cNvSpPr/>
          <p:nvPr/>
        </p:nvSpPr>
        <p:spPr>
          <a:xfrm>
            <a:off x="-53788" y="-61471"/>
            <a:ext cx="6008914" cy="700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2EE3776-6C73-4C4E-9874-BCF4C9F2215C}"/>
              </a:ext>
            </a:extLst>
          </p:cNvPr>
          <p:cNvSpPr/>
          <p:nvPr/>
        </p:nvSpPr>
        <p:spPr>
          <a:xfrm>
            <a:off x="5966227" y="-61470"/>
            <a:ext cx="6241141" cy="7007838"/>
          </a:xfrm>
          <a:prstGeom prst="rect">
            <a:avLst/>
          </a:prstGeom>
          <a:solidFill>
            <a:srgbClr val="EB733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817062-D5C0-4565-9523-11D2C7E78651}"/>
              </a:ext>
            </a:extLst>
          </p:cNvPr>
          <p:cNvSpPr txBox="1"/>
          <p:nvPr/>
        </p:nvSpPr>
        <p:spPr>
          <a:xfrm>
            <a:off x="8889315" y="1166960"/>
            <a:ext cx="1231900" cy="1200329"/>
          </a:xfrm>
          <a:prstGeom prst="rect">
            <a:avLst/>
          </a:prstGeom>
          <a:noFill/>
        </p:spPr>
        <p:txBody>
          <a:bodyPr wrap="square" rtlCol="0">
            <a:spAutoFit/>
          </a:bodyPr>
          <a:lstStyle/>
          <a:p>
            <a:r>
              <a:rPr lang="en-US" altLang="zh-CN"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#1</a:t>
            </a:r>
            <a:endParaRPr lang="zh-CN" altLang="en-US" sz="72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7" name="Picture 2" descr="http://to-a.ru/JaHRpf/img1">
            <a:extLst>
              <a:ext uri="{FF2B5EF4-FFF2-40B4-BE49-F238E27FC236}">
                <a16:creationId xmlns:a16="http://schemas.microsoft.com/office/drawing/2014/main" id="{BC409A92-C028-479B-9B85-B5F82064C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8" y="-61471"/>
            <a:ext cx="1920830" cy="409777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EA3633-A1A0-4DB2-980E-6C0D3E73135A}"/>
              </a:ext>
            </a:extLst>
          </p:cNvPr>
          <p:cNvSpPr txBox="1"/>
          <p:nvPr/>
        </p:nvSpPr>
        <p:spPr>
          <a:xfrm>
            <a:off x="4444772" y="2505281"/>
            <a:ext cx="3871851" cy="523220"/>
          </a:xfrm>
          <a:prstGeom prst="rect">
            <a:avLst/>
          </a:prstGeom>
          <a:noFill/>
        </p:spPr>
        <p:txBody>
          <a:bodyPr wrap="square" rtlCol="0">
            <a:spAutoFit/>
          </a:bodyPr>
          <a:lstStyle/>
          <a:p>
            <a:r>
              <a:rPr lang="en-US" altLang="zh-CN" sz="2800" b="1" dirty="0">
                <a:solidFill>
                  <a:srgbClr val="EB7334"/>
                </a:solidFill>
                <a:latin typeface="Times New Roman" panose="02020603050405020304" pitchFamily="18" charset="0"/>
                <a:cs typeface="Times New Roman" panose="02020603050405020304" pitchFamily="18" charset="0"/>
              </a:rPr>
              <a:t>Artificial  </a:t>
            </a:r>
            <a:r>
              <a:rPr lang="en-US" altLang="zh-CN" sz="2800" b="1" dirty="0">
                <a:solidFill>
                  <a:schemeClr val="bg1"/>
                </a:solidFill>
                <a:latin typeface="Times New Roman" panose="02020603050405020304" pitchFamily="18" charset="0"/>
                <a:cs typeface="Times New Roman" panose="02020603050405020304" pitchFamily="18" charset="0"/>
              </a:rPr>
              <a:t>Intelligence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9" name="标题 33">
            <a:extLst>
              <a:ext uri="{FF2B5EF4-FFF2-40B4-BE49-F238E27FC236}">
                <a16:creationId xmlns:a16="http://schemas.microsoft.com/office/drawing/2014/main" id="{FEAB408A-0F17-4496-A0FE-1D2F1D2FA398}"/>
              </a:ext>
            </a:extLst>
          </p:cNvPr>
          <p:cNvSpPr txBox="1">
            <a:spLocks/>
          </p:cNvSpPr>
          <p:nvPr/>
        </p:nvSpPr>
        <p:spPr>
          <a:xfrm>
            <a:off x="2950669" y="2828132"/>
            <a:ext cx="6456418" cy="12081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		</a:t>
            </a:r>
            <a:r>
              <a:rPr lang="zh-CN" altLang="en-US" dirty="0">
                <a:solidFill>
                  <a:srgbClr val="EB7334"/>
                </a:solidFill>
                <a:latin typeface="华文中宋" panose="02010600040101010101" pitchFamily="2" charset="-122"/>
                <a:ea typeface="华文中宋" panose="02010600040101010101" pitchFamily="2" charset="-122"/>
              </a:rPr>
              <a:t>信号</a:t>
            </a:r>
            <a:r>
              <a:rPr lang="zh-CN" altLang="en-US" dirty="0">
                <a:solidFill>
                  <a:schemeClr val="bg1"/>
                </a:solidFill>
                <a:latin typeface="华文中宋" panose="02010600040101010101" pitchFamily="2" charset="-122"/>
                <a:ea typeface="华文中宋" panose="02010600040101010101" pitchFamily="2" charset="-122"/>
              </a:rPr>
              <a:t>处理</a:t>
            </a:r>
          </a:p>
        </p:txBody>
      </p:sp>
    </p:spTree>
    <p:extLst>
      <p:ext uri="{BB962C8B-B14F-4D97-AF65-F5344CB8AC3E}">
        <p14:creationId xmlns:p14="http://schemas.microsoft.com/office/powerpoint/2010/main" val="91695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r>
              <a:rPr lang="en-US" altLang="zh-CN" sz="2400" dirty="0">
                <a:latin typeface="Times New Roman" panose="02020603050405020304" pitchFamily="18" charset="0"/>
                <a:cs typeface="Times New Roman" panose="02020603050405020304" pitchFamily="18" charset="0"/>
              </a:rPr>
              <a:t>class Board</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public:</a:t>
            </a:r>
          </a:p>
          <a:p>
            <a:r>
              <a:rPr lang="en-US" altLang="zh-CN" sz="2400" dirty="0">
                <a:solidFill>
                  <a:srgbClr val="EB7334"/>
                </a:solidFill>
                <a:latin typeface="Times New Roman" panose="02020603050405020304" pitchFamily="18" charset="0"/>
                <a:cs typeface="Times New Roman" panose="02020603050405020304" pitchFamily="18" charset="0"/>
              </a:rPr>
              <a:t>Chess chess[19][19];//19*19</a:t>
            </a:r>
            <a:r>
              <a:rPr lang="zh-CN" altLang="en-US" sz="2400" dirty="0">
                <a:solidFill>
                  <a:srgbClr val="EB7334"/>
                </a:solidFill>
                <a:latin typeface="Times New Roman" panose="02020603050405020304" pitchFamily="18" charset="0"/>
                <a:cs typeface="Times New Roman" panose="02020603050405020304" pitchFamily="18" charset="0"/>
              </a:rPr>
              <a:t>的棋盘</a:t>
            </a:r>
            <a:endParaRPr lang="en-US" altLang="zh-CN" sz="2400" dirty="0">
              <a:solidFill>
                <a:srgbClr val="EB7334"/>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handlemes</a:t>
            </a:r>
            <a:r>
              <a:rPr lang="en-US" altLang="zh-CN" sz="2400" dirty="0">
                <a:latin typeface="Times New Roman" panose="02020603050405020304" pitchFamily="18" charset="0"/>
                <a:cs typeface="Times New Roman" panose="02020603050405020304" pitchFamily="18" charset="0"/>
              </a:rPr>
              <a:t>(int row, int col, int color);//</a:t>
            </a:r>
            <a:r>
              <a:rPr lang="zh-CN" altLang="en-US" sz="2400" dirty="0">
                <a:latin typeface="Times New Roman" panose="02020603050405020304" pitchFamily="18" charset="0"/>
                <a:cs typeface="Times New Roman" panose="02020603050405020304" pitchFamily="18" charset="0"/>
              </a:rPr>
              <a:t>处理落子信息</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renew_ang</a:t>
            </a:r>
            <a:r>
              <a:rPr lang="en-US" altLang="zh-CN" sz="2400" dirty="0">
                <a:latin typeface="Times New Roman" panose="02020603050405020304" pitchFamily="18" charset="0"/>
                <a:cs typeface="Times New Roman" panose="02020603050405020304" pitchFamily="18" charset="0"/>
              </a:rPr>
              <a:t>(int row, int col);//</a:t>
            </a:r>
            <a:r>
              <a:rPr lang="zh-CN" altLang="en-US" sz="2400" dirty="0">
                <a:latin typeface="Times New Roman" panose="02020603050405020304" pitchFamily="18" charset="0"/>
                <a:cs typeface="Times New Roman" panose="02020603050405020304" pitchFamily="18" charset="0"/>
              </a:rPr>
              <a:t>更新棋子在不同角度的连子数</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int </a:t>
            </a:r>
            <a:r>
              <a:rPr lang="en-US" altLang="zh-CN" sz="2400" dirty="0" err="1">
                <a:latin typeface="Times New Roman" panose="02020603050405020304" pitchFamily="18" charset="0"/>
                <a:cs typeface="Times New Roman" panose="02020603050405020304" pitchFamily="18" charset="0"/>
              </a:rPr>
              <a:t>get_point</a:t>
            </a:r>
            <a:r>
              <a:rPr lang="en-US" altLang="zh-CN" sz="2400" dirty="0">
                <a:latin typeface="Times New Roman" panose="02020603050405020304" pitchFamily="18" charset="0"/>
                <a:cs typeface="Times New Roman" panose="02020603050405020304" pitchFamily="18" charset="0"/>
              </a:rPr>
              <a:t>(int row, int </a:t>
            </a:r>
            <a:r>
              <a:rPr lang="en-US" altLang="zh-CN" sz="2400" dirty="0" err="1">
                <a:latin typeface="Times New Roman" panose="02020603050405020304" pitchFamily="18" charset="0"/>
                <a:cs typeface="Times New Roman" panose="02020603050405020304" pitchFamily="18" charset="0"/>
              </a:rPr>
              <a:t>col,int</a:t>
            </a:r>
            <a:r>
              <a:rPr lang="en-US" altLang="zh-CN" sz="2400" dirty="0">
                <a:latin typeface="Times New Roman" panose="02020603050405020304" pitchFamily="18" charset="0"/>
                <a:cs typeface="Times New Roman" panose="02020603050405020304" pitchFamily="18" charset="0"/>
              </a:rPr>
              <a:t> color);//</a:t>
            </a:r>
            <a:r>
              <a:rPr lang="zh-CN" altLang="en-US" sz="2400" dirty="0">
                <a:latin typeface="Times New Roman" panose="02020603050405020304" pitchFamily="18" charset="0"/>
                <a:cs typeface="Times New Roman" panose="02020603050405020304" pitchFamily="18" charset="0"/>
              </a:rPr>
              <a:t>获得下一步棋子在棋盘上的分数</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board_display</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打印棋盘得分信息</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Board();</a:t>
            </a: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init_board</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初始化棋盘，在中间放上白棋</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华文中宋" panose="02010600040101010101" pitchFamily="2" charset="-122"/>
                <a:ea typeface="华文中宋" panose="02010600040101010101" pitchFamily="2" charset="-122"/>
              </a:rPr>
              <a:t>棋盘类（</a:t>
            </a:r>
            <a:r>
              <a:rPr lang="en-US" altLang="zh-CN" sz="5400" b="1" dirty="0">
                <a:latin typeface="华文中宋" panose="02010600040101010101" pitchFamily="2" charset="-122"/>
                <a:ea typeface="华文中宋" panose="02010600040101010101" pitchFamily="2" charset="-122"/>
              </a:rPr>
              <a:t>Board</a:t>
            </a:r>
            <a:r>
              <a:rPr lang="zh-CN" altLang="en-US" sz="5400" b="1"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28988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6320444" y="4494211"/>
            <a:ext cx="4914207" cy="1470939"/>
          </a:xfrm>
        </p:spPr>
        <p:txBody>
          <a:bodyPr>
            <a:noAutofit/>
          </a:bodyPr>
          <a:lstStyle/>
          <a:p>
            <a:r>
              <a:rPr lang="en-US" altLang="zh-CN" sz="2000" b="1" dirty="0">
                <a:latin typeface="Times New Roman" panose="02020603050405020304" pitchFamily="18" charset="0"/>
                <a:cs typeface="Times New Roman" panose="02020603050405020304" pitchFamily="18" charset="0"/>
              </a:rPr>
              <a:t>void </a:t>
            </a:r>
            <a:r>
              <a:rPr lang="en-US" altLang="zh-CN" sz="2000" b="1" dirty="0" err="1">
                <a:latin typeface="Times New Roman" panose="02020603050405020304" pitchFamily="18" charset="0"/>
                <a:cs typeface="Times New Roman" panose="02020603050405020304" pitchFamily="18" charset="0"/>
              </a:rPr>
              <a:t>initchess</a:t>
            </a:r>
            <a:r>
              <a:rPr lang="en-US" altLang="zh-CN" sz="2000" b="1" dirty="0">
                <a:latin typeface="Times New Roman" panose="02020603050405020304" pitchFamily="18" charset="0"/>
                <a:cs typeface="Times New Roman" panose="02020603050405020304" pitchFamily="18" charset="0"/>
              </a:rPr>
              <a:t>(int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int j)</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棋子初始化</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void </a:t>
            </a:r>
            <a:r>
              <a:rPr lang="en-US" altLang="zh-CN" sz="2000" b="1" dirty="0" err="1">
                <a:latin typeface="Times New Roman" panose="02020603050405020304" pitchFamily="18" charset="0"/>
                <a:cs typeface="Times New Roman" panose="02020603050405020304" pitchFamily="18" charset="0"/>
              </a:rPr>
              <a:t>cal_val</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棋子估值</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华文中宋" panose="02010600040101010101" pitchFamily="2" charset="-122"/>
                <a:ea typeface="华文中宋" panose="02010600040101010101" pitchFamily="2" charset="-122"/>
              </a:rPr>
              <a:t>棋子结构体（</a:t>
            </a:r>
            <a:r>
              <a:rPr lang="en-US" altLang="zh-CN" sz="5400" b="1" dirty="0">
                <a:latin typeface="华文中宋" panose="02010600040101010101" pitchFamily="2" charset="-122"/>
                <a:ea typeface="华文中宋" panose="02010600040101010101" pitchFamily="2" charset="-122"/>
              </a:rPr>
              <a:t>Chess</a:t>
            </a:r>
            <a:r>
              <a:rPr lang="zh-CN" altLang="en-US" sz="5400" b="1" dirty="0">
                <a:latin typeface="华文中宋" panose="02010600040101010101" pitchFamily="2" charset="-122"/>
                <a:ea typeface="华文中宋" panose="02010600040101010101" pitchFamily="2" charset="-122"/>
              </a:rPr>
              <a:t>）</a:t>
            </a:r>
          </a:p>
        </p:txBody>
      </p:sp>
      <p:sp>
        <p:nvSpPr>
          <p:cNvPr id="5" name="内容占位符 2">
            <a:extLst>
              <a:ext uri="{FF2B5EF4-FFF2-40B4-BE49-F238E27FC236}">
                <a16:creationId xmlns:a16="http://schemas.microsoft.com/office/drawing/2014/main" id="{ECDAD4DF-D788-4383-B9B4-4DA900C616C0}"/>
              </a:ext>
            </a:extLst>
          </p:cNvPr>
          <p:cNvSpPr txBox="1">
            <a:spLocks/>
          </p:cNvSpPr>
          <p:nvPr/>
        </p:nvSpPr>
        <p:spPr>
          <a:xfrm>
            <a:off x="1181793" y="1978025"/>
            <a:ext cx="4914207" cy="48799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a:latin typeface="Times New Roman" panose="02020603050405020304" pitchFamily="18" charset="0"/>
                <a:cs typeface="Times New Roman" panose="02020603050405020304" pitchFamily="18" charset="0"/>
              </a:rPr>
              <a:t>struct Chess</a:t>
            </a:r>
          </a:p>
          <a:p>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int type;//</a:t>
            </a:r>
            <a:r>
              <a:rPr lang="zh-CN" altLang="en-US" sz="2000" b="1" dirty="0">
                <a:latin typeface="Times New Roman" panose="02020603050405020304" pitchFamily="18" charset="0"/>
                <a:cs typeface="Times New Roman" panose="02020603050405020304" pitchFamily="18" charset="0"/>
              </a:rPr>
              <a:t>棋子类型（黑白空）</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int row;//</a:t>
            </a:r>
            <a:r>
              <a:rPr lang="zh-CN" altLang="en-US" sz="2000" b="1" dirty="0">
                <a:latin typeface="Times New Roman" panose="02020603050405020304" pitchFamily="18" charset="0"/>
                <a:cs typeface="Times New Roman" panose="02020603050405020304" pitchFamily="18" charset="0"/>
              </a:rPr>
              <a:t>行</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int col;//</a:t>
            </a:r>
            <a:r>
              <a:rPr lang="zh-CN" altLang="en-US" sz="2000" b="1" dirty="0">
                <a:latin typeface="Times New Roman" panose="02020603050405020304" pitchFamily="18" charset="0"/>
                <a:cs typeface="Times New Roman" panose="02020603050405020304" pitchFamily="18" charset="0"/>
              </a:rPr>
              <a:t>列</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int </a:t>
            </a:r>
            <a:r>
              <a:rPr lang="en-US" altLang="zh-CN" sz="2000" b="1" dirty="0" err="1">
                <a:latin typeface="Times New Roman" panose="02020603050405020304" pitchFamily="18" charset="0"/>
                <a:cs typeface="Times New Roman" panose="02020603050405020304" pitchFamily="18" charset="0"/>
              </a:rPr>
              <a:t>val</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该位置的估值</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在四个方向的五个位置上的最大连子数</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int ang_0[5];</a:t>
            </a:r>
          </a:p>
          <a:p>
            <a:r>
              <a:rPr lang="en-US" altLang="zh-CN" sz="2000" b="1" dirty="0">
                <a:latin typeface="Times New Roman" panose="02020603050405020304" pitchFamily="18" charset="0"/>
                <a:cs typeface="Times New Roman" panose="02020603050405020304" pitchFamily="18" charset="0"/>
              </a:rPr>
              <a:t>int ang_45[5];</a:t>
            </a:r>
          </a:p>
          <a:p>
            <a:r>
              <a:rPr lang="en-US" altLang="zh-CN" sz="2000" b="1" dirty="0">
                <a:latin typeface="Times New Roman" panose="02020603050405020304" pitchFamily="18" charset="0"/>
                <a:cs typeface="Times New Roman" panose="02020603050405020304" pitchFamily="18" charset="0"/>
              </a:rPr>
              <a:t>int ang_90[5];</a:t>
            </a:r>
          </a:p>
          <a:p>
            <a:r>
              <a:rPr lang="en-US" altLang="zh-CN" sz="2000" b="1" dirty="0">
                <a:latin typeface="Times New Roman" panose="02020603050405020304" pitchFamily="18" charset="0"/>
                <a:cs typeface="Times New Roman" panose="02020603050405020304" pitchFamily="18" charset="0"/>
              </a:rPr>
              <a:t>int ang_135[5];</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2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r>
              <a:rPr lang="en-US" altLang="zh-CN" sz="2400" dirty="0">
                <a:latin typeface="Times New Roman" panose="02020603050405020304" pitchFamily="18" charset="0"/>
                <a:cs typeface="Times New Roman" panose="02020603050405020304" pitchFamily="18" charset="0"/>
              </a:rPr>
              <a:t>void Board::</a:t>
            </a:r>
            <a:r>
              <a:rPr lang="en-US" altLang="zh-CN" sz="2400" dirty="0" err="1">
                <a:latin typeface="Times New Roman" panose="02020603050405020304" pitchFamily="18" charset="0"/>
                <a:cs typeface="Times New Roman" panose="02020603050405020304" pitchFamily="18" charset="0"/>
              </a:rPr>
              <a:t>handlemes</a:t>
            </a:r>
            <a:r>
              <a:rPr lang="en-US" altLang="zh-CN" sz="2400" dirty="0">
                <a:latin typeface="Times New Roman" panose="02020603050405020304" pitchFamily="18" charset="0"/>
                <a:cs typeface="Times New Roman" panose="02020603050405020304" pitchFamily="18" charset="0"/>
              </a:rPr>
              <a:t>(int row, int col, int color)</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更改</a:t>
            </a:r>
            <a:r>
              <a:rPr lang="en-US" altLang="zh-CN" sz="2400" dirty="0">
                <a:latin typeface="Times New Roman" panose="02020603050405020304" pitchFamily="18" charset="0"/>
                <a:cs typeface="Times New Roman" panose="02020603050405020304" pitchFamily="18" charset="0"/>
              </a:rPr>
              <a:t>19*19</a:t>
            </a:r>
            <a:r>
              <a:rPr lang="zh-CN" altLang="en-US" sz="2400" dirty="0">
                <a:latin typeface="Times New Roman" panose="02020603050405020304" pitchFamily="18" charset="0"/>
                <a:cs typeface="Times New Roman" panose="02020603050405020304" pitchFamily="18" charset="0"/>
              </a:rPr>
              <a:t>棋盘上对应位置的信息</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chess[row][col].type = color;</a:t>
            </a:r>
          </a:p>
          <a:p>
            <a:r>
              <a:rPr lang="en-US" altLang="zh-CN" sz="2400" dirty="0">
                <a:latin typeface="Times New Roman" panose="02020603050405020304" pitchFamily="18" charset="0"/>
                <a:cs typeface="Times New Roman" panose="02020603050405020304" pitchFamily="18" charset="0"/>
              </a:rPr>
              <a:t>chess[row][col].row = row;</a:t>
            </a:r>
          </a:p>
          <a:p>
            <a:r>
              <a:rPr lang="it-IT" altLang="zh-CN" sz="2400" dirty="0">
                <a:latin typeface="Times New Roman" panose="02020603050405020304" pitchFamily="18" charset="0"/>
                <a:cs typeface="Times New Roman" panose="02020603050405020304" pitchFamily="18" charset="0"/>
              </a:rPr>
              <a:t>chess[row][col].col = col;</a:t>
            </a:r>
          </a:p>
          <a:p>
            <a:r>
              <a:rPr lang="en-US" altLang="zh-CN" sz="2400" dirty="0" err="1">
                <a:solidFill>
                  <a:srgbClr val="EB7334"/>
                </a:solidFill>
                <a:latin typeface="Times New Roman" panose="02020603050405020304" pitchFamily="18" charset="0"/>
                <a:cs typeface="Times New Roman" panose="02020603050405020304" pitchFamily="18" charset="0"/>
              </a:rPr>
              <a:t>renew_ang</a:t>
            </a:r>
            <a:r>
              <a:rPr lang="en-US" altLang="zh-CN" sz="2400" dirty="0">
                <a:solidFill>
                  <a:srgbClr val="EB7334"/>
                </a:solidFill>
                <a:latin typeface="Times New Roman" panose="02020603050405020304" pitchFamily="18" charset="0"/>
                <a:cs typeface="Times New Roman" panose="02020603050405020304" pitchFamily="18" charset="0"/>
              </a:rPr>
              <a:t>(row, col);//</a:t>
            </a:r>
            <a:r>
              <a:rPr lang="zh-CN" altLang="en-US" sz="2400" dirty="0">
                <a:solidFill>
                  <a:srgbClr val="EB7334"/>
                </a:solidFill>
                <a:latin typeface="Times New Roman" panose="02020603050405020304" pitchFamily="18" charset="0"/>
                <a:cs typeface="Times New Roman" panose="02020603050405020304" pitchFamily="18" charset="0"/>
              </a:rPr>
              <a:t>更新该棋子的值（连子数）</a:t>
            </a:r>
            <a:endParaRPr lang="en-US" altLang="zh-CN" sz="2400" dirty="0">
              <a:solidFill>
                <a:srgbClr val="EB7334"/>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p>
          <a:p>
            <a:r>
              <a:rPr lang="zh-CN" altLang="en-US" sz="2400" dirty="0">
                <a:latin typeface="Times New Roman" panose="02020603050405020304" pitchFamily="18" charset="0"/>
                <a:cs typeface="Times New Roman" panose="02020603050405020304" pitchFamily="18" charset="0"/>
              </a:rPr>
              <a:t>将信息保存在</a:t>
            </a:r>
            <a:r>
              <a:rPr lang="en-US" altLang="zh-CN" sz="2400" dirty="0">
                <a:latin typeface="Times New Roman" panose="02020603050405020304" pitchFamily="18" charset="0"/>
                <a:cs typeface="Times New Roman" panose="02020603050405020304" pitchFamily="18" charset="0"/>
              </a:rPr>
              <a:t>chess[19][19]</a:t>
            </a:r>
            <a:r>
              <a:rPr lang="zh-CN" altLang="en-US" sz="2400" dirty="0">
                <a:latin typeface="Times New Roman" panose="02020603050405020304" pitchFamily="18" charset="0"/>
                <a:cs typeface="Times New Roman" panose="02020603050405020304" pitchFamily="18" charset="0"/>
              </a:rPr>
              <a:t>上表示该位置有棋子。</a:t>
            </a: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latin typeface="华文中宋" panose="02010600040101010101" pitchFamily="2" charset="-122"/>
                <a:ea typeface="华文中宋" panose="02010600040101010101" pitchFamily="2" charset="-122"/>
              </a:rPr>
              <a:t>对接收信号及落子信号的处理</a:t>
            </a:r>
          </a:p>
        </p:txBody>
      </p:sp>
    </p:spTree>
    <p:extLst>
      <p:ext uri="{BB962C8B-B14F-4D97-AF65-F5344CB8AC3E}">
        <p14:creationId xmlns:p14="http://schemas.microsoft.com/office/powerpoint/2010/main" val="310747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r>
              <a:rPr lang="zh-CN" altLang="en-US" sz="2400" dirty="0">
                <a:latin typeface="Times New Roman" panose="02020603050405020304" pitchFamily="18" charset="0"/>
                <a:cs typeface="Times New Roman" panose="02020603050405020304" pitchFamily="18" charset="0"/>
              </a:rPr>
              <a:t>以横连五子（即角度为</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）为例：</a:t>
            </a:r>
            <a:r>
              <a:rPr lang="en-US" altLang="zh-CN" sz="2400" b="1" dirty="0">
                <a:latin typeface="Times New Roman" panose="02020603050405020304" pitchFamily="18" charset="0"/>
                <a:cs typeface="Times New Roman" panose="02020603050405020304" pitchFamily="18" charset="0"/>
              </a:rPr>
              <a:t>int ang_0[5];</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对一个棋子估值，它若能连成</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个，则它可能会出现在五个位置。</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对这五个位置分别计算连子数，即该棋子所在位置的前</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格和后</a:t>
            </a:r>
            <a:r>
              <a:rPr lang="en-US" altLang="zh-CN" sz="2400" dirty="0">
                <a:latin typeface="Times New Roman" panose="02020603050405020304" pitchFamily="18" charset="0"/>
                <a:cs typeface="Times New Roman" panose="02020603050405020304" pitchFamily="18" charset="0"/>
              </a:rPr>
              <a:t>4-k</a:t>
            </a:r>
            <a:r>
              <a:rPr lang="zh-CN" altLang="en-US" sz="2400" dirty="0">
                <a:latin typeface="Times New Roman" panose="02020603050405020304" pitchFamily="18" charset="0"/>
                <a:cs typeface="Times New Roman" panose="02020603050405020304" pitchFamily="18" charset="0"/>
              </a:rPr>
              <a:t>格中一共有多少个相同类型的棋子（若遇见边界或其中有对面的棋子，则直接置</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1800" dirty="0"/>
              <a:t>void Board::</a:t>
            </a:r>
            <a:r>
              <a:rPr lang="en-US" altLang="zh-CN" sz="1800" dirty="0" err="1"/>
              <a:t>renew_ang</a:t>
            </a:r>
            <a:r>
              <a:rPr lang="en-US" altLang="zh-CN" sz="1800" dirty="0"/>
              <a:t>(int row, int col)</a:t>
            </a:r>
          </a:p>
          <a:p>
            <a:r>
              <a:rPr lang="en-US" altLang="zh-CN" sz="1800" dirty="0">
                <a:latin typeface="Times New Roman" panose="02020603050405020304" pitchFamily="18" charset="0"/>
                <a:cs typeface="Times New Roman" panose="02020603050405020304" pitchFamily="18" charset="0"/>
              </a:rPr>
              <a:t>{</a:t>
            </a:r>
            <a:r>
              <a:rPr lang="en-US" altLang="zh-CN" sz="1800" dirty="0"/>
              <a:t>//ang_0</a:t>
            </a:r>
          </a:p>
          <a:p>
            <a:r>
              <a:rPr lang="nn-NO" altLang="zh-CN" sz="1800" dirty="0"/>
              <a:t>for (int i = 0; i &lt; 5; i++){...}</a:t>
            </a:r>
          </a:p>
          <a:p>
            <a:r>
              <a:rPr lang="en-US" altLang="zh-CN" sz="1800" dirty="0"/>
              <a:t>chess[row][col].</a:t>
            </a:r>
            <a:r>
              <a:rPr lang="en-US" altLang="zh-CN" sz="1800" dirty="0" err="1">
                <a:solidFill>
                  <a:srgbClr val="EB7334"/>
                </a:solidFill>
              </a:rPr>
              <a:t>cal_val</a:t>
            </a:r>
            <a:r>
              <a:rPr lang="en-US" altLang="zh-CN" sz="1800" dirty="0">
                <a:solidFill>
                  <a:srgbClr val="EB7334"/>
                </a:solidFill>
              </a:rPr>
              <a:t>();</a:t>
            </a:r>
          </a:p>
          <a:p>
            <a:r>
              <a:rPr lang="en-US" altLang="zh-CN" sz="1800" dirty="0">
                <a:latin typeface="Times New Roman" panose="02020603050405020304" pitchFamily="18" charset="0"/>
                <a:cs typeface="Times New Roman" panose="02020603050405020304" pitchFamily="18" charset="0"/>
              </a:rPr>
              <a:t>}</a:t>
            </a: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err="1">
                <a:solidFill>
                  <a:schemeClr val="bg1"/>
                </a:solidFill>
                <a:latin typeface="Times New Roman" panose="02020603050405020304" pitchFamily="18" charset="0"/>
                <a:cs typeface="Times New Roman" panose="02020603050405020304" pitchFamily="18" charset="0"/>
              </a:rPr>
              <a:t>renew_ang</a:t>
            </a:r>
            <a:r>
              <a:rPr lang="en-US" altLang="zh-CN" sz="5400" dirty="0">
                <a:solidFill>
                  <a:schemeClr val="bg1"/>
                </a:solidFill>
                <a:latin typeface="Times New Roman" panose="02020603050405020304" pitchFamily="18" charset="0"/>
                <a:cs typeface="Times New Roman" panose="02020603050405020304" pitchFamily="18" charset="0"/>
              </a:rPr>
              <a:t>(row, col)</a:t>
            </a:r>
            <a:endParaRPr lang="zh-CN" altLang="en-US" sz="5400" b="1" dirty="0">
              <a:solidFill>
                <a:schemeClr val="bg1"/>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FB090E20-E3EA-450B-B566-056F96D5A6CF}"/>
              </a:ext>
            </a:extLst>
          </p:cNvPr>
          <p:cNvSpPr/>
          <p:nvPr/>
        </p:nvSpPr>
        <p:spPr>
          <a:xfrm>
            <a:off x="838200" y="2408758"/>
            <a:ext cx="6791498" cy="11305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7035D0AC-ECC7-4346-B549-6268BC6D02BA}"/>
              </a:ext>
            </a:extLst>
          </p:cNvPr>
          <p:cNvCxnSpPr/>
          <p:nvPr/>
        </p:nvCxnSpPr>
        <p:spPr>
          <a:xfrm>
            <a:off x="2153654" y="2383819"/>
            <a:ext cx="0" cy="1155469"/>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a:extLst>
              <a:ext uri="{FF2B5EF4-FFF2-40B4-BE49-F238E27FC236}">
                <a16:creationId xmlns:a16="http://schemas.microsoft.com/office/drawing/2014/main" id="{969BA2C8-2286-4153-BAE8-1BFD9233DEA9}"/>
              </a:ext>
            </a:extLst>
          </p:cNvPr>
          <p:cNvCxnSpPr/>
          <p:nvPr/>
        </p:nvCxnSpPr>
        <p:spPr>
          <a:xfrm>
            <a:off x="3508232" y="2408758"/>
            <a:ext cx="0" cy="1155469"/>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08F2DDF0-5084-4558-8A81-BE012F9196E4}"/>
              </a:ext>
            </a:extLst>
          </p:cNvPr>
          <p:cNvCxnSpPr/>
          <p:nvPr/>
        </p:nvCxnSpPr>
        <p:spPr>
          <a:xfrm>
            <a:off x="4844188" y="2408758"/>
            <a:ext cx="0" cy="1155469"/>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843B0EAB-D894-4CB8-9584-F7555446AA17}"/>
              </a:ext>
            </a:extLst>
          </p:cNvPr>
          <p:cNvCxnSpPr/>
          <p:nvPr/>
        </p:nvCxnSpPr>
        <p:spPr>
          <a:xfrm>
            <a:off x="6210026" y="2396288"/>
            <a:ext cx="0" cy="1155469"/>
          </a:xfrm>
          <a:prstGeom prst="line">
            <a:avLst/>
          </a:prstGeom>
        </p:spPr>
        <p:style>
          <a:lnRef idx="2">
            <a:schemeClr val="dk1"/>
          </a:lnRef>
          <a:fillRef idx="0">
            <a:schemeClr val="dk1"/>
          </a:fillRef>
          <a:effectRef idx="1">
            <a:schemeClr val="dk1"/>
          </a:effectRef>
          <a:fontRef idx="minor">
            <a:schemeClr val="tx1"/>
          </a:fontRef>
        </p:style>
      </p:cxnSp>
      <p:sp>
        <p:nvSpPr>
          <p:cNvPr id="11" name="椭圆 10">
            <a:extLst>
              <a:ext uri="{FF2B5EF4-FFF2-40B4-BE49-F238E27FC236}">
                <a16:creationId xmlns:a16="http://schemas.microsoft.com/office/drawing/2014/main" id="{3DFD3C77-932C-45E3-AFA7-70A3E57D4EE3}"/>
              </a:ext>
            </a:extLst>
          </p:cNvPr>
          <p:cNvSpPr/>
          <p:nvPr/>
        </p:nvSpPr>
        <p:spPr>
          <a:xfrm>
            <a:off x="2269585" y="2428174"/>
            <a:ext cx="1154932" cy="1065115"/>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4286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1C0AA-0998-462F-BA86-DC60E52BA06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476E33-1F52-47FE-9E1C-5533269B31C2}"/>
              </a:ext>
            </a:extLst>
          </p:cNvPr>
          <p:cNvSpPr>
            <a:spLocks noGrp="1"/>
          </p:cNvSpPr>
          <p:nvPr>
            <p:ph idx="1"/>
          </p:nvPr>
        </p:nvSpPr>
        <p:spPr>
          <a:xfrm>
            <a:off x="838200" y="1825625"/>
            <a:ext cx="10515600" cy="5032375"/>
          </a:xfrm>
        </p:spPr>
        <p:txBody>
          <a:bodyPr>
            <a:noAutofit/>
          </a:bodyPr>
          <a:lstStyle/>
          <a:p>
            <a:r>
              <a:rPr lang="zh-CN" altLang="en-US" sz="2400" dirty="0">
                <a:latin typeface="Times New Roman" panose="02020603050405020304" pitchFamily="18" charset="0"/>
                <a:cs typeface="Times New Roman" panose="02020603050405020304" pitchFamily="18" charset="0"/>
              </a:rPr>
              <a:t>根据不同方向的连子数（</a:t>
            </a:r>
            <a:r>
              <a:rPr lang="en-US" altLang="zh-CN" sz="2400" dirty="0">
                <a:latin typeface="Times New Roman" panose="02020603050405020304" pitchFamily="18" charset="0"/>
                <a:cs typeface="Times New Roman" panose="02020603050405020304" pitchFamily="18" charset="0"/>
              </a:rPr>
              <a:t>20</a:t>
            </a:r>
            <a:r>
              <a:rPr lang="zh-CN" altLang="en-US" sz="2400" dirty="0">
                <a:latin typeface="Times New Roman" panose="02020603050405020304" pitchFamily="18" charset="0"/>
                <a:cs typeface="Times New Roman" panose="02020603050405020304" pitchFamily="18" charset="0"/>
              </a:rPr>
              <a:t>个值）对该棋进行估值。</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统计连三连四连五的个数，依据情况估值。</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若连五，则赋最大值</a:t>
            </a:r>
            <a:r>
              <a:rPr lang="en-US" altLang="zh-CN" dirty="0"/>
              <a:t>100000000</a:t>
            </a:r>
            <a:r>
              <a:rPr lang="zh-CN" altLang="en-US" dirty="0"/>
              <a:t>；</a:t>
            </a:r>
            <a:endParaRPr lang="en-US" altLang="zh-CN" dirty="0"/>
          </a:p>
          <a:p>
            <a:r>
              <a:rPr lang="zh-CN" altLang="en-US" sz="2400" dirty="0">
                <a:latin typeface="Times New Roman" panose="02020603050405020304" pitchFamily="18" charset="0"/>
                <a:cs typeface="Times New Roman" panose="02020603050405020304" pitchFamily="18" charset="0"/>
              </a:rPr>
              <a:t>若双四或四加双三，则赋</a:t>
            </a:r>
            <a:r>
              <a:rPr lang="en-US" altLang="zh-CN" dirty="0"/>
              <a:t>4000000</a:t>
            </a:r>
            <a:r>
              <a:rPr lang="zh-CN" altLang="en-US" dirty="0"/>
              <a:t>；</a:t>
            </a:r>
            <a:endParaRPr lang="en-US" altLang="zh-CN" dirty="0"/>
          </a:p>
          <a:p>
            <a:r>
              <a:rPr lang="zh-CN" altLang="en-US" sz="2400" dirty="0">
                <a:latin typeface="Times New Roman" panose="02020603050405020304" pitchFamily="18" charset="0"/>
                <a:cs typeface="Times New Roman" panose="02020603050405020304" pitchFamily="18" charset="0"/>
              </a:rPr>
              <a:t>若四个以上三，赋值</a:t>
            </a:r>
            <a:r>
              <a:rPr lang="en-US" altLang="zh-CN" dirty="0"/>
              <a:t>100000;</a:t>
            </a:r>
          </a:p>
          <a:p>
            <a:r>
              <a:rPr lang="zh-CN" altLang="en-US" sz="2400" dirty="0">
                <a:latin typeface="Times New Roman" panose="02020603050405020304" pitchFamily="18" charset="0"/>
                <a:cs typeface="Times New Roman" panose="02020603050405020304" pitchFamily="18" charset="0"/>
              </a:rPr>
              <a:t>若双三，赋值</a:t>
            </a:r>
            <a:r>
              <a:rPr lang="en-US" altLang="zh-CN" dirty="0"/>
              <a:t>10000</a:t>
            </a:r>
            <a:r>
              <a:rPr lang="zh-CN" altLang="en-US" dirty="0"/>
              <a:t>；</a:t>
            </a:r>
            <a:endParaRPr lang="en-US" altLang="zh-CN" dirty="0"/>
          </a:p>
          <a:p>
            <a:r>
              <a:rPr lang="zh-CN" altLang="en-US" dirty="0"/>
              <a:t>其他情况，将各方向连子数相加作为该棋子的值。</a:t>
            </a:r>
          </a:p>
        </p:txBody>
      </p:sp>
      <p:sp>
        <p:nvSpPr>
          <p:cNvPr id="4" name="矩形 3">
            <a:extLst>
              <a:ext uri="{FF2B5EF4-FFF2-40B4-BE49-F238E27FC236}">
                <a16:creationId xmlns:a16="http://schemas.microsoft.com/office/drawing/2014/main" id="{261961AB-5E4C-45FA-8DA8-5360D1F7EC2E}"/>
              </a:ext>
            </a:extLst>
          </p:cNvPr>
          <p:cNvSpPr/>
          <p:nvPr/>
        </p:nvSpPr>
        <p:spPr>
          <a:xfrm>
            <a:off x="0" y="-59208"/>
            <a:ext cx="12249013" cy="1884833"/>
          </a:xfrm>
          <a:prstGeom prst="rect">
            <a:avLst/>
          </a:prstGeom>
          <a:solidFill>
            <a:srgbClr val="EB7334"/>
          </a:solidFill>
          <a:ln>
            <a:solidFill>
              <a:srgbClr val="EB73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latin typeface="Times New Roman" panose="02020603050405020304" pitchFamily="18" charset="0"/>
                <a:cs typeface="Times New Roman" panose="02020603050405020304" pitchFamily="18" charset="0"/>
              </a:rPr>
              <a:t>void </a:t>
            </a:r>
            <a:r>
              <a:rPr lang="en-US" altLang="zh-CN" sz="5400" b="1" dirty="0" err="1">
                <a:latin typeface="Times New Roman" panose="02020603050405020304" pitchFamily="18" charset="0"/>
                <a:cs typeface="Times New Roman" panose="02020603050405020304" pitchFamily="18" charset="0"/>
              </a:rPr>
              <a:t>cal_val</a:t>
            </a:r>
            <a:r>
              <a:rPr lang="en-US" altLang="zh-CN" sz="5400" b="1" dirty="0">
                <a:latin typeface="Times New Roman" panose="02020603050405020304" pitchFamily="18" charset="0"/>
                <a:cs typeface="Times New Roman" panose="02020603050405020304" pitchFamily="18" charset="0"/>
              </a:rPr>
              <a:t>()</a:t>
            </a:r>
            <a:r>
              <a:rPr lang="zh-CN" altLang="en-US" sz="5400" b="1" dirty="0">
                <a:latin typeface="Times New Roman" panose="02020603050405020304" pitchFamily="18" charset="0"/>
                <a:cs typeface="Times New Roman" panose="02020603050405020304" pitchFamily="18" charset="0"/>
              </a:rPr>
              <a:t>；</a:t>
            </a:r>
            <a:endParaRPr lang="zh-CN" altLang="en-US" sz="5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84987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TotalTime>
  <Words>1577</Words>
  <Application>Microsoft Office PowerPoint</Application>
  <PresentationFormat>宽屏</PresentationFormat>
  <Paragraphs>186</Paragraphs>
  <Slides>26</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等线 Light</vt:lpstr>
      <vt:lpstr>华文中宋</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Cardinal Skywalker</dc:creator>
  <cp:lastModifiedBy>Cardinal Skywalker</cp:lastModifiedBy>
  <cp:revision>24</cp:revision>
  <dcterms:created xsi:type="dcterms:W3CDTF">2021-11-27T10:13:08Z</dcterms:created>
  <dcterms:modified xsi:type="dcterms:W3CDTF">2021-11-29T00:55:44Z</dcterms:modified>
</cp:coreProperties>
</file>