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359" r:id="rId4"/>
    <p:sldId id="360" r:id="rId5"/>
    <p:sldId id="361" r:id="rId6"/>
    <p:sldId id="362" r:id="rId7"/>
    <p:sldId id="363" r:id="rId8"/>
    <p:sldId id="419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99" r:id="rId21"/>
    <p:sldId id="375" r:id="rId22"/>
    <p:sldId id="380" r:id="rId23"/>
    <p:sldId id="376" r:id="rId24"/>
    <p:sldId id="377" r:id="rId25"/>
    <p:sldId id="378" r:id="rId26"/>
    <p:sldId id="379" r:id="rId27"/>
    <p:sldId id="381" r:id="rId28"/>
    <p:sldId id="382" r:id="rId29"/>
    <p:sldId id="383" r:id="rId30"/>
    <p:sldId id="417" r:id="rId31"/>
    <p:sldId id="384" r:id="rId32"/>
    <p:sldId id="385" r:id="rId33"/>
    <p:sldId id="386" r:id="rId34"/>
    <p:sldId id="390" r:id="rId35"/>
    <p:sldId id="405" r:id="rId36"/>
    <p:sldId id="391" r:id="rId37"/>
    <p:sldId id="406" r:id="rId38"/>
    <p:sldId id="392" r:id="rId39"/>
    <p:sldId id="407" r:id="rId40"/>
    <p:sldId id="393" r:id="rId41"/>
    <p:sldId id="387" r:id="rId42"/>
    <p:sldId id="388" r:id="rId43"/>
    <p:sldId id="389" r:id="rId44"/>
    <p:sldId id="266" r:id="rId45"/>
    <p:sldId id="394" r:id="rId46"/>
    <p:sldId id="395" r:id="rId47"/>
    <p:sldId id="396" r:id="rId48"/>
    <p:sldId id="408" r:id="rId49"/>
    <p:sldId id="409" r:id="rId50"/>
    <p:sldId id="410" r:id="rId51"/>
    <p:sldId id="397" r:id="rId52"/>
    <p:sldId id="411" r:id="rId53"/>
    <p:sldId id="398" r:id="rId54"/>
    <p:sldId id="418" r:id="rId55"/>
    <p:sldId id="267" r:id="rId56"/>
    <p:sldId id="400" r:id="rId57"/>
    <p:sldId id="401" r:id="rId58"/>
    <p:sldId id="268" r:id="rId59"/>
    <p:sldId id="269" r:id="rId60"/>
    <p:sldId id="402" r:id="rId61"/>
    <p:sldId id="270" r:id="rId62"/>
    <p:sldId id="403" r:id="rId63"/>
    <p:sldId id="414" r:id="rId64"/>
    <p:sldId id="413" r:id="rId65"/>
    <p:sldId id="415" r:id="rId66"/>
    <p:sldId id="416" r:id="rId67"/>
    <p:sldId id="412" r:id="rId6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75" autoAdjust="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2E827-3DD8-4CC1-8036-9C0974209A6B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3E48-C75D-4AF7-B59B-EB23F678B1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13E48-C75D-4AF7-B59B-EB23F678B12E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1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16/10/2017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hadecodigo.com.br/artigo/3620/indices-mysql-otimizacao-de-consultas.asp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5040560" cy="1470025"/>
          </a:xfrm>
        </p:spPr>
        <p:txBody>
          <a:bodyPr/>
          <a:lstStyle/>
          <a:p>
            <a:r>
              <a:rPr lang="pt-BR" b="1" dirty="0" smtClean="0">
                <a:latin typeface="Garamond" panose="02020404030301010803" pitchFamily="18" charset="0"/>
              </a:rPr>
              <a:t>Banco de Dados</a:t>
            </a:r>
            <a:endParaRPr lang="pt-BR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67544" y="1268760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SQL X MYSQL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Só </a:t>
            </a:r>
            <a:r>
              <a:rPr lang="pt-BR" sz="3600" dirty="0"/>
              <a:t>para constarmos o MySQL não é uma extensão do SQL. </a:t>
            </a:r>
          </a:p>
          <a:p>
            <a:pPr algn="just"/>
            <a:r>
              <a:rPr lang="pt-BR" sz="3600" dirty="0" smtClean="0"/>
              <a:t>O </a:t>
            </a:r>
            <a:r>
              <a:rPr lang="pt-BR" sz="3600" dirty="0"/>
              <a:t>MySQL é um Sistema de Gerenciamento de Banco de Dados </a:t>
            </a:r>
          </a:p>
          <a:p>
            <a:pPr algn="just"/>
            <a:r>
              <a:rPr lang="pt-BR" sz="3600" dirty="0" smtClean="0"/>
              <a:t>O </a:t>
            </a:r>
            <a:r>
              <a:rPr lang="pt-BR" sz="3600" dirty="0"/>
              <a:t>SQL é a linguagem para manipulação dos dados no SGBD. </a:t>
            </a:r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/>
              <a:t>SQL X MYSQL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Para </a:t>
            </a:r>
            <a:r>
              <a:rPr lang="pt-BR" sz="3600" dirty="0"/>
              <a:t>utilizar as características e o funcionamento do SQL é preciso se servir de um Sistema de Gerenciamento de Bancos de Dados (SGBD), isto é, de um ambiente no qual possamos utilizar os comandos desta linguagem para manipular dados. </a:t>
            </a:r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SQL - REGRAS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Todas </a:t>
            </a:r>
            <a:r>
              <a:rPr lang="pt-BR" sz="3600" dirty="0"/>
              <a:t>as palavras-chave das instruções </a:t>
            </a:r>
            <a:r>
              <a:rPr lang="pt-BR" sz="3600" b="1" dirty="0"/>
              <a:t>SQL serão escritas em maiúsculo</a:t>
            </a:r>
            <a:r>
              <a:rPr lang="pt-BR" sz="3600" dirty="0"/>
              <a:t>; </a:t>
            </a:r>
          </a:p>
          <a:p>
            <a:endParaRPr lang="pt-BR" sz="3600" dirty="0" smtClean="0"/>
          </a:p>
          <a:p>
            <a:r>
              <a:rPr lang="pt-BR" sz="3600" dirty="0" smtClean="0"/>
              <a:t>Sempre </a:t>
            </a:r>
            <a:r>
              <a:rPr lang="pt-BR" sz="3600" dirty="0"/>
              <a:t>no final de cada instrução, deve </a:t>
            </a:r>
            <a:r>
              <a:rPr lang="pt-BR" sz="3600" b="1" dirty="0"/>
              <a:t>ser terminado com um </a:t>
            </a:r>
            <a:r>
              <a:rPr lang="pt-BR" sz="3600" b="1" dirty="0" err="1"/>
              <a:t>ponto-e-virgula</a:t>
            </a:r>
            <a:r>
              <a:rPr lang="pt-BR" sz="3600" b="1" dirty="0"/>
              <a:t> </a:t>
            </a:r>
            <a:r>
              <a:rPr lang="pt-BR" sz="3600" dirty="0"/>
              <a:t>(;)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INSTALAR O MYSQL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Existem </a:t>
            </a:r>
            <a:r>
              <a:rPr lang="pt-BR" dirty="0"/>
              <a:t>alternativas para conseguir o MySQL em seu computador. </a:t>
            </a:r>
          </a:p>
          <a:p>
            <a:pPr lvl="1"/>
            <a:r>
              <a:rPr lang="pt-BR" dirty="0" smtClean="0"/>
              <a:t>Baixar </a:t>
            </a:r>
            <a:r>
              <a:rPr lang="pt-BR" dirty="0"/>
              <a:t>o MySQL no seu site e instala-lo;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(</a:t>
            </a:r>
            <a:r>
              <a:rPr lang="pt-BR" dirty="0"/>
              <a:t>ou) Instalar pacotes que venham com o MySQL incluso, caso do XAMPP e WAMP;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MySQL </a:t>
            </a:r>
            <a:r>
              <a:rPr lang="pt-BR" dirty="0"/>
              <a:t>Workbench; </a:t>
            </a:r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PRIMEIRO </a:t>
            </a:r>
            <a:r>
              <a:rPr lang="pt-BR" b="1" dirty="0"/>
              <a:t>ENCONTRO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Abrir o </a:t>
            </a:r>
            <a:r>
              <a:rPr lang="pt-BR" sz="3600" dirty="0" err="1" smtClean="0"/>
              <a:t>Prompt</a:t>
            </a:r>
            <a:r>
              <a:rPr lang="pt-BR" sz="3600" dirty="0" smtClean="0"/>
              <a:t> Comando do Windows. </a:t>
            </a:r>
          </a:p>
          <a:p>
            <a:pPr lvl="1"/>
            <a:r>
              <a:rPr lang="pt-BR" sz="3600" dirty="0" smtClean="0"/>
              <a:t>Atalho: </a:t>
            </a:r>
            <a:r>
              <a:rPr lang="pt-BR" sz="3600" dirty="0" err="1" smtClean="0"/>
              <a:t>Win</a:t>
            </a:r>
            <a:r>
              <a:rPr lang="pt-BR" sz="3600" dirty="0" smtClean="0"/>
              <a:t> + R </a:t>
            </a:r>
          </a:p>
          <a:p>
            <a:pPr lvl="1"/>
            <a:r>
              <a:rPr lang="pt-BR" sz="3600" dirty="0" smtClean="0"/>
              <a:t>Executar: </a:t>
            </a:r>
            <a:r>
              <a:rPr lang="pt-BR" sz="3600" b="1" dirty="0" err="1" smtClean="0"/>
              <a:t>cmd</a:t>
            </a:r>
            <a:r>
              <a:rPr lang="pt-BR" sz="3600" b="1" dirty="0" smtClean="0"/>
              <a:t> </a:t>
            </a:r>
            <a:endParaRPr lang="pt-BR" sz="3600" dirty="0" smtClean="0"/>
          </a:p>
          <a:p>
            <a:pPr lvl="1"/>
            <a:r>
              <a:rPr lang="pt-BR" sz="3600" b="1" dirty="0" smtClean="0"/>
              <a:t>Go! Go! Go! </a:t>
            </a:r>
            <a:endParaRPr lang="pt-BR" sz="3600" dirty="0" smtClean="0"/>
          </a:p>
          <a:p>
            <a:pPr marL="0" indent="0">
              <a:buNone/>
            </a:pPr>
            <a:r>
              <a:rPr lang="pt-BR" sz="2800" b="1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PRIMEIRO ENCONTRO 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Acessar </a:t>
            </a:r>
            <a:r>
              <a:rPr lang="pt-BR" sz="3600" dirty="0"/>
              <a:t>o diretório c:/xampp/mysql/bin pelo </a:t>
            </a:r>
            <a:r>
              <a:rPr lang="pt-BR" sz="3600" dirty="0" err="1"/>
              <a:t>prompt</a:t>
            </a:r>
            <a:r>
              <a:rPr lang="pt-BR" sz="3600" dirty="0"/>
              <a:t> </a:t>
            </a:r>
          </a:p>
          <a:p>
            <a:r>
              <a:rPr lang="pt-BR" sz="3600" dirty="0" smtClean="0"/>
              <a:t>Usar </a:t>
            </a:r>
            <a:r>
              <a:rPr lang="pt-BR" sz="3600" dirty="0"/>
              <a:t>o comando: </a:t>
            </a:r>
          </a:p>
          <a:p>
            <a:pPr lvl="1"/>
            <a:r>
              <a:rPr lang="pt-BR" sz="3600" b="1" dirty="0" err="1"/>
              <a:t>cd</a:t>
            </a:r>
            <a:r>
              <a:rPr lang="pt-BR" sz="3600" b="1" dirty="0"/>
              <a:t> </a:t>
            </a:r>
            <a:r>
              <a:rPr lang="pt-BR" sz="3600" b="1" dirty="0" err="1" smtClean="0"/>
              <a:t>xampp</a:t>
            </a:r>
            <a:r>
              <a:rPr lang="pt-BR" sz="3600" b="1" dirty="0" smtClean="0"/>
              <a:t>/</a:t>
            </a:r>
            <a:r>
              <a:rPr lang="pt-BR" sz="3600" b="1" dirty="0" err="1" smtClean="0"/>
              <a:t>mysql</a:t>
            </a:r>
            <a:r>
              <a:rPr lang="pt-BR" sz="3600" b="1" dirty="0" smtClean="0"/>
              <a:t>/bin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CONEXÃO COM O MYSQL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 smtClean="0"/>
              <a:t>Precisamos </a:t>
            </a:r>
            <a:r>
              <a:rPr lang="pt-BR" sz="2600" dirty="0"/>
              <a:t>utilizar um comando para acessar o </a:t>
            </a:r>
            <a:r>
              <a:rPr lang="pt-BR" sz="2600" dirty="0" err="1"/>
              <a:t>prompt</a:t>
            </a:r>
            <a:r>
              <a:rPr lang="pt-BR" sz="2600" dirty="0"/>
              <a:t> do MySQL. </a:t>
            </a:r>
            <a:endParaRPr lang="pt-BR" sz="2600" dirty="0" smtClean="0"/>
          </a:p>
          <a:p>
            <a:pPr algn="just"/>
            <a:endParaRPr lang="pt-BR" sz="2600" dirty="0"/>
          </a:p>
          <a:p>
            <a:pPr algn="just"/>
            <a:r>
              <a:rPr lang="pt-BR" sz="2600" dirty="0" smtClean="0"/>
              <a:t>Ao </a:t>
            </a:r>
            <a:r>
              <a:rPr lang="pt-BR" sz="2600" dirty="0"/>
              <a:t>instalarmos o MySQL é obrigatório criar um usuário e senha para o acesso dos Banco de Dados. </a:t>
            </a:r>
            <a:r>
              <a:rPr lang="pt-BR" sz="2600" dirty="0" smtClean="0"/>
              <a:t>	</a:t>
            </a:r>
            <a:r>
              <a:rPr lang="pt-BR" sz="2600" b="1" dirty="0" smtClean="0"/>
              <a:t>Por </a:t>
            </a:r>
            <a:r>
              <a:rPr lang="pt-BR" sz="2600" b="1" dirty="0"/>
              <a:t>padrão</a:t>
            </a:r>
            <a:r>
              <a:rPr lang="pt-BR" sz="2600" dirty="0"/>
              <a:t>, o usuário é </a:t>
            </a:r>
            <a:r>
              <a:rPr lang="pt-BR" sz="2600" b="1" dirty="0"/>
              <a:t>root </a:t>
            </a:r>
            <a:r>
              <a:rPr lang="pt-BR" sz="2600" dirty="0"/>
              <a:t>e a senha é vazia.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 smtClean="0"/>
              <a:t>Estas </a:t>
            </a:r>
            <a:r>
              <a:rPr lang="pt-BR" sz="2600" dirty="0"/>
              <a:t>informações (usuário e senha) são </a:t>
            </a:r>
            <a:r>
              <a:rPr lang="pt-BR" sz="2600" dirty="0" smtClean="0"/>
              <a:t>Necessários </a:t>
            </a:r>
            <a:r>
              <a:rPr lang="pt-BR" sz="2600" dirty="0"/>
              <a:t>para este passo</a:t>
            </a:r>
            <a:r>
              <a:rPr lang="pt-BR" sz="2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/>
              <a:t>CONEXÃO COM O MYSQL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dirty="0"/>
              <a:t>comando para acessarmos o MySQL é: </a:t>
            </a:r>
          </a:p>
          <a:p>
            <a:pPr lvl="1"/>
            <a:r>
              <a:rPr lang="es-ES" sz="3200" dirty="0" err="1"/>
              <a:t>mysql</a:t>
            </a:r>
            <a:r>
              <a:rPr lang="es-ES" sz="3200" dirty="0"/>
              <a:t> –u </a:t>
            </a:r>
            <a:r>
              <a:rPr lang="es-ES" sz="3200" b="1" dirty="0"/>
              <a:t>usuario </a:t>
            </a:r>
            <a:r>
              <a:rPr lang="es-ES" sz="3200" dirty="0"/>
              <a:t>–p </a:t>
            </a:r>
            <a:r>
              <a:rPr lang="es-ES" sz="3200" b="1" dirty="0" err="1"/>
              <a:t>senha</a:t>
            </a:r>
            <a:r>
              <a:rPr lang="es-ES" sz="3200" b="1" dirty="0"/>
              <a:t> </a:t>
            </a:r>
            <a:endParaRPr lang="es-ES" sz="3200" dirty="0"/>
          </a:p>
          <a:p>
            <a:endParaRPr lang="pt-BR" b="1" dirty="0" smtClean="0"/>
          </a:p>
          <a:p>
            <a:r>
              <a:rPr lang="pt-BR" b="1" dirty="0" smtClean="0"/>
              <a:t>Em </a:t>
            </a:r>
            <a:r>
              <a:rPr lang="pt-BR" b="1" dirty="0"/>
              <a:t>nosso caso ficando: 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mysql</a:t>
            </a:r>
            <a:r>
              <a:rPr lang="pt-BR" dirty="0"/>
              <a:t> –u root –p </a:t>
            </a:r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CONEXÃO </a:t>
            </a:r>
            <a:r>
              <a:rPr lang="pt-BR" b="1" dirty="0" smtClean="0"/>
              <a:t>REALIZADA!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" y="2135605"/>
            <a:ext cx="9088447" cy="186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Agora vamos praticar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547664" y="1916833"/>
            <a:ext cx="5310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algn="ctr"/>
            <a:r>
              <a:rPr lang="pt-BR" sz="3500" b="1" dirty="0"/>
              <a:t>CRIAR UM BANCO DE DADOS </a:t>
            </a:r>
            <a:r>
              <a:rPr lang="pt-BR" sz="3500" b="1" dirty="0" smtClean="0"/>
              <a:t>!!!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5267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1412875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dirty="0" smtClean="0"/>
              <a:t> </a:t>
            </a:r>
            <a:r>
              <a:rPr lang="pt-BR" sz="4400" b="1" dirty="0"/>
              <a:t>CONCEITOS E PRÁTICAS DO SISTEMA DE GERENCIAMENTO DE BANCO DE </a:t>
            </a:r>
            <a:r>
              <a:rPr lang="pt-BR" sz="4400" b="1" dirty="0" smtClean="0"/>
              <a:t>DADOS</a:t>
            </a:r>
          </a:p>
          <a:p>
            <a:pPr marL="0" indent="0" algn="ctr">
              <a:buNone/>
            </a:pPr>
            <a:r>
              <a:rPr lang="pt-BR" sz="4400" b="1" dirty="0" smtClean="0"/>
              <a:t>(comando ou </a:t>
            </a:r>
            <a:r>
              <a:rPr lang="pt-BR" sz="4400" b="1" dirty="0" err="1" smtClean="0"/>
              <a:t>workbench</a:t>
            </a:r>
            <a:r>
              <a:rPr lang="pt-BR" sz="4400" b="1" dirty="0" smtClean="0"/>
              <a:t>) </a:t>
            </a:r>
            <a:endParaRPr lang="pt-BR" altLang="pt-BR" sz="44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SCRIPT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539552" y="1484784"/>
            <a:ext cx="79928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Para facilitar o trabalho os comandos serão desenvolvidos em arquivos .</a:t>
            </a:r>
            <a:r>
              <a:rPr lang="pt-BR" sz="2800" dirty="0" err="1"/>
              <a:t>sql</a:t>
            </a:r>
            <a:r>
              <a:rPr lang="pt-BR" sz="2800" dirty="0"/>
              <a:t> e chamados no </a:t>
            </a:r>
            <a:r>
              <a:rPr lang="pt-BR" sz="2800" dirty="0" err="1"/>
              <a:t>mysql</a:t>
            </a:r>
            <a:endParaRPr lang="pt-BR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Estes Scripts podem conter todos os comandos e apenas serem carregados para facilitar a utilização dos mesmos.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Eles devem estar localizados na pasta bin do </a:t>
            </a:r>
            <a:r>
              <a:rPr lang="pt-BR" sz="2800" dirty="0" err="1"/>
              <a:t>mysql</a:t>
            </a:r>
            <a:endParaRPr lang="pt-BR" sz="2800" dirty="0"/>
          </a:p>
          <a:p>
            <a:pPr algn="just"/>
            <a:endParaRPr lang="pt-BR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O comando utilizado é</a:t>
            </a:r>
          </a:p>
          <a:p>
            <a:pPr lvl="1" algn="just"/>
            <a:r>
              <a:rPr lang="pt-BR" sz="2400" dirty="0" smtClean="0"/>
              <a:t> </a:t>
            </a:r>
            <a:r>
              <a:rPr lang="pt-BR" sz="2400" dirty="0" err="1" smtClean="0"/>
              <a:t>Source</a:t>
            </a:r>
            <a:r>
              <a:rPr lang="pt-BR" sz="2400" dirty="0" smtClean="0"/>
              <a:t> </a:t>
            </a:r>
            <a:r>
              <a:rPr lang="pt-BR" sz="2400" dirty="0" err="1"/>
              <a:t>nome_arquivo.sql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10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CRIAR </a:t>
            </a:r>
            <a:r>
              <a:rPr lang="pt-BR" b="1" dirty="0"/>
              <a:t>UM BANCO DE DADOS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Para </a:t>
            </a:r>
            <a:r>
              <a:rPr lang="pt-BR" sz="3600" dirty="0"/>
              <a:t>criar de um banco de dados o comando é simples. </a:t>
            </a:r>
            <a:endParaRPr lang="pt-BR" sz="3600" dirty="0" smtClean="0"/>
          </a:p>
          <a:p>
            <a:endParaRPr lang="pt-BR" sz="3600" dirty="0" smtClean="0"/>
          </a:p>
          <a:p>
            <a:r>
              <a:rPr lang="pt-BR" sz="3600" dirty="0" err="1" smtClean="0"/>
              <a:t>mysql</a:t>
            </a:r>
            <a:r>
              <a:rPr lang="pt-BR" sz="3600" dirty="0"/>
              <a:t>&gt; </a:t>
            </a:r>
            <a:r>
              <a:rPr lang="pt-BR" sz="3600" b="1" dirty="0"/>
              <a:t>CREATE DATABASE </a:t>
            </a:r>
            <a:r>
              <a:rPr lang="pt-BR" sz="3600" dirty="0"/>
              <a:t>meu-banco</a:t>
            </a:r>
            <a:r>
              <a:rPr lang="pt-BR" sz="3600" b="1" dirty="0"/>
              <a:t>; </a:t>
            </a:r>
            <a:endParaRPr lang="pt-BR" sz="3600" dirty="0"/>
          </a:p>
          <a:p>
            <a:endParaRPr lang="pt-BR" sz="3600" dirty="0" smtClean="0"/>
          </a:p>
          <a:p>
            <a:r>
              <a:rPr lang="pt-BR" sz="3600" dirty="0" smtClean="0"/>
              <a:t>CREATE </a:t>
            </a:r>
            <a:r>
              <a:rPr lang="pt-BR" sz="3600" dirty="0"/>
              <a:t>DATABASE seguido do nome desejado de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41331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MOSTRAR BANCO </a:t>
            </a:r>
            <a:r>
              <a:rPr lang="pt-BR" b="1" dirty="0"/>
              <a:t>DE DADOS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Podemos </a:t>
            </a:r>
            <a:r>
              <a:rPr lang="pt-BR" sz="3600" dirty="0"/>
              <a:t>verificar rapidamente a existência do BD recém-criado, bem como a de todos os outros criados anteriormente, utilizando a instrução SHOW DATABASES (mostrar bancos de dados); </a:t>
            </a:r>
          </a:p>
          <a:p>
            <a:pPr algn="just"/>
            <a:r>
              <a:rPr lang="pt-BR" sz="3600" dirty="0" err="1"/>
              <a:t>mysql</a:t>
            </a:r>
            <a:r>
              <a:rPr lang="pt-BR" sz="3600" dirty="0"/>
              <a:t>&gt; </a:t>
            </a:r>
            <a:r>
              <a:rPr lang="pt-BR" sz="3600" b="1" dirty="0"/>
              <a:t>SHOW DATABASES;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895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CRIAR BANCO DE DADOS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SE </a:t>
            </a:r>
            <a:r>
              <a:rPr lang="pt-BR" sz="3600" dirty="0"/>
              <a:t>NÃO EXISTIR... </a:t>
            </a:r>
          </a:p>
          <a:p>
            <a:r>
              <a:rPr lang="pt-BR" sz="3600" dirty="0" smtClean="0"/>
              <a:t>Para </a:t>
            </a:r>
            <a:r>
              <a:rPr lang="pt-BR" sz="3600" dirty="0"/>
              <a:t>verificar se exibe um determinado banco de dados antes da criação de um novo. O comando utilizado é: 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b="1" dirty="0"/>
              <a:t>CREATE DATABASE IF NOT EXISTS </a:t>
            </a:r>
            <a:r>
              <a:rPr lang="en-US" dirty="0" err="1"/>
              <a:t>meu-banco</a:t>
            </a:r>
            <a:r>
              <a:rPr lang="en-US" b="1" dirty="0"/>
              <a:t>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9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DELETAR </a:t>
            </a:r>
            <a:r>
              <a:rPr lang="pt-BR" b="1" dirty="0"/>
              <a:t>UM BANCO DE DADOS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Para </a:t>
            </a:r>
            <a:r>
              <a:rPr lang="pt-BR" sz="3600" dirty="0"/>
              <a:t>excluir um banco de dados, usa-se o comando DROP DATABASE, seguido do nome do banco de dados que deseja deletar. </a:t>
            </a:r>
          </a:p>
          <a:p>
            <a:pPr algn="just"/>
            <a:r>
              <a:rPr lang="pt-BR" sz="3600" dirty="0" err="1"/>
              <a:t>mysql</a:t>
            </a:r>
            <a:r>
              <a:rPr lang="pt-BR" sz="3600" dirty="0"/>
              <a:t>&gt; </a:t>
            </a:r>
            <a:r>
              <a:rPr lang="pt-BR" sz="3600" b="1" dirty="0"/>
              <a:t>DROP DATABASE </a:t>
            </a:r>
            <a:r>
              <a:rPr lang="pt-BR" sz="3600" dirty="0"/>
              <a:t>meu-banco</a:t>
            </a:r>
            <a:r>
              <a:rPr lang="pt-BR" sz="3600" b="1" dirty="0"/>
              <a:t>; </a:t>
            </a:r>
            <a:r>
              <a:rPr lang="pt-BR" sz="3600" b="1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4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CUIDADO </a:t>
            </a:r>
            <a:r>
              <a:rPr lang="pt-BR" b="1" dirty="0"/>
              <a:t>AO DELETAR 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É </a:t>
            </a:r>
            <a:r>
              <a:rPr lang="pt-BR" sz="3600" dirty="0"/>
              <a:t>preciso ressaltar que, </a:t>
            </a:r>
            <a:r>
              <a:rPr lang="pt-BR" sz="3600" b="1" dirty="0"/>
              <a:t>ao apagar um banco de dados, todas as suas tabelas e os dados nelas contidos também serão apagados </a:t>
            </a:r>
            <a:r>
              <a:rPr lang="pt-BR" sz="3600" dirty="0"/>
              <a:t>e, portanto, perdidos de maneira irreversível. </a:t>
            </a:r>
          </a:p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ENTÃO</a:t>
            </a:r>
            <a:r>
              <a:rPr lang="pt-BR" sz="3600" b="1" dirty="0">
                <a:solidFill>
                  <a:srgbClr val="FF0000"/>
                </a:solidFill>
              </a:rPr>
              <a:t>, CUIDADO! </a:t>
            </a:r>
          </a:p>
        </p:txBody>
      </p:sp>
    </p:spTree>
    <p:extLst>
      <p:ext uri="{BB962C8B-B14F-4D97-AF65-F5344CB8AC3E}">
        <p14:creationId xmlns:p14="http://schemas.microsoft.com/office/powerpoint/2010/main" val="36744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Alguém </a:t>
            </a:r>
            <a:r>
              <a:rPr lang="pt-BR" b="1" dirty="0"/>
              <a:t>pode me dizer?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Partindo </a:t>
            </a:r>
            <a:r>
              <a:rPr lang="pt-BR" sz="3600" dirty="0"/>
              <a:t>do conceito que vimos que o SQL é divido em três grupos. Estes comandos que utilizamos se enquadram em qual deles? </a:t>
            </a:r>
          </a:p>
          <a:p>
            <a:pPr algn="just"/>
            <a:r>
              <a:rPr lang="pt-BR" sz="3600" dirty="0"/>
              <a:t>a)DML </a:t>
            </a:r>
          </a:p>
          <a:p>
            <a:pPr algn="just"/>
            <a:r>
              <a:rPr lang="pt-BR" sz="3600" dirty="0"/>
              <a:t>b)DDL </a:t>
            </a:r>
          </a:p>
          <a:p>
            <a:pPr algn="just"/>
            <a:r>
              <a:rPr lang="pt-BR" sz="3600" dirty="0"/>
              <a:t>c)DCL </a:t>
            </a:r>
          </a:p>
        </p:txBody>
      </p:sp>
    </p:spTree>
    <p:extLst>
      <p:ext uri="{BB962C8B-B14F-4D97-AF65-F5344CB8AC3E}">
        <p14:creationId xmlns:p14="http://schemas.microsoft.com/office/powerpoint/2010/main" val="15557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Alguém </a:t>
            </a:r>
            <a:r>
              <a:rPr lang="pt-BR" b="1" dirty="0"/>
              <a:t>pode me dizer?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Partindo </a:t>
            </a:r>
            <a:r>
              <a:rPr lang="pt-BR" sz="3600" dirty="0"/>
              <a:t>do conceito que vimos que o SQL é divido em três grupos. Estes comandos que utilizamos se enquadram em qual deles? </a:t>
            </a:r>
          </a:p>
          <a:p>
            <a:pPr algn="just"/>
            <a:r>
              <a:rPr lang="pt-BR" sz="3600" dirty="0"/>
              <a:t>a)DML </a:t>
            </a:r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b)DDL </a:t>
            </a:r>
          </a:p>
          <a:p>
            <a:pPr algn="just"/>
            <a:r>
              <a:rPr lang="pt-BR" sz="3600" dirty="0"/>
              <a:t>c)DCL </a:t>
            </a:r>
          </a:p>
        </p:txBody>
      </p:sp>
    </p:spTree>
    <p:extLst>
      <p:ext uri="{BB962C8B-B14F-4D97-AF65-F5344CB8AC3E}">
        <p14:creationId xmlns:p14="http://schemas.microsoft.com/office/powerpoint/2010/main" val="34623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USAR </a:t>
            </a:r>
            <a:r>
              <a:rPr lang="pt-BR" b="1" dirty="0"/>
              <a:t>UM BANCO DE DADOS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 smtClean="0"/>
              <a:t>Como </a:t>
            </a:r>
            <a:r>
              <a:rPr lang="pt-BR" sz="3000" dirty="0"/>
              <a:t>vimos, podemos criar vários bancos de dados, porém, podemos manipular apenas um por vez. Assim, antes de começar, é preciso selecionar qual será o banco de dados que queremos alterar. </a:t>
            </a:r>
            <a:endParaRPr lang="pt-BR" sz="3000" dirty="0" smtClean="0"/>
          </a:p>
          <a:p>
            <a:pPr algn="just"/>
            <a:endParaRPr lang="pt-BR" sz="3000" dirty="0"/>
          </a:p>
          <a:p>
            <a:pPr algn="just"/>
            <a:r>
              <a:rPr lang="pt-BR" sz="3000" dirty="0" smtClean="0"/>
              <a:t>Isso </a:t>
            </a:r>
            <a:r>
              <a:rPr lang="pt-BR" sz="3000" dirty="0"/>
              <a:t>é feito utilizando o comando USE (“usar” em inglês), seguido pelo nome do banco de dados em questão. </a:t>
            </a:r>
          </a:p>
        </p:txBody>
      </p:sp>
    </p:spTree>
    <p:extLst>
      <p:ext uri="{BB962C8B-B14F-4D97-AF65-F5344CB8AC3E}">
        <p14:creationId xmlns:p14="http://schemas.microsoft.com/office/powerpoint/2010/main" val="1269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USAR UM BANCO DE DADOS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43608" y="20608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sz="3000" dirty="0" err="1"/>
              <a:t>mysql</a:t>
            </a:r>
            <a:r>
              <a:rPr lang="pt-BR" sz="3000" dirty="0"/>
              <a:t>&gt; </a:t>
            </a:r>
            <a:r>
              <a:rPr lang="pt-BR" sz="3000" b="1" dirty="0"/>
              <a:t>USE </a:t>
            </a:r>
            <a:r>
              <a:rPr lang="pt-BR" sz="3000" dirty="0"/>
              <a:t>meu-banco</a:t>
            </a:r>
            <a:r>
              <a:rPr lang="pt-BR" sz="3000" b="1" dirty="0" smtClean="0"/>
              <a:t>;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6078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O QUE JÁ SABEMOS... </a:t>
            </a:r>
            <a:endParaRPr lang="pt-BR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O </a:t>
            </a:r>
            <a:r>
              <a:rPr lang="pt-BR" sz="2800" dirty="0"/>
              <a:t>que é um Banco de Dados. </a:t>
            </a:r>
          </a:p>
          <a:p>
            <a:pPr lvl="1"/>
            <a:r>
              <a:rPr lang="pt-BR" sz="2400" dirty="0" smtClean="0"/>
              <a:t>Projeto </a:t>
            </a:r>
            <a:r>
              <a:rPr lang="pt-BR" sz="2400" dirty="0"/>
              <a:t>de Banco de Dados </a:t>
            </a:r>
          </a:p>
          <a:p>
            <a:pPr lvl="1"/>
            <a:r>
              <a:rPr lang="pt-BR" sz="2400" dirty="0" smtClean="0"/>
              <a:t>Modelo </a:t>
            </a:r>
            <a:r>
              <a:rPr lang="pt-BR" sz="2400" dirty="0"/>
              <a:t>de Dados Relacional </a:t>
            </a:r>
          </a:p>
          <a:p>
            <a:pPr lvl="1"/>
            <a:r>
              <a:rPr lang="pt-BR" sz="2400" dirty="0" smtClean="0"/>
              <a:t>Diagrama </a:t>
            </a:r>
            <a:r>
              <a:rPr lang="pt-BR" sz="2400" dirty="0"/>
              <a:t>Entidade Relacionamento </a:t>
            </a:r>
          </a:p>
          <a:p>
            <a:pPr lvl="1"/>
            <a:r>
              <a:rPr lang="pt-BR" sz="2400" dirty="0" err="1" smtClean="0"/>
              <a:t>SGBDs</a:t>
            </a:r>
            <a:r>
              <a:rPr lang="pt-BR" sz="2400" dirty="0" smtClean="0"/>
              <a:t> </a:t>
            </a:r>
            <a:endParaRPr lang="pt-BR" sz="2400" dirty="0"/>
          </a:p>
          <a:p>
            <a:pPr lvl="1"/>
            <a:r>
              <a:rPr lang="pt-BR" sz="2400" dirty="0" smtClean="0">
                <a:solidFill>
                  <a:srgbClr val="FF0000"/>
                </a:solidFill>
              </a:rPr>
              <a:t>Normalização </a:t>
            </a:r>
            <a:endParaRPr lang="pt-BR" sz="2400" dirty="0">
              <a:solidFill>
                <a:srgbClr val="FF0000"/>
              </a:solidFill>
            </a:endParaRPr>
          </a:p>
          <a:p>
            <a:pPr lvl="1"/>
            <a:r>
              <a:rPr lang="pt-BR" sz="2400" dirty="0" smtClean="0"/>
              <a:t>Etc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87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1412875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dirty="0" smtClean="0"/>
              <a:t> </a:t>
            </a:r>
            <a:r>
              <a:rPr lang="pt-BR" sz="4400" b="1" dirty="0" smtClean="0"/>
              <a:t>Comandos DDL</a:t>
            </a:r>
          </a:p>
          <a:p>
            <a:pPr marL="0" indent="0" algn="ctr">
              <a:buNone/>
            </a:pPr>
            <a:r>
              <a:rPr lang="pt-BR" altLang="pt-BR" sz="4400" b="1" dirty="0" smtClean="0">
                <a:solidFill>
                  <a:srgbClr val="CC00CC"/>
                </a:solidFill>
              </a:rPr>
              <a:t>Data </a:t>
            </a:r>
            <a:r>
              <a:rPr lang="pt-BR" altLang="pt-BR" sz="4400" b="1" dirty="0" err="1" smtClean="0">
                <a:solidFill>
                  <a:srgbClr val="CC00CC"/>
                </a:solidFill>
              </a:rPr>
              <a:t>Definition</a:t>
            </a:r>
            <a:r>
              <a:rPr lang="pt-BR" altLang="pt-BR" sz="4400" b="1" dirty="0" smtClean="0">
                <a:solidFill>
                  <a:srgbClr val="CC00CC"/>
                </a:solidFill>
              </a:rPr>
              <a:t> </a:t>
            </a:r>
            <a:r>
              <a:rPr lang="pt-BR" altLang="pt-BR" sz="4400" b="1" dirty="0" err="1" smtClean="0">
                <a:solidFill>
                  <a:srgbClr val="CC00CC"/>
                </a:solidFill>
              </a:rPr>
              <a:t>Language</a:t>
            </a:r>
            <a:endParaRPr lang="pt-BR" altLang="pt-BR" sz="4400" b="1" dirty="0" smtClean="0">
              <a:solidFill>
                <a:srgbClr val="CC00CC"/>
              </a:solidFill>
            </a:endParaRPr>
          </a:p>
          <a:p>
            <a:pPr algn="ctr">
              <a:buFont typeface="Wingdings"/>
              <a:buChar char="à"/>
            </a:pPr>
            <a:r>
              <a:rPr lang="pt-BR" altLang="pt-BR" sz="4400" b="1" dirty="0" err="1" smtClean="0">
                <a:solidFill>
                  <a:srgbClr val="CC00CC"/>
                </a:solidFill>
                <a:sym typeface="Wingdings" pitchFamily="2" charset="2"/>
              </a:rPr>
              <a:t>Create</a:t>
            </a:r>
            <a:endParaRPr lang="pt-BR" altLang="pt-BR" sz="4400" b="1" dirty="0" smtClean="0">
              <a:solidFill>
                <a:srgbClr val="CC00CC"/>
              </a:solidFill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pt-BR" altLang="pt-BR" sz="4400" b="1" dirty="0" err="1" smtClean="0">
                <a:solidFill>
                  <a:srgbClr val="CC00CC"/>
                </a:solidFill>
                <a:sym typeface="Wingdings" pitchFamily="2" charset="2"/>
              </a:rPr>
              <a:t>Alter</a:t>
            </a:r>
            <a:endParaRPr lang="pt-BR" altLang="pt-BR" sz="4400" b="1" dirty="0" smtClean="0">
              <a:solidFill>
                <a:srgbClr val="CC00CC"/>
              </a:solidFill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pt-BR" altLang="pt-BR" sz="4400" b="1" dirty="0" err="1" smtClean="0">
                <a:solidFill>
                  <a:srgbClr val="CC00CC"/>
                </a:solidFill>
                <a:sym typeface="Wingdings" pitchFamily="2" charset="2"/>
              </a:rPr>
              <a:t>Drop</a:t>
            </a:r>
            <a:endParaRPr lang="pt-BR" altLang="pt-BR" sz="4400" b="1" dirty="0" smtClean="0">
              <a:solidFill>
                <a:srgbClr val="CC00CC"/>
              </a:solidFill>
            </a:endParaRPr>
          </a:p>
          <a:p>
            <a:pPr marL="0" indent="0" algn="ctr">
              <a:buNone/>
            </a:pPr>
            <a:endParaRPr lang="pt-BR" altLang="pt-BR" sz="44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CRIAR </a:t>
            </a:r>
            <a:r>
              <a:rPr lang="pt-BR" b="1" dirty="0"/>
              <a:t>UMA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500" dirty="0" smtClean="0"/>
              <a:t>A </a:t>
            </a:r>
            <a:r>
              <a:rPr lang="pt-BR" sz="3500" dirty="0"/>
              <a:t>regra base do comando para criar uma tabela no banco de dados é o comando para criar tabela, seguido do nome da </a:t>
            </a:r>
            <a:r>
              <a:rPr lang="pt-BR" sz="3500" dirty="0" smtClean="0"/>
              <a:t>tabela </a:t>
            </a:r>
          </a:p>
          <a:p>
            <a:pPr algn="just"/>
            <a:r>
              <a:rPr lang="pt-BR" sz="3500" dirty="0" smtClean="0"/>
              <a:t>Também </a:t>
            </a:r>
            <a:r>
              <a:rPr lang="pt-BR" sz="3500" dirty="0"/>
              <a:t>é necessário informar os campos da tabela, seu tipo e seu tamanho. </a:t>
            </a:r>
          </a:p>
        </p:txBody>
      </p:sp>
    </p:spTree>
    <p:extLst>
      <p:ext uri="{BB962C8B-B14F-4D97-AF65-F5344CB8AC3E}">
        <p14:creationId xmlns:p14="http://schemas.microsoft.com/office/powerpoint/2010/main" val="1547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CRIAR </a:t>
            </a:r>
            <a:r>
              <a:rPr lang="pt-BR" b="1" dirty="0"/>
              <a:t>UMA TABELA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t="28965" r="26308" b="32931"/>
          <a:stretch/>
        </p:blipFill>
        <p:spPr bwMode="auto">
          <a:xfrm>
            <a:off x="683568" y="1628800"/>
            <a:ext cx="7504386" cy="348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5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CRIAR UMA TABELA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28449" r="8837" b="20000"/>
          <a:stretch/>
        </p:blipFill>
        <p:spPr bwMode="auto">
          <a:xfrm>
            <a:off x="611560" y="1412776"/>
            <a:ext cx="81997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9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Restrições da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19675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Restrições de colunas</a:t>
            </a:r>
          </a:p>
          <a:p>
            <a:pPr lvl="1"/>
            <a:r>
              <a:rPr lang="pt-BR" sz="1800" dirty="0" smtClean="0"/>
              <a:t>NOT </a:t>
            </a:r>
            <a:r>
              <a:rPr lang="pt-BR" sz="1800" dirty="0"/>
              <a:t>NULL</a:t>
            </a:r>
          </a:p>
          <a:p>
            <a:pPr lvl="1" algn="just"/>
            <a:r>
              <a:rPr lang="pt-BR" sz="1800" dirty="0" smtClean="0"/>
              <a:t>DEFAULT </a:t>
            </a:r>
            <a:r>
              <a:rPr lang="pt-BR" sz="1800" i="1" dirty="0" smtClean="0"/>
              <a:t>valor </a:t>
            </a:r>
            <a:r>
              <a:rPr lang="pt-BR" sz="1800" dirty="0" smtClean="0">
                <a:sym typeface="Wingdings" pitchFamily="2" charset="2"/>
              </a:rPr>
              <a:t> </a:t>
            </a:r>
            <a:r>
              <a:rPr lang="pt-BR" sz="1800" dirty="0"/>
              <a:t>Pode-se definir um valor padrão para uma coluna acrescentando à sua definição a cláusula DEFAULT. Esta cláusula permite substituir automaticamente os valores nulos por um valor inicial desejado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r>
              <a:rPr lang="pt-BR" sz="1600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 </a:t>
            </a:r>
            <a:r>
              <a:rPr lang="pt-BR" sz="1600" dirty="0" smtClean="0"/>
              <a:t>cliente</a:t>
            </a:r>
          </a:p>
          <a:p>
            <a:pPr marL="0" indent="0">
              <a:buNone/>
            </a:pPr>
            <a:r>
              <a:rPr lang="pt-BR" sz="1600" dirty="0" smtClean="0"/>
              <a:t>(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	nome </a:t>
            </a:r>
            <a:r>
              <a:rPr lang="pt-BR" sz="1600" dirty="0"/>
              <a:t>char(30) NOT NULL,</a:t>
            </a:r>
            <a:br>
              <a:rPr lang="pt-BR" sz="1600" dirty="0"/>
            </a:br>
            <a:r>
              <a:rPr lang="pt-BR" sz="1600" dirty="0" smtClean="0"/>
              <a:t>	sexo </a:t>
            </a:r>
            <a:r>
              <a:rPr lang="pt-BR" sz="1600" dirty="0"/>
              <a:t>char(1),</a:t>
            </a:r>
            <a:br>
              <a:rPr lang="pt-BR" sz="1600" dirty="0"/>
            </a:br>
            <a:r>
              <a:rPr lang="pt-BR" sz="1600" dirty="0" smtClean="0"/>
              <a:t>	CPF </a:t>
            </a:r>
            <a:r>
              <a:rPr lang="pt-BR" sz="1600" dirty="0" err="1"/>
              <a:t>number</a:t>
            </a:r>
            <a:r>
              <a:rPr lang="pt-BR" sz="1600" dirty="0"/>
              <a:t>(11) NOT NULL,</a:t>
            </a:r>
            <a:br>
              <a:rPr lang="pt-BR" sz="1600" dirty="0"/>
            </a:br>
            <a:r>
              <a:rPr lang="pt-BR" sz="1600" dirty="0" smtClean="0"/>
              <a:t>	</a:t>
            </a:r>
            <a:r>
              <a:rPr lang="pt-BR" sz="1600" dirty="0" err="1" smtClean="0"/>
              <a:t>endereco</a:t>
            </a:r>
            <a:r>
              <a:rPr lang="pt-BR" sz="1600" dirty="0" smtClean="0"/>
              <a:t> </a:t>
            </a:r>
            <a:r>
              <a:rPr lang="pt-BR" sz="1600" dirty="0"/>
              <a:t>char(40),</a:t>
            </a:r>
            <a:br>
              <a:rPr lang="pt-BR" sz="1600" dirty="0"/>
            </a:br>
            <a:r>
              <a:rPr lang="pt-BR" sz="1600" dirty="0" smtClean="0"/>
              <a:t>	cidade </a:t>
            </a:r>
            <a:r>
              <a:rPr lang="pt-BR" sz="1600" dirty="0"/>
              <a:t>char(20) DEFAULT 'São Paulo',</a:t>
            </a:r>
            <a:br>
              <a:rPr lang="pt-BR" sz="1600" dirty="0"/>
            </a:br>
            <a:r>
              <a:rPr lang="pt-BR" sz="1600" dirty="0" smtClean="0"/>
              <a:t>	sexo </a:t>
            </a:r>
            <a:r>
              <a:rPr lang="pt-BR" sz="1600" dirty="0"/>
              <a:t>char(10) DEFAULT 'masculino'</a:t>
            </a:r>
            <a:br>
              <a:rPr lang="pt-BR" sz="1600" dirty="0"/>
            </a:br>
            <a:r>
              <a:rPr lang="pt-BR" sz="1600" dirty="0" smtClean="0"/>
              <a:t>)</a:t>
            </a:r>
          </a:p>
          <a:p>
            <a:pPr marL="0" indent="0">
              <a:buNone/>
            </a:pPr>
            <a:r>
              <a:rPr lang="pt-BR" sz="1600" b="1" i="1" dirty="0" smtClean="0"/>
              <a:t>No </a:t>
            </a:r>
            <a:r>
              <a:rPr lang="pt-BR" sz="1600" b="1" i="1" dirty="0"/>
              <a:t>exemplo acima, mesmo que o usuário não preencha as colunas cidade e sexo, o SGDB irá preenchê-las automaticamente</a:t>
            </a:r>
            <a:r>
              <a:rPr lang="pt-BR" sz="1600" b="1" i="1" dirty="0" smtClean="0"/>
              <a:t>.</a:t>
            </a:r>
            <a:r>
              <a:rPr lang="pt-BR" sz="1600" b="1" i="1" dirty="0"/>
              <a:t> </a:t>
            </a:r>
          </a:p>
          <a:p>
            <a:pPr lvl="1"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08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Restrições da tabela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597730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CHECK(</a:t>
            </a:r>
            <a:r>
              <a:rPr lang="pt-BR" i="1" dirty="0"/>
              <a:t>condição</a:t>
            </a:r>
            <a:r>
              <a:rPr lang="pt-BR" dirty="0"/>
              <a:t>)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/>
              <a:t>É possível limitar os valores do atributo ou de seu domínio pelo uso da cláusula: </a:t>
            </a:r>
          </a:p>
          <a:p>
            <a:pPr lvl="1"/>
            <a:r>
              <a:rPr lang="pt-BR" sz="1600" b="1" i="1" dirty="0">
                <a:latin typeface="Courier New" pitchFamily="49" charset="0"/>
                <a:cs typeface="Courier New" pitchFamily="49" charset="0"/>
              </a:rPr>
              <a:t>DNUMERO INT NOT NULL CHECK (DNUMERO &gt; 0 AND DNUMERO &lt; 21)</a:t>
            </a:r>
            <a:r>
              <a:rPr lang="pt-BR" dirty="0"/>
              <a:t> </a:t>
            </a:r>
          </a:p>
          <a:p>
            <a:endParaRPr lang="pt-BR" b="1" dirty="0"/>
          </a:p>
          <a:p>
            <a:r>
              <a:rPr lang="pt-BR" b="1" dirty="0"/>
              <a:t>CREATE TABLE </a:t>
            </a:r>
            <a:r>
              <a:rPr lang="pt-BR" dirty="0"/>
              <a:t>[esquema].</a:t>
            </a:r>
            <a:r>
              <a:rPr lang="pt-BR" i="1" dirty="0"/>
              <a:t>tabela </a:t>
            </a:r>
            <a:r>
              <a:rPr lang="pt-BR" dirty="0"/>
              <a:t>(</a:t>
            </a:r>
          </a:p>
          <a:p>
            <a:r>
              <a:rPr lang="pt-BR" i="1" dirty="0"/>
              <a:t>	atrib1 tipo </a:t>
            </a:r>
            <a:r>
              <a:rPr lang="pt-BR" dirty="0"/>
              <a:t>[(</a:t>
            </a:r>
            <a:r>
              <a:rPr lang="pt-BR" i="1" dirty="0"/>
              <a:t>tamanho</a:t>
            </a:r>
            <a:r>
              <a:rPr lang="pt-BR" dirty="0"/>
              <a:t>)] [NOT NULL | 	DEFAULT </a:t>
            </a:r>
            <a:r>
              <a:rPr lang="pt-BR" i="1" dirty="0"/>
              <a:t>valor</a:t>
            </a:r>
            <a:r>
              <a:rPr lang="pt-BR" dirty="0"/>
              <a:t>]</a:t>
            </a:r>
          </a:p>
          <a:p>
            <a:r>
              <a:rPr lang="pt-BR" dirty="0"/>
              <a:t>		[CHECK </a:t>
            </a:r>
            <a:r>
              <a:rPr lang="pt-BR" i="1" dirty="0"/>
              <a:t>(condição)</a:t>
            </a:r>
            <a:r>
              <a:rPr lang="pt-BR" dirty="0"/>
              <a:t>],</a:t>
            </a:r>
          </a:p>
          <a:p>
            <a:r>
              <a:rPr lang="pt-BR" i="1" dirty="0"/>
              <a:t>	atrib2 tipo </a:t>
            </a:r>
            <a:r>
              <a:rPr lang="pt-BR" dirty="0"/>
              <a:t>[(</a:t>
            </a:r>
            <a:r>
              <a:rPr lang="pt-BR" i="1" dirty="0"/>
              <a:t>tamanho</a:t>
            </a:r>
            <a:r>
              <a:rPr lang="pt-BR" dirty="0"/>
              <a:t>)] [NOT NULL | 	DEFAULT </a:t>
            </a:r>
            <a:r>
              <a:rPr lang="pt-BR" i="1" dirty="0"/>
              <a:t>valor</a:t>
            </a:r>
            <a:r>
              <a:rPr lang="pt-BR" dirty="0"/>
              <a:t>]</a:t>
            </a:r>
          </a:p>
          <a:p>
            <a:r>
              <a:rPr lang="pt-BR" dirty="0"/>
              <a:t>		[CHECK </a:t>
            </a:r>
            <a:r>
              <a:rPr lang="pt-BR" i="1" dirty="0"/>
              <a:t>(condição)</a:t>
            </a:r>
            <a:r>
              <a:rPr lang="pt-BR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315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Restrições da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/>
              <a:t>Restrições de tabela</a:t>
            </a:r>
          </a:p>
          <a:p>
            <a:pPr lvl="1"/>
            <a:r>
              <a:rPr lang="pt-BR" sz="1500" dirty="0" smtClean="0"/>
              <a:t>PRIMARY </a:t>
            </a:r>
            <a:r>
              <a:rPr lang="pt-BR" sz="1500" dirty="0"/>
              <a:t>KEY ( &lt;</a:t>
            </a:r>
            <a:r>
              <a:rPr lang="pt-BR" sz="1500" i="1" dirty="0"/>
              <a:t>atributos chave primária&gt; </a:t>
            </a:r>
            <a:r>
              <a:rPr lang="pt-BR" sz="1500" dirty="0"/>
              <a:t>)</a:t>
            </a:r>
          </a:p>
          <a:p>
            <a:pPr lvl="1"/>
            <a:r>
              <a:rPr lang="pt-BR" sz="1500" dirty="0" smtClean="0"/>
              <a:t>UNIQUE </a:t>
            </a:r>
            <a:r>
              <a:rPr lang="pt-BR" sz="1500" dirty="0"/>
              <a:t>( &lt;</a:t>
            </a:r>
            <a:r>
              <a:rPr lang="pt-BR" sz="1500" i="1" dirty="0"/>
              <a:t>atributos chave candidata&gt; </a:t>
            </a:r>
            <a:r>
              <a:rPr lang="pt-BR" sz="1500" dirty="0" smtClean="0"/>
              <a:t>)</a:t>
            </a:r>
          </a:p>
          <a:p>
            <a:pPr lvl="2"/>
            <a:r>
              <a:rPr lang="pt-BR" sz="1500" dirty="0"/>
              <a:t>Além da chave primária, que identifica cada linha de uma tabela, pode ser que desejamos que um ou mais campos sejam únicos também</a:t>
            </a:r>
            <a:r>
              <a:rPr lang="pt-BR" sz="1500" dirty="0" smtClean="0"/>
              <a:t>.</a:t>
            </a:r>
          </a:p>
          <a:p>
            <a:r>
              <a:rPr lang="pt-BR" sz="1500" dirty="0"/>
              <a:t>Exemplo:</a:t>
            </a:r>
          </a:p>
          <a:p>
            <a:pPr marL="0" indent="0">
              <a:buNone/>
            </a:pPr>
            <a:r>
              <a:rPr lang="pt-BR" sz="1500" dirty="0" err="1"/>
              <a:t>create</a:t>
            </a:r>
            <a:r>
              <a:rPr lang="pt-BR" sz="1500" dirty="0"/>
              <a:t> </a:t>
            </a:r>
            <a:r>
              <a:rPr lang="pt-BR" sz="1500" dirty="0" err="1"/>
              <a:t>table</a:t>
            </a:r>
            <a:r>
              <a:rPr lang="pt-BR" sz="1500" dirty="0"/>
              <a:t> cliente </a:t>
            </a:r>
            <a:endParaRPr lang="pt-BR" sz="1500" dirty="0" smtClean="0"/>
          </a:p>
          <a:p>
            <a:pPr marL="0" indent="0">
              <a:buNone/>
            </a:pPr>
            <a:r>
              <a:rPr lang="pt-BR" sz="1500" dirty="0" smtClean="0"/>
              <a:t>(</a:t>
            </a: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 smtClean="0"/>
              <a:t>	</a:t>
            </a:r>
            <a:r>
              <a:rPr lang="pt-BR" sz="1500" dirty="0" err="1" smtClean="0"/>
              <a:t>codigo</a:t>
            </a:r>
            <a:r>
              <a:rPr lang="pt-BR" sz="1500" dirty="0" smtClean="0"/>
              <a:t> </a:t>
            </a:r>
            <a:r>
              <a:rPr lang="pt-BR" sz="1500" dirty="0" err="1" smtClean="0"/>
              <a:t>number</a:t>
            </a:r>
            <a:r>
              <a:rPr lang="pt-BR" sz="1500" dirty="0" smtClean="0"/>
              <a:t>(5) </a:t>
            </a:r>
            <a:r>
              <a:rPr lang="pt-BR" sz="1500" dirty="0" err="1" smtClean="0"/>
              <a:t>primary</a:t>
            </a:r>
            <a:r>
              <a:rPr lang="pt-BR" sz="1500" dirty="0" smtClean="0"/>
              <a:t> </a:t>
            </a:r>
            <a:r>
              <a:rPr lang="pt-BR" sz="1500" dirty="0" err="1" smtClean="0"/>
              <a:t>key</a:t>
            </a:r>
            <a:r>
              <a:rPr lang="pt-BR" sz="1500" dirty="0" smtClean="0"/>
              <a:t>,</a:t>
            </a:r>
            <a:br>
              <a:rPr lang="pt-BR" sz="1500" dirty="0" smtClean="0"/>
            </a:br>
            <a:r>
              <a:rPr lang="pt-BR" sz="1500" dirty="0" smtClean="0"/>
              <a:t>	nome char(30) </a:t>
            </a:r>
            <a:r>
              <a:rPr lang="pt-BR" sz="1500" dirty="0" err="1" smtClean="0"/>
              <a:t>not</a:t>
            </a:r>
            <a:r>
              <a:rPr lang="pt-BR" sz="1500" dirty="0" smtClean="0"/>
              <a:t> </a:t>
            </a:r>
            <a:r>
              <a:rPr lang="pt-BR" sz="1500" dirty="0" err="1" smtClean="0"/>
              <a:t>null</a:t>
            </a:r>
            <a:r>
              <a:rPr lang="pt-BR" sz="1500" dirty="0" smtClean="0"/>
              <a:t>,</a:t>
            </a:r>
            <a:br>
              <a:rPr lang="pt-BR" sz="1500" dirty="0" smtClean="0"/>
            </a:br>
            <a:r>
              <a:rPr lang="pt-BR" sz="1500" dirty="0" smtClean="0"/>
              <a:t>	sexo char(1) CHECK(sexo IN ('M', 'F')),</a:t>
            </a:r>
            <a:br>
              <a:rPr lang="pt-BR" sz="1500" dirty="0" smtClean="0"/>
            </a:br>
            <a:r>
              <a:rPr lang="pt-BR" sz="1500" dirty="0" smtClean="0"/>
              <a:t>	CPF </a:t>
            </a:r>
            <a:r>
              <a:rPr lang="pt-BR" sz="1500" dirty="0" err="1" smtClean="0"/>
              <a:t>number</a:t>
            </a:r>
            <a:r>
              <a:rPr lang="pt-BR" sz="1500" dirty="0" smtClean="0"/>
              <a:t>(11) UNIQUE,</a:t>
            </a:r>
            <a:br>
              <a:rPr lang="pt-BR" sz="1500" dirty="0" smtClean="0"/>
            </a:br>
            <a:r>
              <a:rPr lang="pt-BR" sz="1500" dirty="0" smtClean="0"/>
              <a:t>	</a:t>
            </a:r>
            <a:r>
              <a:rPr lang="pt-BR" sz="1500" dirty="0" err="1" smtClean="0"/>
              <a:t>endereco</a:t>
            </a:r>
            <a:r>
              <a:rPr lang="pt-BR" sz="1500" dirty="0" smtClean="0"/>
              <a:t> char(40),</a:t>
            </a:r>
            <a:br>
              <a:rPr lang="pt-BR" sz="1500" dirty="0" smtClean="0"/>
            </a:br>
            <a:r>
              <a:rPr lang="pt-BR" sz="1500" dirty="0" smtClean="0"/>
              <a:t>	cidade char(20) DEFAULT 'São Paulo',</a:t>
            </a:r>
            <a:br>
              <a:rPr lang="pt-BR" sz="1500" dirty="0" smtClean="0"/>
            </a:br>
            <a:r>
              <a:rPr lang="pt-BR" sz="1500" dirty="0" smtClean="0"/>
              <a:t>	</a:t>
            </a:r>
            <a:r>
              <a:rPr lang="pt-BR" sz="1500" dirty="0" err="1" smtClean="0"/>
              <a:t>username</a:t>
            </a:r>
            <a:r>
              <a:rPr lang="pt-BR" sz="1500" dirty="0" smtClean="0"/>
              <a:t> char(30),</a:t>
            </a:r>
            <a:br>
              <a:rPr lang="pt-BR" sz="1500" dirty="0" smtClean="0"/>
            </a:br>
            <a:r>
              <a:rPr lang="pt-BR" sz="1500" dirty="0" smtClean="0"/>
              <a:t>	</a:t>
            </a:r>
            <a:r>
              <a:rPr lang="pt-BR" sz="1500" dirty="0" err="1" smtClean="0"/>
              <a:t>password</a:t>
            </a:r>
            <a:r>
              <a:rPr lang="pt-BR" sz="1500" dirty="0" smtClean="0"/>
              <a:t> char(30),</a:t>
            </a:r>
            <a:br>
              <a:rPr lang="pt-BR" sz="1500" dirty="0" smtClean="0"/>
            </a:br>
            <a:r>
              <a:rPr lang="pt-BR" sz="1500" dirty="0" smtClean="0"/>
              <a:t>	UNIQUE (</a:t>
            </a:r>
            <a:r>
              <a:rPr lang="pt-BR" sz="1500" dirty="0" err="1" smtClean="0"/>
              <a:t>username</a:t>
            </a:r>
            <a:r>
              <a:rPr lang="pt-BR" sz="1500" dirty="0" smtClean="0"/>
              <a:t>, </a:t>
            </a:r>
            <a:r>
              <a:rPr lang="pt-BR" sz="1500" dirty="0" err="1" smtClean="0"/>
              <a:t>password</a:t>
            </a:r>
            <a:r>
              <a:rPr lang="pt-BR" sz="1500" dirty="0" smtClean="0"/>
              <a:t>)</a:t>
            </a:r>
            <a:br>
              <a:rPr lang="pt-BR" sz="1500" dirty="0" smtClean="0"/>
            </a:br>
            <a:r>
              <a:rPr lang="pt-BR" sz="1500" dirty="0" smtClean="0"/>
              <a:t>) 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2478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Restrições da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Restrições de tabela</a:t>
            </a:r>
          </a:p>
          <a:p>
            <a:pPr lvl="1"/>
            <a:r>
              <a:rPr lang="pt-BR" sz="2000" dirty="0" smtClean="0"/>
              <a:t>FOREIGN KEY </a:t>
            </a:r>
            <a:r>
              <a:rPr lang="pt-BR" sz="2000" dirty="0"/>
              <a:t>( &lt;</a:t>
            </a:r>
            <a:r>
              <a:rPr lang="pt-BR" sz="2000" i="1" dirty="0"/>
              <a:t>atributos chave primária&gt; 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/>
              <a:t>Assim como na definição da chave primária, pode-se definir a chave estrangeira após a especificação de todos os campos (domínio) da tabela.</a:t>
            </a:r>
          </a:p>
          <a:p>
            <a:pPr marL="0" indent="0">
              <a:buNone/>
            </a:pPr>
            <a:r>
              <a:rPr lang="pt-BR" sz="1800" dirty="0" err="1"/>
              <a:t>create</a:t>
            </a:r>
            <a:r>
              <a:rPr lang="pt-BR" sz="1800" dirty="0"/>
              <a:t> </a:t>
            </a:r>
            <a:r>
              <a:rPr lang="pt-BR" sz="1800" dirty="0" err="1"/>
              <a:t>table</a:t>
            </a:r>
            <a:r>
              <a:rPr lang="pt-BR" sz="1800" dirty="0"/>
              <a:t> </a:t>
            </a:r>
            <a:r>
              <a:rPr lang="pt-BR" sz="1800" dirty="0" smtClean="0"/>
              <a:t>movimento</a:t>
            </a:r>
          </a:p>
          <a:p>
            <a:pPr marL="0" indent="0">
              <a:buNone/>
            </a:pPr>
            <a:r>
              <a:rPr lang="pt-BR" sz="1800" dirty="0" smtClean="0"/>
              <a:t> </a:t>
            </a:r>
            <a:r>
              <a:rPr lang="pt-BR" sz="1800" dirty="0"/>
              <a:t>(</a:t>
            </a:r>
            <a:br>
              <a:rPr lang="pt-BR" sz="1800" dirty="0"/>
            </a:br>
            <a:r>
              <a:rPr lang="pt-BR" sz="1800" dirty="0" smtClean="0"/>
              <a:t>	agencia </a:t>
            </a:r>
            <a:r>
              <a:rPr lang="pt-BR" sz="1800" dirty="0" err="1"/>
              <a:t>number</a:t>
            </a:r>
            <a:r>
              <a:rPr lang="pt-BR" sz="1800" dirty="0"/>
              <a:t>(5),</a:t>
            </a:r>
            <a:br>
              <a:rPr lang="pt-BR" sz="1800" dirty="0"/>
            </a:br>
            <a:r>
              <a:rPr lang="pt-BR" sz="1800" dirty="0" smtClean="0"/>
              <a:t>	conta </a:t>
            </a:r>
            <a:r>
              <a:rPr lang="pt-BR" sz="1800" dirty="0" err="1"/>
              <a:t>number</a:t>
            </a:r>
            <a:r>
              <a:rPr lang="pt-BR" sz="1800" dirty="0"/>
              <a:t>(7),</a:t>
            </a:r>
            <a:br>
              <a:rPr lang="pt-BR" sz="1800" dirty="0"/>
            </a:br>
            <a:r>
              <a:rPr lang="pt-BR" sz="1800" dirty="0" smtClean="0"/>
              <a:t>	valor </a:t>
            </a:r>
            <a:r>
              <a:rPr lang="pt-BR" sz="1800" dirty="0" err="1"/>
              <a:t>number</a:t>
            </a:r>
            <a:r>
              <a:rPr lang="pt-BR" sz="1800" dirty="0"/>
              <a:t>(16,2),</a:t>
            </a:r>
            <a:br>
              <a:rPr lang="pt-BR" sz="1800" dirty="0"/>
            </a:br>
            <a:r>
              <a:rPr lang="pt-BR" sz="1800" dirty="0" smtClean="0"/>
              <a:t>	</a:t>
            </a:r>
            <a:r>
              <a:rPr lang="pt-BR" sz="1800" dirty="0" err="1" smtClean="0"/>
              <a:t>primary</a:t>
            </a:r>
            <a:r>
              <a:rPr lang="pt-BR" sz="1800" dirty="0" smtClean="0"/>
              <a:t> </a:t>
            </a:r>
            <a:r>
              <a:rPr lang="pt-BR" sz="1800" dirty="0" err="1"/>
              <a:t>key</a:t>
            </a:r>
            <a:r>
              <a:rPr lang="pt-BR" sz="1800" dirty="0"/>
              <a:t> (agencia, conta), </a:t>
            </a:r>
            <a:r>
              <a:rPr lang="pt-BR" sz="1800" dirty="0" err="1"/>
              <a:t>foreign</a:t>
            </a:r>
            <a:r>
              <a:rPr lang="pt-BR" sz="1800" dirty="0"/>
              <a:t> </a:t>
            </a:r>
            <a:r>
              <a:rPr lang="pt-BR" sz="1800" dirty="0" err="1"/>
              <a:t>key</a:t>
            </a:r>
            <a:r>
              <a:rPr lang="pt-BR" sz="1800" dirty="0"/>
              <a:t> (agencia) </a:t>
            </a:r>
            <a:r>
              <a:rPr lang="pt-BR" sz="1800" dirty="0" err="1"/>
              <a:t>references</a:t>
            </a:r>
            <a:r>
              <a:rPr lang="pt-BR" sz="1800" dirty="0"/>
              <a:t> agencias,</a:t>
            </a:r>
            <a:br>
              <a:rPr lang="pt-BR" sz="1800" dirty="0"/>
            </a:br>
            <a:r>
              <a:rPr lang="pt-BR" sz="1800" dirty="0" smtClean="0"/>
              <a:t>	</a:t>
            </a:r>
            <a:r>
              <a:rPr lang="pt-BR" sz="1800" dirty="0" err="1" smtClean="0"/>
              <a:t>foreign</a:t>
            </a:r>
            <a:r>
              <a:rPr lang="pt-BR" sz="1800" dirty="0" smtClean="0"/>
              <a:t> </a:t>
            </a:r>
            <a:r>
              <a:rPr lang="pt-BR" sz="1800" dirty="0" err="1"/>
              <a:t>key</a:t>
            </a:r>
            <a:r>
              <a:rPr lang="pt-BR" sz="1800" dirty="0"/>
              <a:t> (conta) </a:t>
            </a:r>
            <a:r>
              <a:rPr lang="pt-BR" sz="1800" dirty="0" err="1"/>
              <a:t>references</a:t>
            </a:r>
            <a:r>
              <a:rPr lang="pt-BR" sz="1800" dirty="0"/>
              <a:t> contas</a:t>
            </a:r>
            <a:br>
              <a:rPr lang="pt-BR" sz="1800" dirty="0"/>
            </a:b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12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Restrições da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&lt;ações&gt;</a:t>
            </a:r>
          </a:p>
          <a:p>
            <a:pPr lvl="1"/>
            <a:r>
              <a:rPr lang="pt-BR" dirty="0" smtClean="0"/>
              <a:t>ON </a:t>
            </a:r>
            <a:r>
              <a:rPr lang="pt-BR" dirty="0"/>
              <a:t>DELETE | ON </a:t>
            </a:r>
            <a:r>
              <a:rPr lang="pt-BR" dirty="0" smtClean="0"/>
              <a:t>UPDATE</a:t>
            </a:r>
          </a:p>
          <a:p>
            <a:r>
              <a:rPr lang="pt-BR" sz="1200" dirty="0"/>
              <a:t>Como sabemos as chaves estrangeiras garante a integridade referencial em relação aos valores contidos em uma outra tabela. Podemos controlar o que pode acontecer com os valores contidos nas chaves estrangeiras quando excluímos ou alteramos valores no campo da chave primária a qual ela faz referência.</a:t>
            </a:r>
          </a:p>
          <a:p>
            <a:r>
              <a:rPr lang="pt-BR" sz="1200" dirty="0"/>
              <a:t>Quando criamos uma chave estrangeira ela tem 2 ações: ON DELETE e ON UPDATE.</a:t>
            </a:r>
          </a:p>
          <a:p>
            <a:r>
              <a:rPr lang="pt-BR" sz="1200" dirty="0"/>
              <a:t>A ação ON DELETE está condicionada a deleção de um valor ou do campo que faz parte da chave primária, enquanto o ON UPDATE está com a atualização do mesmo.</a:t>
            </a:r>
          </a:p>
          <a:p>
            <a:r>
              <a:rPr lang="pt-BR" sz="1200" dirty="0"/>
              <a:t>As ações ON DELETE e ON UPDATE podem ser configuradas com as opções RESTRICT, CASCADE, SET NULL, NO ACTION, que significam</a:t>
            </a:r>
            <a:r>
              <a:rPr lang="pt-BR" sz="1200" dirty="0" smtClean="0"/>
              <a:t>:</a:t>
            </a:r>
            <a:endParaRPr lang="pt-BR" dirty="0"/>
          </a:p>
          <a:p>
            <a:pPr lvl="1"/>
            <a:r>
              <a:rPr lang="pt-BR" dirty="0" smtClean="0"/>
              <a:t>CASCADE </a:t>
            </a:r>
            <a:r>
              <a:rPr lang="pt-BR" dirty="0"/>
              <a:t>| SET NULL | SET </a:t>
            </a:r>
            <a:r>
              <a:rPr lang="pt-BR" dirty="0" smtClean="0"/>
              <a:t>DEFAULT</a:t>
            </a:r>
            <a:endParaRPr lang="pt-BR" dirty="0"/>
          </a:p>
          <a:p>
            <a:pPr lvl="1"/>
            <a:r>
              <a:rPr lang="pt-BR" dirty="0" smtClean="0"/>
              <a:t>CHECK(</a:t>
            </a:r>
            <a:r>
              <a:rPr lang="pt-BR" i="1" dirty="0" smtClean="0"/>
              <a:t>condição</a:t>
            </a:r>
            <a:r>
              <a:rPr lang="pt-BR" dirty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60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Restrições da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 dirty="0"/>
              <a:t>CASCADE:</a:t>
            </a:r>
            <a:r>
              <a:rPr lang="pt-BR" sz="1200" dirty="0"/>
              <a:t> Se houver um DELETE da tabela pai, as tabelas </a:t>
            </a:r>
            <a:r>
              <a:rPr lang="pt-BR" sz="1200" dirty="0" smtClean="0"/>
              <a:t>filhas </a:t>
            </a:r>
            <a:r>
              <a:rPr lang="pt-BR" sz="1200" dirty="0"/>
              <a:t>também serão deletadas, evitando inconsistência de dados. Se houver um UPDATE na chave primária da tabela pai, as chaves estrangeiras das tabelas filhas também serão atualizadas.</a:t>
            </a:r>
          </a:p>
          <a:p>
            <a:pPr marL="0" indent="0">
              <a:buNone/>
            </a:pPr>
            <a:r>
              <a:rPr lang="pt-BR" sz="1200" b="1" dirty="0"/>
              <a:t>SET NULL:</a:t>
            </a:r>
            <a:r>
              <a:rPr lang="pt-BR" sz="1200" dirty="0"/>
              <a:t> Caso uma a tabela pai seja deletada ou sua chave primária seja alterada, as tabelas filhas terão as suas chaves estrangeiras </a:t>
            </a:r>
            <a:r>
              <a:rPr lang="pt-BR" sz="1200" dirty="0" err="1"/>
              <a:t>setadas</a:t>
            </a:r>
            <a:r>
              <a:rPr lang="pt-BR" sz="1200" dirty="0"/>
              <a:t> para NULL (exceto quando forem criadas com o parâmetro NOT NULL).</a:t>
            </a:r>
          </a:p>
          <a:p>
            <a:pPr marL="0" indent="0">
              <a:buNone/>
            </a:pPr>
            <a:r>
              <a:rPr lang="pt-BR" sz="1200" b="1" dirty="0"/>
              <a:t>NO ACTION:</a:t>
            </a:r>
            <a:r>
              <a:rPr lang="pt-BR" sz="1200" dirty="0"/>
              <a:t> A tentativa de deletar ou atualizar uma tabela pai será ignorada caso ela tenha tabelas filhas.</a:t>
            </a:r>
          </a:p>
          <a:p>
            <a:pPr marL="0" indent="0">
              <a:buNone/>
            </a:pPr>
            <a:r>
              <a:rPr lang="pt-BR" sz="1200" b="1" dirty="0"/>
              <a:t>RESTRICT:</a:t>
            </a:r>
            <a:r>
              <a:rPr lang="pt-BR" sz="1200" dirty="0"/>
              <a:t> O mesmo que NO ACTION. </a:t>
            </a:r>
          </a:p>
          <a:p>
            <a:pPr marL="0" indent="0">
              <a:buNone/>
            </a:pPr>
            <a:r>
              <a:rPr lang="pt-BR" sz="1200" dirty="0"/>
              <a:t> </a:t>
            </a:r>
          </a:p>
          <a:p>
            <a:pPr marL="0" indent="0">
              <a:buNone/>
            </a:pPr>
            <a:r>
              <a:rPr lang="pt-BR" sz="1200" dirty="0"/>
              <a:t>Por padrão as chaves estrangeiras são criadas com as seguintes configurações: ON DELETE NO ACTION ON UPDATE NO ACTION. </a:t>
            </a:r>
          </a:p>
          <a:p>
            <a:pPr marL="0" indent="0">
              <a:buNone/>
            </a:pPr>
            <a:r>
              <a:rPr lang="pt-BR" sz="1200" dirty="0"/>
              <a:t>Para você ver como está criada sua tabela basta executar o comando: SHOW CREATE TABLE &lt;</a:t>
            </a:r>
            <a:r>
              <a:rPr lang="pt-BR" sz="1200" dirty="0" err="1"/>
              <a:t>nomeTabela</a:t>
            </a:r>
            <a:r>
              <a:rPr lang="pt-BR" sz="1200" dirty="0"/>
              <a:t>&gt;;</a:t>
            </a:r>
          </a:p>
          <a:p>
            <a:pPr marL="0" indent="0">
              <a:buNone/>
            </a:pPr>
            <a:r>
              <a:rPr lang="pt-BR" sz="1200" dirty="0"/>
              <a:t> </a:t>
            </a:r>
          </a:p>
          <a:p>
            <a:pPr marL="0" indent="0">
              <a:buNone/>
            </a:pPr>
            <a:r>
              <a:rPr lang="pt-BR" sz="1200" b="1" dirty="0"/>
              <a:t>Exemplo de uma tabela criada com outras opções: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CREATE </a:t>
            </a:r>
            <a:r>
              <a:rPr lang="en-US" sz="1200" dirty="0"/>
              <a:t>TABLE </a:t>
            </a:r>
            <a:r>
              <a:rPr lang="en-US" sz="1200" dirty="0" err="1" smtClean="0"/>
              <a:t>cursa</a:t>
            </a:r>
            <a:r>
              <a:rPr lang="en-US" sz="1200" dirty="0" smtClean="0"/>
              <a:t> </a:t>
            </a:r>
            <a:r>
              <a:rPr lang="en-US" sz="1200" dirty="0"/>
              <a:t>(  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idAluno</a:t>
            </a:r>
            <a:r>
              <a:rPr lang="en-US" sz="1200" dirty="0" smtClean="0"/>
              <a:t> </a:t>
            </a:r>
            <a:r>
              <a:rPr lang="en-US" sz="1200" dirty="0" err="1"/>
              <a:t>int</a:t>
            </a:r>
            <a:r>
              <a:rPr lang="en-US" sz="1200" dirty="0"/>
              <a:t>(11) NOT NULL,  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idDisciplina</a:t>
            </a:r>
            <a:r>
              <a:rPr lang="en-US" sz="1200" dirty="0" smtClean="0"/>
              <a:t> </a:t>
            </a:r>
            <a:r>
              <a:rPr lang="en-US" sz="1200" dirty="0" err="1"/>
              <a:t>int</a:t>
            </a:r>
            <a:r>
              <a:rPr lang="en-US" sz="1200" dirty="0"/>
              <a:t>(11) NOT NULL,  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semestre</a:t>
            </a:r>
            <a:r>
              <a:rPr lang="en-US" sz="1200" dirty="0" smtClean="0"/>
              <a:t> </a:t>
            </a:r>
            <a:r>
              <a:rPr lang="en-US" sz="1200" dirty="0" err="1"/>
              <a:t>varchar</a:t>
            </a:r>
            <a:r>
              <a:rPr lang="en-US" sz="1200" dirty="0"/>
              <a:t>(6) NOT NULL,  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PRIMARY </a:t>
            </a:r>
            <a:r>
              <a:rPr lang="en-US" sz="1200" dirty="0"/>
              <a:t>KEY </a:t>
            </a:r>
            <a:r>
              <a:rPr lang="en-US" sz="1200" dirty="0" smtClean="0"/>
              <a:t>(</a:t>
            </a:r>
            <a:r>
              <a:rPr lang="en-US" sz="1200" dirty="0" err="1" smtClean="0"/>
              <a:t>idAluno,idDisciplina</a:t>
            </a:r>
            <a:r>
              <a:rPr lang="en-US" sz="1200" dirty="0" smtClean="0"/>
              <a:t>),  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CONSTRAINT </a:t>
            </a:r>
            <a:r>
              <a:rPr lang="en-US" sz="1200" dirty="0" err="1" smtClean="0"/>
              <a:t>fk_cursa_alunos</a:t>
            </a:r>
            <a:r>
              <a:rPr lang="en-US" sz="1200" dirty="0" smtClean="0"/>
              <a:t>  FOREIGN </a:t>
            </a:r>
            <a:r>
              <a:rPr lang="en-US" sz="1200" dirty="0"/>
              <a:t>KEY </a:t>
            </a:r>
            <a:r>
              <a:rPr lang="en-US" sz="1200" dirty="0" smtClean="0"/>
              <a:t>(</a:t>
            </a:r>
            <a:r>
              <a:rPr lang="en-US" sz="1200" dirty="0" err="1" smtClean="0"/>
              <a:t>idAluno</a:t>
            </a:r>
            <a:r>
              <a:rPr lang="en-US" sz="1200" dirty="0" smtClean="0"/>
              <a:t>) </a:t>
            </a:r>
            <a:r>
              <a:rPr lang="en-US" sz="1200" dirty="0"/>
              <a:t>REFERENCES </a:t>
            </a:r>
            <a:r>
              <a:rPr lang="en-US" sz="1200" dirty="0" err="1" smtClean="0"/>
              <a:t>alunos</a:t>
            </a:r>
            <a:r>
              <a:rPr lang="en-US" sz="1200" dirty="0" smtClean="0"/>
              <a:t> (</a:t>
            </a:r>
            <a:r>
              <a:rPr lang="en-US" sz="1200" dirty="0" err="1" smtClean="0"/>
              <a:t>idAlunos</a:t>
            </a:r>
            <a:r>
              <a:rPr lang="en-US" sz="1200" dirty="0" smtClean="0"/>
              <a:t>) </a:t>
            </a:r>
            <a:r>
              <a:rPr lang="en-US" sz="1200" dirty="0"/>
              <a:t>ON DELETE SET NULL ON </a:t>
            </a:r>
            <a:r>
              <a:rPr lang="en-US" sz="1200" dirty="0" smtClean="0"/>
              <a:t>	UPDATE </a:t>
            </a:r>
            <a:r>
              <a:rPr lang="en-US" sz="1200" dirty="0"/>
              <a:t>CASCADE, </a:t>
            </a:r>
            <a:endParaRPr lang="pt-BR" sz="1200" dirty="0"/>
          </a:p>
          <a:p>
            <a:pPr marL="0" indent="0">
              <a:buNone/>
            </a:pPr>
            <a:r>
              <a:rPr lang="en-US" sz="1200" dirty="0" smtClean="0"/>
              <a:t>	 </a:t>
            </a:r>
            <a:r>
              <a:rPr lang="pt-BR" sz="1200" dirty="0"/>
              <a:t>CONSTRAINT </a:t>
            </a:r>
            <a:r>
              <a:rPr lang="pt-BR" sz="1200" dirty="0" err="1" smtClean="0"/>
              <a:t>fk_cursa_disciplina</a:t>
            </a:r>
            <a:r>
              <a:rPr lang="pt-BR" sz="1200" dirty="0" smtClean="0"/>
              <a:t> FOREIGN </a:t>
            </a:r>
            <a:r>
              <a:rPr lang="pt-BR" sz="1200" dirty="0"/>
              <a:t>KEY </a:t>
            </a:r>
            <a:r>
              <a:rPr lang="pt-BR" sz="1200" dirty="0" smtClean="0"/>
              <a:t>(</a:t>
            </a:r>
            <a:r>
              <a:rPr lang="pt-BR" sz="1200" dirty="0" err="1" smtClean="0"/>
              <a:t>idDisciplina</a:t>
            </a:r>
            <a:r>
              <a:rPr lang="pt-BR" sz="1200" dirty="0" smtClean="0"/>
              <a:t>) </a:t>
            </a:r>
            <a:r>
              <a:rPr lang="pt-BR" sz="1200" dirty="0"/>
              <a:t>REFERENCES </a:t>
            </a:r>
            <a:r>
              <a:rPr lang="pt-BR" sz="1200" dirty="0" smtClean="0"/>
              <a:t>disciplina (</a:t>
            </a:r>
            <a:r>
              <a:rPr lang="pt-BR" sz="1200" dirty="0" err="1" smtClean="0"/>
              <a:t>idDisciplina</a:t>
            </a:r>
            <a:r>
              <a:rPr lang="pt-BR" sz="1200" dirty="0" smtClean="0"/>
              <a:t>) </a:t>
            </a:r>
            <a:r>
              <a:rPr lang="pt-BR" sz="1200" dirty="0"/>
              <a:t>ON DELETE </a:t>
            </a:r>
            <a:r>
              <a:rPr lang="pt-BR" sz="1200" dirty="0" smtClean="0"/>
              <a:t>	RESTRICT </a:t>
            </a:r>
            <a:r>
              <a:rPr lang="pt-BR" sz="1200" dirty="0"/>
              <a:t>ON UPDATE NO ACTION</a:t>
            </a:r>
          </a:p>
          <a:p>
            <a:pPr marL="0" indent="0">
              <a:buNone/>
            </a:pPr>
            <a:r>
              <a:rPr lang="pt-BR" sz="1200" dirty="0" smtClean="0"/>
              <a:t>	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599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SQL 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 err="1" smtClean="0"/>
              <a:t>Structured</a:t>
            </a:r>
            <a:r>
              <a:rPr lang="pt-BR" sz="2800" b="1" dirty="0" smtClean="0"/>
              <a:t> </a:t>
            </a:r>
            <a:r>
              <a:rPr lang="pt-BR" sz="2800" b="1" dirty="0"/>
              <a:t>Query </a:t>
            </a:r>
            <a:r>
              <a:rPr lang="pt-BR" sz="2800" b="1" dirty="0" err="1"/>
              <a:t>Language</a:t>
            </a:r>
            <a:r>
              <a:rPr lang="pt-BR" sz="2800" dirty="0"/>
              <a:t>, ou </a:t>
            </a:r>
            <a:r>
              <a:rPr lang="pt-BR" sz="2800" b="1" dirty="0"/>
              <a:t>Linguagem de Consulta Estruturada </a:t>
            </a:r>
            <a:r>
              <a:rPr lang="pt-BR" sz="2800" dirty="0"/>
              <a:t>ou </a:t>
            </a:r>
            <a:r>
              <a:rPr lang="pt-BR" sz="2800" b="1" dirty="0"/>
              <a:t>SQL</a:t>
            </a:r>
            <a:r>
              <a:rPr lang="pt-BR" sz="2800" dirty="0"/>
              <a:t>;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linguagem específica para a manipulação de tabelas de dados;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linguagem padrão universal para manipular bancos de dados relacionais através dos </a:t>
            </a:r>
            <a:r>
              <a:rPr lang="pt-BR" sz="2800" dirty="0" err="1"/>
              <a:t>SGBDs</a:t>
            </a:r>
            <a:r>
              <a:rPr lang="pt-BR" sz="2800" dirty="0"/>
              <a:t>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139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Criar uma tabela – formato Geral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846504" y="1268760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CREATE </a:t>
            </a:r>
            <a:r>
              <a:rPr lang="pt-BR" b="1" dirty="0"/>
              <a:t>TABLE </a:t>
            </a:r>
            <a:r>
              <a:rPr lang="pt-BR" dirty="0"/>
              <a:t>[esquema].</a:t>
            </a:r>
            <a:r>
              <a:rPr lang="pt-BR" i="1" dirty="0"/>
              <a:t>tabela </a:t>
            </a:r>
            <a:endParaRPr lang="pt-BR" i="1" dirty="0" smtClean="0"/>
          </a:p>
          <a:p>
            <a:r>
              <a:rPr lang="pt-BR" dirty="0" smtClean="0"/>
              <a:t>(</a:t>
            </a:r>
            <a:endParaRPr lang="pt-BR" dirty="0"/>
          </a:p>
          <a:p>
            <a:r>
              <a:rPr lang="pt-BR" i="1" dirty="0" smtClean="0"/>
              <a:t>	atrib1 </a:t>
            </a:r>
            <a:r>
              <a:rPr lang="pt-BR" i="1" dirty="0"/>
              <a:t>tipo </a:t>
            </a:r>
            <a:r>
              <a:rPr lang="pt-BR" dirty="0"/>
              <a:t>[(</a:t>
            </a:r>
            <a:r>
              <a:rPr lang="pt-BR" i="1" dirty="0"/>
              <a:t>tamanho</a:t>
            </a:r>
            <a:r>
              <a:rPr lang="pt-BR" dirty="0"/>
              <a:t>)] [</a:t>
            </a:r>
            <a:r>
              <a:rPr lang="pt-BR" b="1" dirty="0"/>
              <a:t>NOT NULL </a:t>
            </a:r>
            <a:r>
              <a:rPr lang="pt-BR" dirty="0"/>
              <a:t>| </a:t>
            </a:r>
            <a:r>
              <a:rPr lang="pt-BR" b="1" dirty="0"/>
              <a:t>DEFAULT </a:t>
            </a:r>
            <a:r>
              <a:rPr lang="pt-BR" i="1" dirty="0"/>
              <a:t>valor</a:t>
            </a:r>
            <a:r>
              <a:rPr lang="pt-BR" dirty="0"/>
              <a:t>] [</a:t>
            </a:r>
            <a:r>
              <a:rPr lang="pt-BR" b="1" dirty="0"/>
              <a:t>CHECK </a:t>
            </a:r>
            <a:r>
              <a:rPr lang="pt-BR" i="1" dirty="0"/>
              <a:t>(condição)</a:t>
            </a:r>
            <a:r>
              <a:rPr lang="pt-BR" dirty="0"/>
              <a:t>],</a:t>
            </a:r>
          </a:p>
          <a:p>
            <a:r>
              <a:rPr lang="pt-BR" i="1" dirty="0" smtClean="0"/>
              <a:t>	atrib2 </a:t>
            </a:r>
            <a:r>
              <a:rPr lang="pt-BR" i="1" dirty="0"/>
              <a:t>tipo </a:t>
            </a:r>
            <a:r>
              <a:rPr lang="pt-BR" dirty="0"/>
              <a:t>[(</a:t>
            </a:r>
            <a:r>
              <a:rPr lang="pt-BR" i="1" dirty="0"/>
              <a:t>tamanho</a:t>
            </a:r>
            <a:r>
              <a:rPr lang="pt-BR" dirty="0"/>
              <a:t>)] [</a:t>
            </a:r>
            <a:r>
              <a:rPr lang="pt-BR" b="1" dirty="0"/>
              <a:t>NOT NULL </a:t>
            </a:r>
            <a:r>
              <a:rPr lang="pt-BR" dirty="0"/>
              <a:t>| </a:t>
            </a:r>
            <a:r>
              <a:rPr lang="pt-BR" b="1" dirty="0"/>
              <a:t>DEFAULT </a:t>
            </a:r>
            <a:r>
              <a:rPr lang="pt-BR" i="1" dirty="0"/>
              <a:t>valor</a:t>
            </a:r>
            <a:r>
              <a:rPr lang="pt-BR" dirty="0"/>
              <a:t>] [</a:t>
            </a:r>
            <a:r>
              <a:rPr lang="pt-BR" b="1" dirty="0"/>
              <a:t>CHECK </a:t>
            </a:r>
            <a:r>
              <a:rPr lang="pt-BR" i="1" dirty="0"/>
              <a:t>(condição)</a:t>
            </a:r>
            <a:r>
              <a:rPr lang="pt-BR" dirty="0"/>
              <a:t>],</a:t>
            </a:r>
          </a:p>
          <a:p>
            <a:r>
              <a:rPr lang="pt-BR" dirty="0" smtClean="0"/>
              <a:t>	...</a:t>
            </a:r>
            <a:endParaRPr lang="pt-BR" dirty="0"/>
          </a:p>
          <a:p>
            <a:r>
              <a:rPr lang="pt-BR" dirty="0" smtClean="0"/>
              <a:t>	[</a:t>
            </a:r>
            <a:r>
              <a:rPr lang="pt-BR" b="1" dirty="0"/>
              <a:t>CONSTRAINT </a:t>
            </a:r>
            <a:r>
              <a:rPr lang="pt-BR" i="1" dirty="0"/>
              <a:t>nome da restrição</a:t>
            </a:r>
            <a:r>
              <a:rPr lang="pt-BR" dirty="0"/>
              <a:t>]</a:t>
            </a:r>
          </a:p>
          <a:p>
            <a:r>
              <a:rPr lang="pt-BR" b="1" dirty="0" smtClean="0"/>
              <a:t>		PRIMARY </a:t>
            </a:r>
            <a:r>
              <a:rPr lang="pt-BR" b="1" dirty="0"/>
              <a:t>KEY </a:t>
            </a:r>
            <a:r>
              <a:rPr lang="pt-BR" dirty="0"/>
              <a:t>(&lt;</a:t>
            </a:r>
            <a:r>
              <a:rPr lang="pt-BR" i="1" dirty="0"/>
              <a:t>atributos chave primária</a:t>
            </a:r>
            <a:r>
              <a:rPr lang="pt-BR" dirty="0"/>
              <a:t>&gt;),</a:t>
            </a:r>
          </a:p>
          <a:p>
            <a:r>
              <a:rPr lang="pt-BR" dirty="0" smtClean="0"/>
              <a:t>	[</a:t>
            </a:r>
            <a:r>
              <a:rPr lang="pt-BR" b="1" dirty="0"/>
              <a:t>CONSTRAINT </a:t>
            </a:r>
            <a:r>
              <a:rPr lang="pt-BR" i="1" dirty="0"/>
              <a:t>nome da restrição</a:t>
            </a:r>
            <a:r>
              <a:rPr lang="pt-BR" dirty="0"/>
              <a:t>]</a:t>
            </a:r>
          </a:p>
          <a:p>
            <a:r>
              <a:rPr lang="pt-BR" b="1" dirty="0" smtClean="0"/>
              <a:t>		UNIQUE </a:t>
            </a:r>
            <a:r>
              <a:rPr lang="pt-BR" dirty="0"/>
              <a:t>(&lt; </a:t>
            </a:r>
            <a:r>
              <a:rPr lang="pt-BR" i="1" dirty="0"/>
              <a:t>atributos chave candidata</a:t>
            </a:r>
            <a:r>
              <a:rPr lang="pt-BR" dirty="0"/>
              <a:t>&gt;),</a:t>
            </a:r>
          </a:p>
          <a:p>
            <a:r>
              <a:rPr lang="pt-BR" dirty="0" smtClean="0"/>
              <a:t>	[</a:t>
            </a:r>
            <a:r>
              <a:rPr lang="pt-BR" b="1" dirty="0"/>
              <a:t>CONSTRAINT </a:t>
            </a:r>
            <a:r>
              <a:rPr lang="pt-BR" i="1" dirty="0"/>
              <a:t>nome da restrição</a:t>
            </a:r>
            <a:r>
              <a:rPr lang="pt-BR" dirty="0"/>
              <a:t>]</a:t>
            </a:r>
          </a:p>
          <a:p>
            <a:r>
              <a:rPr lang="pt-BR" b="1" dirty="0" smtClean="0"/>
              <a:t>		FOREIGN </a:t>
            </a:r>
            <a:r>
              <a:rPr lang="pt-BR" b="1" dirty="0"/>
              <a:t>KEY </a:t>
            </a:r>
            <a:r>
              <a:rPr lang="pt-BR" dirty="0"/>
              <a:t>(&lt;</a:t>
            </a:r>
            <a:r>
              <a:rPr lang="pt-BR" i="1" dirty="0"/>
              <a:t>atributos chave estrangeira</a:t>
            </a:r>
            <a:r>
              <a:rPr lang="pt-BR" dirty="0"/>
              <a:t>&gt;)</a:t>
            </a:r>
          </a:p>
          <a:p>
            <a:r>
              <a:rPr lang="pt-BR" b="1" dirty="0" smtClean="0"/>
              <a:t>			REFERENCES </a:t>
            </a:r>
            <a:r>
              <a:rPr lang="pt-BR" i="1" dirty="0" err="1"/>
              <a:t>tabelaRef</a:t>
            </a:r>
            <a:r>
              <a:rPr lang="pt-BR" i="1" dirty="0"/>
              <a:t> </a:t>
            </a:r>
            <a:r>
              <a:rPr lang="pt-BR" dirty="0"/>
              <a:t>[(&lt;</a:t>
            </a:r>
            <a:r>
              <a:rPr lang="pt-BR" i="1" dirty="0"/>
              <a:t>chave primária</a:t>
            </a:r>
            <a:r>
              <a:rPr lang="pt-BR" dirty="0"/>
              <a:t>&gt;)]</a:t>
            </a:r>
          </a:p>
          <a:p>
            <a:r>
              <a:rPr lang="pt-BR" dirty="0" smtClean="0"/>
              <a:t>		[</a:t>
            </a:r>
            <a:r>
              <a:rPr lang="pt-BR" b="1" dirty="0"/>
              <a:t>ON DELETE CASCADE </a:t>
            </a:r>
            <a:r>
              <a:rPr lang="pt-BR" dirty="0"/>
              <a:t>| </a:t>
            </a:r>
            <a:r>
              <a:rPr lang="pt-BR" b="1" dirty="0"/>
              <a:t>SET NULL </a:t>
            </a:r>
            <a:r>
              <a:rPr lang="pt-BR" dirty="0"/>
              <a:t>| </a:t>
            </a:r>
            <a:r>
              <a:rPr lang="pt-BR" b="1" dirty="0"/>
              <a:t>SET DEFAULT</a:t>
            </a:r>
            <a:r>
              <a:rPr lang="pt-BR" dirty="0"/>
              <a:t>]</a:t>
            </a:r>
          </a:p>
          <a:p>
            <a:r>
              <a:rPr lang="en-US" dirty="0" smtClean="0"/>
              <a:t>		[</a:t>
            </a:r>
            <a:r>
              <a:rPr lang="en-US" b="1" dirty="0"/>
              <a:t>ON UPDATE CASCADE </a:t>
            </a:r>
            <a:r>
              <a:rPr lang="en-US" dirty="0"/>
              <a:t>| </a:t>
            </a:r>
            <a:r>
              <a:rPr lang="en-US" b="1" dirty="0"/>
              <a:t>SET NULL </a:t>
            </a:r>
            <a:r>
              <a:rPr lang="en-US" dirty="0"/>
              <a:t>| </a:t>
            </a:r>
            <a:r>
              <a:rPr lang="en-US" b="1" dirty="0"/>
              <a:t>SET DEFAULT</a:t>
            </a:r>
            <a:r>
              <a:rPr lang="en-US" dirty="0"/>
              <a:t>],</a:t>
            </a:r>
          </a:p>
          <a:p>
            <a:r>
              <a:rPr lang="pt-BR" dirty="0" smtClean="0"/>
              <a:t>	[</a:t>
            </a:r>
            <a:r>
              <a:rPr lang="pt-BR" b="1" dirty="0"/>
              <a:t>CONSTRAINT </a:t>
            </a:r>
            <a:r>
              <a:rPr lang="pt-BR" i="1" dirty="0"/>
              <a:t>nome da restrição</a:t>
            </a:r>
            <a:r>
              <a:rPr lang="pt-BR" dirty="0"/>
              <a:t>]</a:t>
            </a:r>
          </a:p>
          <a:p>
            <a:r>
              <a:rPr lang="pt-BR" b="1" dirty="0" smtClean="0"/>
              <a:t>	CHECK </a:t>
            </a:r>
            <a:r>
              <a:rPr lang="pt-BR" dirty="0"/>
              <a:t>(</a:t>
            </a:r>
            <a:r>
              <a:rPr lang="pt-BR" i="1" dirty="0"/>
              <a:t>condição</a:t>
            </a:r>
            <a:r>
              <a:rPr lang="pt-BR" dirty="0"/>
              <a:t>)</a:t>
            </a:r>
          </a:p>
          <a:p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90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 </a:t>
            </a:r>
            <a:r>
              <a:rPr lang="pt-BR" b="1" dirty="0"/>
              <a:t>DE CAMPOS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Existem </a:t>
            </a:r>
            <a:r>
              <a:rPr lang="pt-BR" sz="3600" dirty="0"/>
              <a:t>vários tipos possíveis de dados no SQL, embora os mais comuns sejam: </a:t>
            </a:r>
          </a:p>
          <a:p>
            <a:pPr lvl="1" algn="just"/>
            <a:r>
              <a:rPr lang="pt-BR" b="1" dirty="0" smtClean="0"/>
              <a:t>INT </a:t>
            </a:r>
            <a:r>
              <a:rPr lang="pt-BR" dirty="0"/>
              <a:t>ou </a:t>
            </a:r>
            <a:r>
              <a:rPr lang="pt-BR" b="1" dirty="0"/>
              <a:t>INTEGER</a:t>
            </a:r>
            <a:r>
              <a:rPr lang="pt-BR" dirty="0"/>
              <a:t>: Para inteiros de tamanho normais </a:t>
            </a:r>
          </a:p>
          <a:p>
            <a:pPr lvl="1" algn="just"/>
            <a:r>
              <a:rPr lang="pt-BR" b="1" dirty="0" smtClean="0"/>
              <a:t>TIMESTAMP</a:t>
            </a:r>
            <a:r>
              <a:rPr lang="pt-BR" dirty="0"/>
              <a:t>: Para data e hora e pode ser atribuídos automaticamente; </a:t>
            </a:r>
          </a:p>
          <a:p>
            <a:pPr lvl="1" algn="just"/>
            <a:r>
              <a:rPr lang="pt-BR" b="1" dirty="0" smtClean="0"/>
              <a:t>CHAR </a:t>
            </a:r>
            <a:r>
              <a:rPr lang="pt-BR" dirty="0"/>
              <a:t>e </a:t>
            </a:r>
            <a:r>
              <a:rPr lang="pt-BR" b="1" dirty="0"/>
              <a:t>VARCHAR</a:t>
            </a:r>
            <a:r>
              <a:rPr lang="pt-BR" dirty="0"/>
              <a:t>: Para caracteres até no </a:t>
            </a:r>
            <a:r>
              <a:rPr lang="pt-BR" dirty="0" err="1"/>
              <a:t>max</a:t>
            </a:r>
            <a:r>
              <a:rPr lang="pt-BR" dirty="0"/>
              <a:t> 255 de tamanho; </a:t>
            </a:r>
          </a:p>
          <a:p>
            <a:pPr lvl="1" algn="just"/>
            <a:r>
              <a:rPr lang="pt-BR" b="1" dirty="0" smtClean="0"/>
              <a:t>TEXT </a:t>
            </a:r>
            <a:r>
              <a:rPr lang="pt-BR" dirty="0"/>
              <a:t>ou </a:t>
            </a:r>
            <a:r>
              <a:rPr lang="pt-BR" b="1" dirty="0"/>
              <a:t>LONGTEXT</a:t>
            </a:r>
            <a:r>
              <a:rPr lang="pt-BR" dirty="0"/>
              <a:t>: Para textos longos; </a:t>
            </a:r>
          </a:p>
        </p:txBody>
      </p:sp>
    </p:spTree>
    <p:extLst>
      <p:ext uri="{BB962C8B-B14F-4D97-AF65-F5344CB8AC3E}">
        <p14:creationId xmlns:p14="http://schemas.microsoft.com/office/powerpoint/2010/main" val="40801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MOSTRAR </a:t>
            </a:r>
            <a:r>
              <a:rPr lang="pt-BR" b="1" dirty="0"/>
              <a:t>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Para </a:t>
            </a:r>
            <a:r>
              <a:rPr lang="pt-BR" sz="3600" dirty="0"/>
              <a:t>exibir a lista de tabelas do banco de dados que está usando atualmente, basta utilizar o comando: </a:t>
            </a:r>
            <a:endParaRPr lang="pt-BR" sz="3600" dirty="0" smtClean="0"/>
          </a:p>
          <a:p>
            <a:pPr algn="just"/>
            <a:endParaRPr lang="pt-BR" sz="3600" dirty="0"/>
          </a:p>
          <a:p>
            <a:pPr lvl="1" algn="just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b="1" dirty="0"/>
              <a:t>SHOW TABLES</a:t>
            </a:r>
            <a:r>
              <a:rPr lang="pt-BR" b="1" dirty="0" smtClean="0"/>
              <a:t>; 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5879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MOSTRAR </a:t>
            </a:r>
            <a:r>
              <a:rPr lang="pt-BR" b="1" dirty="0"/>
              <a:t>ESTRUTURA DA TABELA 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Podemos </a:t>
            </a:r>
            <a:r>
              <a:rPr lang="pt-BR" sz="3600" dirty="0"/>
              <a:t>também analisar a estrutura de uma tabela de maneira aprofundada usando o comando DESCRIBE (“descrever”, em inglês), seguido pelo nome da tabela. </a:t>
            </a:r>
            <a:endParaRPr lang="pt-BR" sz="3600" dirty="0" smtClean="0"/>
          </a:p>
          <a:p>
            <a:pPr algn="just"/>
            <a:endParaRPr lang="pt-BR" sz="3600" dirty="0"/>
          </a:p>
          <a:p>
            <a:pPr lvl="1" algn="just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b="1" dirty="0"/>
              <a:t>DESCRIBE </a:t>
            </a:r>
            <a:r>
              <a:rPr lang="pt-BR" dirty="0"/>
              <a:t>minha-tabela</a:t>
            </a:r>
            <a:r>
              <a:rPr lang="pt-BR" b="1" dirty="0"/>
              <a:t>; 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39199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Praticar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1897" r="10775" b="13965"/>
          <a:stretch/>
        </p:blipFill>
        <p:spPr bwMode="auto">
          <a:xfrm>
            <a:off x="179512" y="1142250"/>
            <a:ext cx="8605402" cy="470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</a:rPr>
              <a:t>ALTER TABLE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74825"/>
            <a:ext cx="8229600" cy="4625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ALTER TABLE  permite alterar a estrutura da tabela existente. 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Por exemplo, pode-se adicionar ou deletar colunas, criar ou remover índices, alterar o tipo de coluna existentes, ou renomear coluna ou tabelas.</a:t>
            </a:r>
          </a:p>
          <a:p>
            <a:pPr algn="just"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37900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Alteração de uma Tabela</a:t>
            </a:r>
            <a:br>
              <a:rPr lang="pt-BR" b="1" dirty="0"/>
            </a:br>
            <a:r>
              <a:rPr lang="pt-BR" b="1" dirty="0"/>
              <a:t>ALTER TABLE - ADD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219200"/>
            <a:ext cx="78486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b="1" smtClean="0">
              <a:latin typeface="Garamond" pitchFamily="18" charset="0"/>
            </a:endParaRPr>
          </a:p>
          <a:p>
            <a:r>
              <a:rPr lang="pt-BR" sz="2400" b="1" smtClean="0">
                <a:latin typeface="Garamond" pitchFamily="18" charset="0"/>
              </a:rPr>
              <a:t>Pode-se adicionar um campo:</a:t>
            </a:r>
          </a:p>
          <a:p>
            <a:pPr lvl="1">
              <a:buFontTx/>
              <a:buNone/>
            </a:pPr>
            <a:r>
              <a:rPr lang="pt-BR" sz="2400" smtClean="0">
                <a:latin typeface="Garamond" pitchFamily="18" charset="0"/>
              </a:rPr>
              <a:t>ALTER TABLE nome_tabela</a:t>
            </a:r>
          </a:p>
          <a:p>
            <a:pPr lvl="1">
              <a:buFontTx/>
              <a:buNone/>
            </a:pPr>
            <a:r>
              <a:rPr lang="pt-BR" sz="2400" smtClean="0">
                <a:latin typeface="Garamond" pitchFamily="18" charset="0"/>
              </a:rPr>
              <a:t>	ADD (nome_campo tipo (tam) [NULL/NOT NULL]);</a:t>
            </a:r>
          </a:p>
          <a:p>
            <a:pPr lvl="1">
              <a:buFontTx/>
              <a:buNone/>
            </a:pPr>
            <a:r>
              <a:rPr lang="pt-BR" sz="2400" b="1" smtClean="0">
                <a:solidFill>
                  <a:srgbClr val="FF0000"/>
                </a:solidFill>
                <a:latin typeface="Garamond" pitchFamily="18" charset="0"/>
              </a:rPr>
              <a:t>Exemplo:</a:t>
            </a:r>
          </a:p>
          <a:p>
            <a:pPr lvl="1">
              <a:buFontTx/>
              <a:buNone/>
            </a:pPr>
            <a:r>
              <a:rPr lang="pt-BR" sz="2400" smtClean="0">
                <a:solidFill>
                  <a:srgbClr val="FF0000"/>
                </a:solidFill>
                <a:latin typeface="Garamond" pitchFamily="18" charset="0"/>
              </a:rPr>
              <a:t>/*Adiciona o campo volume na tabela CD*/</a:t>
            </a:r>
          </a:p>
          <a:p>
            <a:pPr lvl="1">
              <a:buFontTx/>
              <a:buNone/>
            </a:pPr>
            <a:r>
              <a:rPr lang="pt-BR" sz="2400" b="1" smtClean="0">
                <a:latin typeface="Garamond" pitchFamily="18" charset="0"/>
              </a:rPr>
              <a:t>ALTER TABLE</a:t>
            </a:r>
            <a:r>
              <a:rPr lang="pt-BR" sz="2400" smtClean="0">
                <a:latin typeface="Garamond" pitchFamily="18" charset="0"/>
              </a:rPr>
              <a:t> CD</a:t>
            </a:r>
          </a:p>
          <a:p>
            <a:pPr lvl="1">
              <a:buFontTx/>
              <a:buNone/>
            </a:pPr>
            <a:r>
              <a:rPr lang="pt-BR" sz="2400" smtClean="0">
                <a:latin typeface="Garamond" pitchFamily="18" charset="0"/>
              </a:rPr>
              <a:t>	ADD (volume int);</a:t>
            </a:r>
          </a:p>
          <a:p>
            <a:pPr lvl="1">
              <a:buFontTx/>
              <a:buNone/>
            </a:pPr>
            <a:endParaRPr lang="pt-BR" sz="3100" smtClean="0">
              <a:latin typeface="Garamond" pitchFamily="18" charset="0"/>
            </a:endParaRPr>
          </a:p>
          <a:p>
            <a:pPr lvl="1">
              <a:buFontTx/>
              <a:buNone/>
            </a:pPr>
            <a:endParaRPr lang="pt-BR" smtClean="0">
              <a:latin typeface="Garamond" pitchFamily="18" charset="0"/>
            </a:endParaRPr>
          </a:p>
          <a:p>
            <a:pPr>
              <a:buFontTx/>
              <a:buNone/>
            </a:pPr>
            <a:endParaRPr lang="pt-BR" sz="3100" dirty="0" smtClean="0">
              <a:latin typeface="Garamond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886200"/>
            <a:ext cx="5624512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079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Alteração de uma Tabela</a:t>
            </a:r>
            <a:br>
              <a:rPr lang="pt-BR" b="1" dirty="0"/>
            </a:br>
            <a:r>
              <a:rPr lang="pt-BR" b="1" dirty="0"/>
              <a:t>ALTER TABLE - CHANGE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74825"/>
            <a:ext cx="8229600" cy="4625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100" b="1" dirty="0" smtClean="0"/>
              <a:t>Pode-se MODFICAR um campo:</a:t>
            </a:r>
          </a:p>
          <a:p>
            <a:pPr>
              <a:buFontTx/>
              <a:buNone/>
            </a:pPr>
            <a:r>
              <a:rPr lang="pt-BR" sz="3500" dirty="0" smtClean="0"/>
              <a:t>ALTER TABLE </a:t>
            </a:r>
            <a:r>
              <a:rPr lang="pt-BR" sz="3500" dirty="0" err="1" smtClean="0"/>
              <a:t>nome_tabela</a:t>
            </a:r>
            <a:endParaRPr lang="pt-BR" sz="3500" dirty="0" smtClean="0"/>
          </a:p>
          <a:p>
            <a:pPr lvl="1">
              <a:buFontTx/>
              <a:buNone/>
            </a:pPr>
            <a:r>
              <a:rPr lang="pt-BR" sz="2700" dirty="0" smtClean="0"/>
              <a:t>	CHANGE campo </a:t>
            </a:r>
            <a:r>
              <a:rPr lang="pt-BR" sz="2700" dirty="0" err="1" smtClean="0"/>
              <a:t>campo</a:t>
            </a:r>
            <a:r>
              <a:rPr lang="pt-BR" sz="2700" dirty="0" smtClean="0"/>
              <a:t> tipo [NOT NULL|NULL];</a:t>
            </a:r>
          </a:p>
          <a:p>
            <a:pPr lvl="1">
              <a:buFontTx/>
              <a:buNone/>
            </a:pPr>
            <a:endParaRPr lang="pt-BR" sz="27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pt-BR" sz="2700" dirty="0" smtClean="0">
                <a:solidFill>
                  <a:srgbClr val="FF0000"/>
                </a:solidFill>
              </a:rPr>
              <a:t>/*Altera o campo nome na tabela CD*/</a:t>
            </a:r>
          </a:p>
          <a:p>
            <a:pPr lvl="1">
              <a:buFontTx/>
              <a:buNone/>
            </a:pPr>
            <a:r>
              <a:rPr lang="pt-BR" sz="3100" b="1" dirty="0" smtClean="0"/>
              <a:t>ALTER TABLE</a:t>
            </a:r>
            <a:r>
              <a:rPr lang="pt-BR" sz="3100" dirty="0" smtClean="0"/>
              <a:t> CD</a:t>
            </a:r>
          </a:p>
          <a:p>
            <a:pPr lvl="1">
              <a:buFontTx/>
              <a:buNone/>
            </a:pPr>
            <a:r>
              <a:rPr lang="pt-BR" sz="3100" dirty="0" smtClean="0"/>
              <a:t>	CHANGE nome </a:t>
            </a:r>
            <a:r>
              <a:rPr lang="pt-BR" sz="3100" dirty="0" err="1" smtClean="0"/>
              <a:t>nome</a:t>
            </a:r>
            <a:r>
              <a:rPr lang="pt-BR" sz="3100" dirty="0" smtClean="0"/>
              <a:t> </a:t>
            </a:r>
            <a:r>
              <a:rPr lang="pt-BR" sz="3100" dirty="0" err="1" smtClean="0"/>
              <a:t>varchar</a:t>
            </a:r>
            <a:r>
              <a:rPr lang="pt-BR" sz="3100" dirty="0" smtClean="0"/>
              <a:t>(50);</a:t>
            </a:r>
          </a:p>
          <a:p>
            <a:endParaRPr lang="pt-BR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96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6739" y="1484784"/>
            <a:ext cx="8352928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/>
              <a:t>ALTER</a:t>
            </a:r>
            <a:endParaRPr lang="pt-BR" sz="1600" b="1" i="1" dirty="0"/>
          </a:p>
          <a:p>
            <a:r>
              <a:rPr lang="pt-BR" sz="1600" dirty="0"/>
              <a:t>Comando usado para alterar tabelas, colunas, </a:t>
            </a:r>
            <a:r>
              <a:rPr lang="pt-BR" sz="1600" dirty="0" err="1"/>
              <a:t>views</a:t>
            </a:r>
            <a:r>
              <a:rPr lang="pt-BR" sz="1600" dirty="0"/>
              <a:t>, índices, chaves (primária, estrangeira e candidata), etc. As alterações podem ser em nomes, exclusões, inclusões, etc.</a:t>
            </a:r>
          </a:p>
          <a:p>
            <a:pPr lvl="1"/>
            <a:r>
              <a:rPr lang="pt-BR" sz="1600" b="1" dirty="0"/>
              <a:t> </a:t>
            </a:r>
            <a:r>
              <a:rPr lang="pt-BR" sz="1600" dirty="0"/>
              <a:t> </a:t>
            </a:r>
          </a:p>
          <a:p>
            <a:r>
              <a:rPr lang="pt-BR" sz="1600" b="1" dirty="0"/>
              <a:t>Adicionar um índice</a:t>
            </a:r>
            <a:endParaRPr lang="pt-BR" sz="1600" dirty="0"/>
          </a:p>
          <a:p>
            <a:r>
              <a:rPr lang="pt-BR" sz="1600" dirty="0"/>
              <a:t>ALTER TABLE </a:t>
            </a:r>
            <a:r>
              <a:rPr lang="pt-BR" sz="1600" dirty="0" err="1"/>
              <a:t>nomeTabela</a:t>
            </a:r>
            <a:r>
              <a:rPr lang="pt-BR" sz="1600" dirty="0"/>
              <a:t> ADD INDEX </a:t>
            </a:r>
            <a:r>
              <a:rPr lang="pt-BR" sz="1600" dirty="0" err="1"/>
              <a:t>nomeIndice</a:t>
            </a:r>
            <a:r>
              <a:rPr lang="pt-BR" sz="1600" dirty="0"/>
              <a:t>;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Remover um índice</a:t>
            </a:r>
            <a:endParaRPr lang="pt-BR" sz="1600" dirty="0"/>
          </a:p>
          <a:p>
            <a:r>
              <a:rPr lang="pt-BR" sz="1600" dirty="0"/>
              <a:t>ALTER TABLE &lt;</a:t>
            </a:r>
            <a:r>
              <a:rPr lang="pt-BR" sz="1600" dirty="0" err="1"/>
              <a:t>nomeTabela</a:t>
            </a:r>
            <a:r>
              <a:rPr lang="pt-BR" sz="1600" dirty="0"/>
              <a:t>&gt; DROP INDEX &lt;</a:t>
            </a:r>
            <a:r>
              <a:rPr lang="pt-BR" sz="1600" dirty="0" err="1"/>
              <a:t>nomeIndice</a:t>
            </a:r>
            <a:r>
              <a:rPr lang="pt-BR" sz="1600" dirty="0"/>
              <a:t>&gt;;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Altera o nome de uma tabela </a:t>
            </a:r>
            <a:endParaRPr lang="pt-BR" sz="1600" dirty="0"/>
          </a:p>
          <a:p>
            <a:r>
              <a:rPr lang="pt-BR" sz="1600" dirty="0"/>
              <a:t>ALTER TABLE &lt;</a:t>
            </a:r>
            <a:r>
              <a:rPr lang="pt-BR" sz="1600" dirty="0" err="1"/>
              <a:t>nomeTabela</a:t>
            </a:r>
            <a:r>
              <a:rPr lang="pt-BR" sz="1600" dirty="0"/>
              <a:t>&gt; RENAME TO &lt;</a:t>
            </a:r>
            <a:r>
              <a:rPr lang="pt-BR" sz="1600" dirty="0" err="1"/>
              <a:t>novoNome</a:t>
            </a:r>
            <a:r>
              <a:rPr lang="pt-BR" sz="1600" dirty="0"/>
              <a:t>&gt;;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Altera o nome dos campos de uma tabela </a:t>
            </a:r>
            <a:endParaRPr lang="pt-BR" sz="1600" dirty="0"/>
          </a:p>
          <a:p>
            <a:r>
              <a:rPr lang="pt-BR" sz="1600" dirty="0"/>
              <a:t>ALTER TABLE &lt;</a:t>
            </a:r>
            <a:r>
              <a:rPr lang="pt-BR" sz="1600" dirty="0" err="1"/>
              <a:t>nomeTabela</a:t>
            </a:r>
            <a:r>
              <a:rPr lang="pt-BR" sz="1600" dirty="0"/>
              <a:t>&gt; CHANGE &lt;</a:t>
            </a:r>
            <a:r>
              <a:rPr lang="pt-BR" sz="1600" dirty="0" err="1"/>
              <a:t>nomeCampo</a:t>
            </a:r>
            <a:r>
              <a:rPr lang="pt-BR" sz="1600" dirty="0"/>
              <a:t>&gt; &lt;</a:t>
            </a:r>
            <a:r>
              <a:rPr lang="pt-BR" sz="1600" dirty="0" err="1"/>
              <a:t>novoNomeCampo</a:t>
            </a:r>
            <a:r>
              <a:rPr lang="pt-BR" sz="1600" dirty="0"/>
              <a:t>&gt; &lt;</a:t>
            </a:r>
            <a:r>
              <a:rPr lang="pt-BR" sz="1600" dirty="0" err="1"/>
              <a:t>tipo_campo</a:t>
            </a:r>
            <a:r>
              <a:rPr lang="pt-BR" sz="1600" dirty="0"/>
              <a:t>&gt;; </a:t>
            </a:r>
          </a:p>
          <a:p>
            <a:r>
              <a:rPr lang="pt-BR" sz="500" dirty="0"/>
              <a:t> 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/>
              <a:t>Alteração de uma </a:t>
            </a:r>
            <a:r>
              <a:rPr lang="pt-BR" b="1" dirty="0" smtClean="0"/>
              <a:t>Tabela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38489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Alteração de uma Tabela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474619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Remove um novo campo de uma tabela</a:t>
            </a:r>
            <a:endParaRPr lang="pt-BR" sz="1400" dirty="0"/>
          </a:p>
          <a:p>
            <a:r>
              <a:rPr lang="pt-BR" sz="1400" dirty="0"/>
              <a:t>ALTER TABLE &lt;</a:t>
            </a:r>
            <a:r>
              <a:rPr lang="pt-BR" sz="1400" dirty="0" err="1"/>
              <a:t>nomeTabela</a:t>
            </a:r>
            <a:r>
              <a:rPr lang="pt-BR" sz="1400" dirty="0"/>
              <a:t>&gt; DROP &lt;</a:t>
            </a:r>
            <a:r>
              <a:rPr lang="pt-BR" sz="1400" dirty="0" err="1"/>
              <a:t>nomeCampo</a:t>
            </a:r>
            <a:r>
              <a:rPr lang="pt-BR" sz="1400" dirty="0"/>
              <a:t>&gt;;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Adiciona um novo campo à uma tabela</a:t>
            </a:r>
            <a:endParaRPr lang="pt-BR" sz="1400" dirty="0"/>
          </a:p>
          <a:p>
            <a:r>
              <a:rPr lang="pt-BR" sz="1400" dirty="0"/>
              <a:t>ALTER TABLE &lt;</a:t>
            </a:r>
            <a:r>
              <a:rPr lang="pt-BR" sz="1400" dirty="0" err="1"/>
              <a:t>nomeTabela</a:t>
            </a:r>
            <a:r>
              <a:rPr lang="pt-BR" sz="1400" dirty="0"/>
              <a:t>&gt; ADD &lt;</a:t>
            </a:r>
            <a:r>
              <a:rPr lang="pt-BR" sz="1400" dirty="0" err="1"/>
              <a:t>nomeCampo</a:t>
            </a:r>
            <a:r>
              <a:rPr lang="pt-BR" sz="1400" dirty="0"/>
              <a:t>&gt; &lt;</a:t>
            </a:r>
            <a:r>
              <a:rPr lang="pt-BR" sz="1400" dirty="0" err="1"/>
              <a:t>tipoCampo</a:t>
            </a:r>
            <a:r>
              <a:rPr lang="pt-BR" sz="1400" dirty="0"/>
              <a:t>&gt;;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Adiciona um novo campo à uma tabela após um campo especificado</a:t>
            </a:r>
            <a:endParaRPr lang="pt-BR" sz="1400" dirty="0"/>
          </a:p>
          <a:p>
            <a:r>
              <a:rPr lang="pt-BR" sz="1400" dirty="0"/>
              <a:t>ALTER TABLE &lt;</a:t>
            </a:r>
            <a:r>
              <a:rPr lang="pt-BR" sz="1400" dirty="0" err="1"/>
              <a:t>nomeTabela</a:t>
            </a:r>
            <a:r>
              <a:rPr lang="pt-BR" sz="1400" dirty="0"/>
              <a:t>&gt; ADD &lt;</a:t>
            </a:r>
            <a:r>
              <a:rPr lang="pt-BR" sz="1400" dirty="0" err="1"/>
              <a:t>nomeCampo</a:t>
            </a:r>
            <a:r>
              <a:rPr lang="pt-BR" sz="1400" dirty="0"/>
              <a:t>&gt; &lt;</a:t>
            </a:r>
            <a:r>
              <a:rPr lang="pt-BR" sz="1400" dirty="0" err="1"/>
              <a:t>tipoCampo</a:t>
            </a:r>
            <a:r>
              <a:rPr lang="pt-BR" sz="1400" dirty="0"/>
              <a:t>&gt; AFTER &lt;</a:t>
            </a:r>
            <a:r>
              <a:rPr lang="pt-BR" sz="1400" dirty="0" err="1"/>
              <a:t>nomeCampoAnterior</a:t>
            </a:r>
            <a:r>
              <a:rPr lang="pt-BR" sz="1400" dirty="0"/>
              <a:t>&gt;;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Adiciona um novo campo à uma tabela na primeira posição</a:t>
            </a:r>
            <a:endParaRPr lang="pt-BR" sz="1400" dirty="0"/>
          </a:p>
          <a:p>
            <a:r>
              <a:rPr lang="pt-BR" sz="1400" dirty="0"/>
              <a:t>ALTER TABLE &lt;</a:t>
            </a:r>
            <a:r>
              <a:rPr lang="pt-BR" sz="1400" dirty="0" err="1"/>
              <a:t>nomeTabela</a:t>
            </a:r>
            <a:r>
              <a:rPr lang="pt-BR" sz="1400" dirty="0"/>
              <a:t>&gt; ADD &lt;</a:t>
            </a:r>
            <a:r>
              <a:rPr lang="pt-BR" sz="1400" dirty="0" err="1"/>
              <a:t>nomeCampo</a:t>
            </a:r>
            <a:r>
              <a:rPr lang="pt-BR" sz="1400" dirty="0"/>
              <a:t>&gt; &lt;</a:t>
            </a:r>
            <a:r>
              <a:rPr lang="pt-BR" sz="1400" dirty="0" err="1"/>
              <a:t>tipoCampo</a:t>
            </a:r>
            <a:r>
              <a:rPr lang="pt-BR" sz="1400" dirty="0"/>
              <a:t>&gt; FIRST;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Modifica tipo de um campo da tabela indicada</a:t>
            </a:r>
            <a:endParaRPr lang="pt-BR" sz="1400" dirty="0"/>
          </a:p>
          <a:p>
            <a:r>
              <a:rPr lang="pt-BR" sz="1400" dirty="0"/>
              <a:t>ALTER TABLE &lt;</a:t>
            </a:r>
            <a:r>
              <a:rPr lang="pt-BR" sz="1400" dirty="0" err="1"/>
              <a:t>nomeTabela</a:t>
            </a:r>
            <a:r>
              <a:rPr lang="pt-BR" sz="1400" dirty="0"/>
              <a:t>&gt; MODIFY &lt;</a:t>
            </a:r>
            <a:r>
              <a:rPr lang="pt-BR" sz="1400" dirty="0" err="1"/>
              <a:t>nomeCampo</a:t>
            </a:r>
            <a:r>
              <a:rPr lang="pt-BR" sz="1400" dirty="0"/>
              <a:t>&gt; &lt;</a:t>
            </a:r>
            <a:r>
              <a:rPr lang="pt-BR" sz="1400" dirty="0" err="1"/>
              <a:t>tipoCampo</a:t>
            </a:r>
            <a:r>
              <a:rPr lang="pt-BR" sz="1400" dirty="0"/>
              <a:t>&gt;;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Adicionar um campo como chave primária</a:t>
            </a:r>
            <a:endParaRPr lang="pt-BR" sz="1400" dirty="0"/>
          </a:p>
          <a:p>
            <a:r>
              <a:rPr lang="pt-BR" sz="1400" dirty="0"/>
              <a:t>ALTER TABLE </a:t>
            </a:r>
            <a:r>
              <a:rPr lang="pt-BR" sz="1400" dirty="0" err="1"/>
              <a:t>nomeTabela</a:t>
            </a:r>
            <a:r>
              <a:rPr lang="pt-BR" sz="1400" dirty="0"/>
              <a:t> ADD PRIMARY KEY (&lt;</a:t>
            </a:r>
            <a:r>
              <a:rPr lang="pt-BR" sz="1400" dirty="0" err="1"/>
              <a:t>nomeCampo</a:t>
            </a:r>
            <a:r>
              <a:rPr lang="pt-BR" sz="1400" dirty="0"/>
              <a:t>&gt;);</a:t>
            </a:r>
          </a:p>
          <a:p>
            <a:r>
              <a:rPr lang="pt-BR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73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GRUPOS </a:t>
            </a:r>
            <a:r>
              <a:rPr lang="pt-BR" b="1" dirty="0"/>
              <a:t>DE COMANDOS SQL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88094" y="1556791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 smtClean="0"/>
              <a:t>Os </a:t>
            </a:r>
            <a:r>
              <a:rPr lang="pt-BR" sz="3600" dirty="0"/>
              <a:t>comandos do SQL </a:t>
            </a:r>
            <a:r>
              <a:rPr lang="pt-BR" sz="3600" b="1" dirty="0"/>
              <a:t>são classificados em três grupos</a:t>
            </a:r>
            <a:r>
              <a:rPr lang="pt-BR" sz="3600" dirty="0"/>
              <a:t>, de acordo com suas principais funções: </a:t>
            </a:r>
          </a:p>
          <a:p>
            <a:r>
              <a:rPr lang="pt-BR" sz="3600" b="1" dirty="0" smtClean="0"/>
              <a:t>DML </a:t>
            </a:r>
            <a:r>
              <a:rPr lang="pt-BR" sz="3600" b="1" dirty="0"/>
              <a:t>– Data </a:t>
            </a:r>
            <a:r>
              <a:rPr lang="pt-BR" sz="3600" b="1" dirty="0" err="1"/>
              <a:t>Manipulation</a:t>
            </a:r>
            <a:r>
              <a:rPr lang="pt-BR" sz="3600" b="1" dirty="0"/>
              <a:t> </a:t>
            </a:r>
            <a:r>
              <a:rPr lang="pt-BR" sz="3600" b="1" dirty="0" err="1"/>
              <a:t>Language</a:t>
            </a:r>
            <a:r>
              <a:rPr lang="pt-BR" sz="3600" b="1" dirty="0"/>
              <a:t> </a:t>
            </a:r>
            <a:endParaRPr lang="pt-BR" sz="3600" dirty="0"/>
          </a:p>
          <a:p>
            <a:r>
              <a:rPr lang="pt-BR" sz="3600" b="1" dirty="0" smtClean="0"/>
              <a:t>DDL </a:t>
            </a:r>
            <a:r>
              <a:rPr lang="pt-BR" sz="3600" b="1" dirty="0"/>
              <a:t>– Data </a:t>
            </a:r>
            <a:r>
              <a:rPr lang="pt-BR" sz="3600" b="1" dirty="0" err="1"/>
              <a:t>Definition</a:t>
            </a:r>
            <a:r>
              <a:rPr lang="pt-BR" sz="3600" b="1" dirty="0"/>
              <a:t> </a:t>
            </a:r>
            <a:r>
              <a:rPr lang="pt-BR" sz="3600" b="1" dirty="0" err="1"/>
              <a:t>Language</a:t>
            </a:r>
            <a:r>
              <a:rPr lang="pt-BR" sz="3600" b="1" dirty="0"/>
              <a:t> </a:t>
            </a:r>
            <a:endParaRPr lang="pt-BR" sz="3600" dirty="0"/>
          </a:p>
          <a:p>
            <a:r>
              <a:rPr lang="pt-BR" sz="3600" b="1" dirty="0" smtClean="0"/>
              <a:t>DCL </a:t>
            </a:r>
            <a:r>
              <a:rPr lang="pt-BR" sz="3600" b="1" dirty="0"/>
              <a:t>– Data </a:t>
            </a:r>
            <a:r>
              <a:rPr lang="pt-BR" sz="3600" b="1" dirty="0" err="1"/>
              <a:t>Control</a:t>
            </a:r>
            <a:r>
              <a:rPr lang="pt-BR" sz="3600" b="1" dirty="0"/>
              <a:t> </a:t>
            </a:r>
            <a:r>
              <a:rPr lang="pt-BR" sz="3600" b="1" dirty="0" err="1"/>
              <a:t>Language</a:t>
            </a:r>
            <a:r>
              <a:rPr lang="pt-BR" sz="3600" b="1" dirty="0"/>
              <a:t>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60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Alteração de uma Tabela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67544" y="1474619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Excluir </a:t>
            </a:r>
            <a:r>
              <a:rPr lang="pt-BR" b="1" dirty="0"/>
              <a:t>uma chave primária</a:t>
            </a:r>
            <a:endParaRPr lang="pt-BR" dirty="0"/>
          </a:p>
          <a:p>
            <a:r>
              <a:rPr lang="pt-BR" dirty="0"/>
              <a:t>ALTER TABLE </a:t>
            </a:r>
            <a:r>
              <a:rPr lang="pt-BR" dirty="0" err="1"/>
              <a:t>nomeTabela</a:t>
            </a:r>
            <a:r>
              <a:rPr lang="pt-BR" dirty="0"/>
              <a:t> DROP PRIMARY KEY;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Para inserir uma chave estrangeira é necessário nomeá-la através de uma CONSTRAINT (Restrição)</a:t>
            </a:r>
            <a:endParaRPr lang="pt-BR" dirty="0"/>
          </a:p>
          <a:p>
            <a:r>
              <a:rPr lang="pt-BR" dirty="0"/>
              <a:t>ALTER TABLE </a:t>
            </a:r>
            <a:r>
              <a:rPr lang="pt-BR" dirty="0" err="1"/>
              <a:t>nomeTabela</a:t>
            </a:r>
            <a:r>
              <a:rPr lang="pt-BR" dirty="0"/>
              <a:t> </a:t>
            </a:r>
          </a:p>
          <a:p>
            <a:r>
              <a:rPr lang="pt-BR" dirty="0"/>
              <a:t>ADD CONSTRAINT &lt;</a:t>
            </a:r>
            <a:r>
              <a:rPr lang="pt-BR" dirty="0" err="1"/>
              <a:t>nomeConstraint</a:t>
            </a:r>
            <a:r>
              <a:rPr lang="pt-BR" dirty="0"/>
              <a:t>&gt;</a:t>
            </a:r>
          </a:p>
          <a:p>
            <a:r>
              <a:rPr lang="pt-BR" dirty="0"/>
              <a:t>FOREIGN KEY &lt;</a:t>
            </a:r>
            <a:r>
              <a:rPr lang="pt-BR" dirty="0" err="1"/>
              <a:t>nomeCampoFK</a:t>
            </a:r>
            <a:r>
              <a:rPr lang="pt-BR" dirty="0"/>
              <a:t>&gt; REFERENCES &lt;</a:t>
            </a:r>
            <a:r>
              <a:rPr lang="pt-BR" dirty="0" err="1"/>
              <a:t>nomeBD</a:t>
            </a:r>
            <a:r>
              <a:rPr lang="pt-BR" dirty="0"/>
              <a:t>&gt;.&lt;</a:t>
            </a:r>
            <a:r>
              <a:rPr lang="pt-BR" dirty="0" err="1"/>
              <a:t>nomeTabela</a:t>
            </a:r>
            <a:r>
              <a:rPr lang="pt-BR" dirty="0"/>
              <a:t>&gt; (&lt;</a:t>
            </a:r>
            <a:r>
              <a:rPr lang="pt-BR" dirty="0" err="1"/>
              <a:t>nomeCampo</a:t>
            </a:r>
            <a:r>
              <a:rPr lang="pt-BR" dirty="0"/>
              <a:t>&gt;);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Para apagar uma chave estrangeira é necessário excluir através do nome da sua CONSTRAINT</a:t>
            </a:r>
            <a:endParaRPr lang="pt-BR" dirty="0"/>
          </a:p>
          <a:p>
            <a:r>
              <a:rPr lang="en-US" dirty="0"/>
              <a:t>ALTER TABLE </a:t>
            </a:r>
            <a:r>
              <a:rPr lang="en-US" dirty="0" err="1"/>
              <a:t>nomeTabela</a:t>
            </a:r>
            <a:r>
              <a:rPr lang="en-US" dirty="0"/>
              <a:t> DROP FOREIGN KEY </a:t>
            </a:r>
            <a:r>
              <a:rPr lang="en-US" dirty="0" err="1"/>
              <a:t>nomeConstraint</a:t>
            </a:r>
            <a:r>
              <a:rPr lang="en-US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020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Exclusão de uma Tabela - DROP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74825"/>
            <a:ext cx="8229600" cy="4625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DROP TABLE remove uma ou mais tabelas.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Todos os dados e definições de tabela são </a:t>
            </a:r>
            <a:r>
              <a:rPr lang="pt-BR" i="1" dirty="0" smtClean="0"/>
              <a:t>removidos</a:t>
            </a:r>
            <a:r>
              <a:rPr lang="pt-BR" dirty="0" smtClean="0"/>
              <a:t>, assim </a:t>
            </a:r>
            <a:r>
              <a:rPr lang="pt-BR" b="1" dirty="0" smtClean="0"/>
              <a:t>TENHA CUIDADO </a:t>
            </a:r>
            <a:r>
              <a:rPr lang="pt-BR" dirty="0" smtClean="0"/>
              <a:t>com este comando!</a:t>
            </a:r>
          </a:p>
          <a:p>
            <a:pPr algn="just"/>
            <a:endParaRPr lang="pt-BR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2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Drop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395536" y="1859340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Comando </a:t>
            </a:r>
            <a:r>
              <a:rPr lang="pt-BR" dirty="0"/>
              <a:t>usado para excluir. Podemos excluir base de dados, tabelas, </a:t>
            </a:r>
            <a:r>
              <a:rPr lang="pt-BR" dirty="0" err="1"/>
              <a:t>views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Excluir uma base de dados</a:t>
            </a:r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nomeDaBase</a:t>
            </a:r>
            <a:r>
              <a:rPr lang="pt-BR" dirty="0"/>
              <a:t>;</a:t>
            </a:r>
          </a:p>
          <a:p>
            <a:r>
              <a:rPr lang="pt-BR" b="1" dirty="0"/>
              <a:t>Excluir uma tabela</a:t>
            </a:r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nomeTabela</a:t>
            </a:r>
            <a:r>
              <a:rPr lang="pt-BR" dirty="0"/>
              <a:t>;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Excluir uma </a:t>
            </a:r>
            <a:r>
              <a:rPr lang="pt-BR" b="1" dirty="0" err="1"/>
              <a:t>view</a:t>
            </a:r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nomeView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00475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Exclusão de uma Tabela - DROP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556792"/>
            <a:ext cx="8229600" cy="4625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Formato :</a:t>
            </a:r>
          </a:p>
          <a:p>
            <a:pPr lvl="1">
              <a:buFontTx/>
              <a:buNone/>
            </a:pPr>
            <a:r>
              <a:rPr lang="pt-BR" dirty="0" smtClean="0"/>
              <a:t>DROP TABLE </a:t>
            </a:r>
            <a:r>
              <a:rPr lang="pt-BR" dirty="0" err="1" smtClean="0"/>
              <a:t>nome_tabela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Exemplos:</a:t>
            </a:r>
          </a:p>
          <a:p>
            <a:endParaRPr lang="pt-BR" dirty="0" smtClean="0"/>
          </a:p>
          <a:p>
            <a:pPr lvl="1">
              <a:buFontTx/>
              <a:buNone/>
            </a:pPr>
            <a:r>
              <a:rPr lang="pt-BR" b="1" dirty="0" smtClean="0">
                <a:solidFill>
                  <a:srgbClr val="FF0000"/>
                </a:solidFill>
              </a:rPr>
              <a:t>/*Apaga a tabela Música*/</a:t>
            </a:r>
          </a:p>
          <a:p>
            <a:pPr lvl="1">
              <a:buFontTx/>
              <a:buNone/>
            </a:pPr>
            <a:r>
              <a:rPr lang="pt-BR" dirty="0" smtClean="0"/>
              <a:t>DROP TABLE Musica;</a:t>
            </a:r>
          </a:p>
        </p:txBody>
      </p:sp>
    </p:spTree>
    <p:extLst>
      <p:ext uri="{BB962C8B-B14F-4D97-AF65-F5344CB8AC3E}">
        <p14:creationId xmlns:p14="http://schemas.microsoft.com/office/powerpoint/2010/main" val="3134294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98072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dirty="0" smtClean="0"/>
              <a:t> </a:t>
            </a:r>
            <a:r>
              <a:rPr lang="pt-BR" sz="4400" b="1" dirty="0" smtClean="0"/>
              <a:t>Comandos DML</a:t>
            </a:r>
          </a:p>
          <a:p>
            <a:pPr marL="0" indent="0" algn="ctr">
              <a:buNone/>
            </a:pPr>
            <a:r>
              <a:rPr lang="pt-BR" altLang="pt-BR" sz="4400" b="1" dirty="0" smtClean="0">
                <a:solidFill>
                  <a:srgbClr val="CC00CC"/>
                </a:solidFill>
              </a:rPr>
              <a:t>Data </a:t>
            </a:r>
            <a:r>
              <a:rPr lang="pt-BR" altLang="pt-BR" sz="4400" b="1" dirty="0" err="1" smtClean="0">
                <a:solidFill>
                  <a:srgbClr val="CC00CC"/>
                </a:solidFill>
              </a:rPr>
              <a:t>Manipulation</a:t>
            </a:r>
            <a:r>
              <a:rPr lang="pt-BR" altLang="pt-BR" sz="4400" b="1" dirty="0" smtClean="0">
                <a:solidFill>
                  <a:srgbClr val="CC00CC"/>
                </a:solidFill>
              </a:rPr>
              <a:t> </a:t>
            </a:r>
            <a:r>
              <a:rPr lang="pt-BR" altLang="pt-BR" sz="4400" b="1" dirty="0" err="1" smtClean="0">
                <a:solidFill>
                  <a:srgbClr val="CC00CC"/>
                </a:solidFill>
              </a:rPr>
              <a:t>Language</a:t>
            </a:r>
            <a:endParaRPr lang="pt-BR" altLang="pt-BR" sz="4400" b="1" dirty="0" smtClean="0">
              <a:solidFill>
                <a:srgbClr val="CC00CC"/>
              </a:solidFill>
            </a:endParaRPr>
          </a:p>
          <a:p>
            <a:pPr algn="ctr">
              <a:buFont typeface="Wingdings"/>
              <a:buChar char="à"/>
            </a:pPr>
            <a:r>
              <a:rPr lang="pt-BR" altLang="pt-BR" sz="4400" b="1" dirty="0" err="1" smtClean="0">
                <a:solidFill>
                  <a:srgbClr val="CC00CC"/>
                </a:solidFill>
                <a:sym typeface="Wingdings" pitchFamily="2" charset="2"/>
              </a:rPr>
              <a:t>Insert</a:t>
            </a:r>
            <a:endParaRPr lang="pt-BR" altLang="pt-BR" sz="4400" b="1" dirty="0" smtClean="0">
              <a:solidFill>
                <a:srgbClr val="CC00CC"/>
              </a:solidFill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pt-BR" altLang="pt-BR" sz="4400" b="1" dirty="0" smtClean="0">
                <a:solidFill>
                  <a:srgbClr val="CC00CC"/>
                </a:solidFill>
                <a:sym typeface="Wingdings" pitchFamily="2" charset="2"/>
              </a:rPr>
              <a:t>Update</a:t>
            </a:r>
          </a:p>
          <a:p>
            <a:pPr algn="ctr">
              <a:buFont typeface="Wingdings"/>
              <a:buChar char="à"/>
            </a:pPr>
            <a:r>
              <a:rPr lang="pt-BR" altLang="pt-BR" sz="4400" b="1" dirty="0" smtClean="0">
                <a:solidFill>
                  <a:srgbClr val="CC00CC"/>
                </a:solidFill>
                <a:sym typeface="Wingdings" pitchFamily="2" charset="2"/>
              </a:rPr>
              <a:t>Delete</a:t>
            </a:r>
          </a:p>
          <a:p>
            <a:pPr algn="ctr">
              <a:buFont typeface="Wingdings"/>
              <a:buChar char="à"/>
            </a:pPr>
            <a:r>
              <a:rPr lang="pt-BR" altLang="pt-BR" sz="4400" b="1" dirty="0" err="1" smtClean="0">
                <a:solidFill>
                  <a:srgbClr val="CC00CC"/>
                </a:solidFill>
                <a:sym typeface="Wingdings" pitchFamily="2" charset="2"/>
              </a:rPr>
              <a:t>Select</a:t>
            </a:r>
            <a:endParaRPr lang="pt-BR" altLang="pt-BR" sz="4400" b="1" dirty="0" smtClean="0">
              <a:solidFill>
                <a:srgbClr val="CC00CC"/>
              </a:solidFill>
            </a:endParaRPr>
          </a:p>
          <a:p>
            <a:pPr marL="0" indent="0" algn="ctr">
              <a:buNone/>
            </a:pPr>
            <a:endParaRPr lang="pt-BR" altLang="pt-BR" sz="44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DML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683568" y="1556792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Linguagem para manipulação dos dados</a:t>
            </a:r>
            <a:r>
              <a:rPr lang="pt-BR" sz="3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 smtClean="0"/>
              <a:t>Existem 4 operações principais</a:t>
            </a:r>
            <a:r>
              <a:rPr lang="pt-BR" sz="3600" dirty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600" dirty="0" err="1" smtClean="0"/>
              <a:t>Insert</a:t>
            </a:r>
            <a:r>
              <a:rPr lang="pt-BR" sz="3600" dirty="0" smtClean="0"/>
              <a:t> – Inclusão de dados</a:t>
            </a:r>
            <a:endParaRPr lang="pt-BR" sz="3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600" dirty="0" smtClean="0"/>
              <a:t>Update – Alteração dos dados</a:t>
            </a:r>
            <a:endParaRPr lang="pt-BR" sz="3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600" dirty="0" smtClean="0"/>
              <a:t>Delete – Exclusão de dados</a:t>
            </a:r>
            <a:endParaRPr lang="pt-BR" sz="3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t-BR" sz="3600" dirty="0" err="1" smtClean="0"/>
              <a:t>Select</a:t>
            </a:r>
            <a:r>
              <a:rPr lang="pt-BR" sz="3600" dirty="0" smtClean="0"/>
              <a:t> – Seleção de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Insert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410275" y="1268760"/>
            <a:ext cx="813690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3100" dirty="0"/>
              <a:t>INSERT insere novos registros em uma tabela existente.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2700" dirty="0"/>
              <a:t>A forma INSERT ... VALUES insere registros baseado em valores especificados explicitamente. </a:t>
            </a:r>
          </a:p>
          <a:p>
            <a:pPr lvl="1" algn="just"/>
            <a:endParaRPr lang="pt-BR" sz="2700" dirty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2700" dirty="0"/>
              <a:t>A forma INSERT ... SELECT insere linhas selecionadas de outra(s) tabela(s). </a:t>
            </a:r>
          </a:p>
          <a:p>
            <a:pPr lvl="1" algn="just"/>
            <a:endParaRPr lang="pt-BR" sz="2700" dirty="0"/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2700" dirty="0"/>
              <a:t>A forma INSERT ... VALUES com listas de múltiplos valores é suportado a partir da versão 3.22.5.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927567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Insert</a:t>
            </a:r>
            <a:endParaRPr lang="pt-BR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4625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700" b="1" dirty="0" smtClean="0">
                <a:solidFill>
                  <a:srgbClr val="CC3300"/>
                </a:solidFill>
              </a:rPr>
              <a:t>INSERT</a:t>
            </a:r>
            <a:r>
              <a:rPr lang="pt-BR" sz="2700" dirty="0" smtClean="0"/>
              <a:t> – Adiciona linhas em uma tabela</a:t>
            </a:r>
          </a:p>
          <a:p>
            <a:pPr algn="just"/>
            <a:r>
              <a:rPr lang="pt-BR" sz="2700" dirty="0" smtClean="0"/>
              <a:t>Formato:</a:t>
            </a:r>
          </a:p>
          <a:p>
            <a:pPr lvl="1" algn="just">
              <a:buFontTx/>
              <a:buNone/>
            </a:pPr>
            <a:r>
              <a:rPr lang="pt-BR" sz="2700" i="1" dirty="0" smtClean="0"/>
              <a:t>INSERT INTO tabela [(coluna1, coluna2, ...)]</a:t>
            </a:r>
          </a:p>
          <a:p>
            <a:pPr lvl="2" algn="just">
              <a:buFontTx/>
              <a:buNone/>
            </a:pPr>
            <a:r>
              <a:rPr lang="pt-BR" sz="2500" i="1" dirty="0" smtClean="0"/>
              <a:t>VALUES (valor1, valor2, ...)</a:t>
            </a:r>
          </a:p>
          <a:p>
            <a:pPr algn="just"/>
            <a:endParaRPr lang="pt-BR" sz="3000" dirty="0" smtClean="0"/>
          </a:p>
          <a:p>
            <a:pPr algn="just"/>
            <a:r>
              <a:rPr lang="pt-BR" sz="3000" dirty="0" smtClean="0"/>
              <a:t>Se não for especificada uma lista todas as colunas serão usadas</a:t>
            </a:r>
          </a:p>
          <a:p>
            <a:pPr algn="just"/>
            <a:r>
              <a:rPr lang="pt-BR" sz="3000" dirty="0" smtClean="0"/>
              <a:t>IMPORTANTE: Datas e caracteres precisam de ‘’ para serem inseridos na tabela.</a:t>
            </a:r>
          </a:p>
        </p:txBody>
      </p:sp>
    </p:spTree>
    <p:extLst>
      <p:ext uri="{BB962C8B-B14F-4D97-AF65-F5344CB8AC3E}">
        <p14:creationId xmlns:p14="http://schemas.microsoft.com/office/powerpoint/2010/main" val="645510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Insert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pt-BR" sz="1800" b="1" dirty="0" smtClean="0">
              <a:solidFill>
                <a:srgbClr val="CC00CC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136595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Possui duas formas de utilizar esse comando:</a:t>
            </a:r>
          </a:p>
          <a:p>
            <a:endParaRPr lang="pt-BR" sz="2800" dirty="0" smtClean="0"/>
          </a:p>
          <a:p>
            <a:r>
              <a:rPr lang="pt-BR" sz="2800" dirty="0" smtClean="0"/>
              <a:t>1.Informando </a:t>
            </a:r>
            <a:r>
              <a:rPr lang="pt-BR" sz="2800" dirty="0"/>
              <a:t>as colunas que deseja colocar valores:</a:t>
            </a:r>
          </a:p>
          <a:p>
            <a:r>
              <a:rPr lang="pt-BR" sz="2800" b="1" dirty="0" err="1"/>
              <a:t>Insert</a:t>
            </a:r>
            <a:r>
              <a:rPr lang="pt-BR" sz="2800" b="1" dirty="0"/>
              <a:t> </a:t>
            </a:r>
            <a:r>
              <a:rPr lang="pt-BR" sz="2800" b="1" dirty="0" err="1"/>
              <a:t>into</a:t>
            </a:r>
            <a:r>
              <a:rPr lang="pt-BR" sz="2800" b="1" dirty="0"/>
              <a:t> Cliente(</a:t>
            </a:r>
            <a:r>
              <a:rPr lang="pt-BR" sz="2800" b="1" dirty="0" err="1"/>
              <a:t>codigo</a:t>
            </a:r>
            <a:r>
              <a:rPr lang="pt-BR" sz="2800" b="1" dirty="0"/>
              <a:t>, nome, </a:t>
            </a:r>
            <a:r>
              <a:rPr lang="pt-BR" sz="2800" b="1" dirty="0" err="1"/>
              <a:t>endereco</a:t>
            </a:r>
            <a:r>
              <a:rPr lang="pt-BR" sz="2800" b="1" dirty="0"/>
              <a:t>) </a:t>
            </a:r>
            <a:r>
              <a:rPr lang="pt-BR" sz="2800" b="1" dirty="0" err="1"/>
              <a:t>values</a:t>
            </a:r>
            <a:r>
              <a:rPr lang="pt-BR" sz="2800" b="1" dirty="0"/>
              <a:t> (1, </a:t>
            </a:r>
            <a:r>
              <a:rPr lang="pt-BR" sz="2800" b="1" dirty="0" smtClean="0"/>
              <a:t>‘Larissa’, </a:t>
            </a:r>
            <a:r>
              <a:rPr lang="pt-BR" sz="2800" b="1" dirty="0"/>
              <a:t>‘</a:t>
            </a:r>
            <a:r>
              <a:rPr lang="pt-BR" sz="2800" b="1" dirty="0" smtClean="0"/>
              <a:t>Rua teste</a:t>
            </a:r>
            <a:r>
              <a:rPr lang="pt-BR" sz="2800" b="1" dirty="0"/>
              <a:t>’);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2.Não informamos as colunas e valores para todas as </a:t>
            </a:r>
            <a:r>
              <a:rPr lang="pt-BR" sz="2800" dirty="0"/>
              <a:t>colunas:</a:t>
            </a:r>
          </a:p>
          <a:p>
            <a:r>
              <a:rPr lang="en-US" sz="2800" b="1" dirty="0" smtClean="0"/>
              <a:t>Insert </a:t>
            </a:r>
            <a:r>
              <a:rPr lang="en-US" sz="2800" b="1" dirty="0"/>
              <a:t>into </a:t>
            </a:r>
            <a:r>
              <a:rPr lang="en-US" sz="2800" b="1" dirty="0" err="1" smtClean="0"/>
              <a:t>Cliente</a:t>
            </a:r>
            <a:r>
              <a:rPr lang="en-US" sz="2800" b="1" dirty="0" smtClean="0"/>
              <a:t> values </a:t>
            </a:r>
            <a:r>
              <a:rPr lang="en-US" sz="2800" b="1" dirty="0"/>
              <a:t>(1, </a:t>
            </a:r>
            <a:r>
              <a:rPr lang="en-US" sz="2800" b="1" dirty="0" smtClean="0"/>
              <a:t>‘Larissa’, </a:t>
            </a:r>
            <a:r>
              <a:rPr lang="en-US" sz="2800" b="1" dirty="0"/>
              <a:t>‘</a:t>
            </a:r>
            <a:r>
              <a:rPr lang="en-US" sz="2800" b="1" dirty="0" err="1" smtClean="0"/>
              <a:t>Rua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teste</a:t>
            </a:r>
            <a:r>
              <a:rPr lang="en-US" sz="2800" b="1" dirty="0"/>
              <a:t>’, ’04/04/1984’);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Update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20362" y="119675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dirty="0">
                <a:solidFill>
                  <a:srgbClr val="CC3300"/>
                </a:solidFill>
              </a:rPr>
              <a:t>UPDATE – </a:t>
            </a:r>
            <a:r>
              <a:rPr lang="pt-BR" sz="2400" dirty="0"/>
              <a:t>Altera valores em uma tabela.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Formato:</a:t>
            </a:r>
          </a:p>
          <a:p>
            <a:pPr algn="just">
              <a:buFontTx/>
              <a:buNone/>
            </a:pPr>
            <a:r>
              <a:rPr lang="pt-BR" sz="2400" dirty="0"/>
              <a:t>		UPDATE tabela</a:t>
            </a:r>
          </a:p>
          <a:p>
            <a:pPr algn="just">
              <a:buFontTx/>
              <a:buNone/>
            </a:pPr>
            <a:r>
              <a:rPr lang="pt-BR" sz="2400" dirty="0"/>
              <a:t>		SET coluna[coluna,...] = {expressão, </a:t>
            </a:r>
            <a:r>
              <a:rPr lang="pt-BR" sz="2400" dirty="0" err="1"/>
              <a:t>subquery</a:t>
            </a:r>
            <a:r>
              <a:rPr lang="pt-BR" sz="2400" dirty="0"/>
              <a:t>}</a:t>
            </a:r>
          </a:p>
          <a:p>
            <a:pPr algn="just">
              <a:buFontTx/>
              <a:buNone/>
            </a:pPr>
            <a:r>
              <a:rPr lang="pt-BR" sz="2400" dirty="0"/>
              <a:t>		[WHERE condição]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Cláusula WHERE – especifica quais linhas serão alteradas</a:t>
            </a:r>
          </a:p>
          <a:p>
            <a:pPr algn="just"/>
            <a:r>
              <a:rPr lang="pt-BR" sz="2400" dirty="0"/>
              <a:t>Se for omitida, todas as linhas da tabela serão alteradas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DML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(</a:t>
            </a:r>
            <a:r>
              <a:rPr lang="pt-BR" dirty="0"/>
              <a:t>Linguagem de Manipulação de Dados); </a:t>
            </a:r>
          </a:p>
          <a:p>
            <a:pPr lvl="1" algn="just"/>
            <a:r>
              <a:rPr lang="pt-BR" sz="3200" dirty="0" smtClean="0"/>
              <a:t>É </a:t>
            </a:r>
            <a:r>
              <a:rPr lang="pt-BR" sz="3200" dirty="0"/>
              <a:t>o subconjunto mais utilizado da linguagem </a:t>
            </a:r>
            <a:r>
              <a:rPr lang="pt-BR" sz="3200" b="1" dirty="0"/>
              <a:t>SQL</a:t>
            </a:r>
            <a:r>
              <a:rPr lang="pt-BR" sz="3200" dirty="0"/>
              <a:t>, pois é através da DML que operamos sobre os dados dos bancos de dados com instruções de inserção, atualização, exclusão e consulta de informações. Comandos como INSERIR, DELETAR, ATUALIZAR, SELECIONAR E ETC.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60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Update</a:t>
            </a:r>
            <a:endParaRPr lang="pt-BR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52" y="1124745"/>
            <a:ext cx="8352928" cy="46085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pt-BR" sz="2200" b="1" dirty="0" smtClean="0">
                <a:solidFill>
                  <a:srgbClr val="CC3300"/>
                </a:solidFill>
              </a:rPr>
              <a:t>/*Alteração do nome do curso de um curso na tabela CURSO*/</a:t>
            </a:r>
            <a:endParaRPr lang="pt-BR" sz="22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UPDATE Curso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SET Nome = ‘Banco de Dados 2’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WHERE Nome = ‘Banco de Dados’;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b="1" dirty="0" smtClean="0">
                <a:solidFill>
                  <a:srgbClr val="CC3300"/>
                </a:solidFill>
              </a:rPr>
              <a:t>/*Alteração do nome do curso e do professor para um conjunto de cursos na tabela Curso*/</a:t>
            </a:r>
            <a:endParaRPr lang="pt-BR" sz="22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UPDATE Curso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SET Nome = ‘</a:t>
            </a:r>
            <a:r>
              <a:rPr lang="pt-BR" sz="2200" dirty="0" err="1" smtClean="0"/>
              <a:t>Introducao</a:t>
            </a:r>
            <a:r>
              <a:rPr lang="pt-BR" sz="2200" dirty="0" smtClean="0"/>
              <a:t> a </a:t>
            </a:r>
            <a:r>
              <a:rPr lang="pt-BR" sz="2200" dirty="0" err="1" smtClean="0"/>
              <a:t>Informatica</a:t>
            </a:r>
            <a:r>
              <a:rPr lang="pt-BR" sz="2200" dirty="0" smtClean="0"/>
              <a:t>’, </a:t>
            </a:r>
            <a:r>
              <a:rPr lang="pt-BR" sz="2200" dirty="0" err="1" smtClean="0"/>
              <a:t>cod-prof</a:t>
            </a:r>
            <a:r>
              <a:rPr lang="pt-BR" sz="2200" dirty="0" smtClean="0"/>
              <a:t> = 200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WHERE </a:t>
            </a:r>
            <a:r>
              <a:rPr lang="pt-BR" sz="2200" dirty="0" err="1" smtClean="0"/>
              <a:t>cod_curso</a:t>
            </a:r>
            <a:r>
              <a:rPr lang="pt-BR" sz="2200" dirty="0" smtClean="0"/>
              <a:t> &gt; 400;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b="1" dirty="0" smtClean="0">
                <a:solidFill>
                  <a:srgbClr val="CC3300"/>
                </a:solidFill>
              </a:rPr>
              <a:t>/*Alteração da carga horária de todos os cursos da tabela Curso*/</a:t>
            </a:r>
            <a:endParaRPr lang="pt-BR" sz="22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UPDATE Curso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sz="2200" dirty="0" smtClean="0"/>
              <a:t>		SET </a:t>
            </a:r>
            <a:r>
              <a:rPr lang="pt-BR" sz="2200" dirty="0" err="1" smtClean="0"/>
              <a:t>Carga_Horaria</a:t>
            </a:r>
            <a:r>
              <a:rPr lang="pt-BR" sz="2200" dirty="0" smtClean="0"/>
              <a:t> = </a:t>
            </a:r>
            <a:r>
              <a:rPr lang="pt-BR" sz="2200" dirty="0" err="1" smtClean="0"/>
              <a:t>Carga_Horaria</a:t>
            </a:r>
            <a:r>
              <a:rPr lang="pt-BR" sz="2200" dirty="0" smtClean="0"/>
              <a:t> *1.5;</a:t>
            </a:r>
          </a:p>
        </p:txBody>
      </p:sp>
    </p:spTree>
    <p:extLst>
      <p:ext uri="{BB962C8B-B14F-4D97-AF65-F5344CB8AC3E}">
        <p14:creationId xmlns:p14="http://schemas.microsoft.com/office/powerpoint/2010/main" val="4222885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Delete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83568" y="1124744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600" b="1" dirty="0" smtClean="0">
              <a:solidFill>
                <a:srgbClr val="CC00CC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1186309"/>
            <a:ext cx="7927975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700" b="1" dirty="0" smtClean="0">
                <a:solidFill>
                  <a:srgbClr val="CC3300"/>
                </a:solidFill>
              </a:rPr>
              <a:t>DELETE – </a:t>
            </a:r>
            <a:r>
              <a:rPr lang="pt-BR" sz="2500" dirty="0" smtClean="0"/>
              <a:t>Remove linhas de uma tabela</a:t>
            </a:r>
          </a:p>
          <a:p>
            <a:pPr algn="just"/>
            <a:endParaRPr lang="pt-BR" sz="2700" dirty="0" smtClean="0"/>
          </a:p>
          <a:p>
            <a:pPr algn="just"/>
            <a:r>
              <a:rPr lang="pt-BR" sz="2700" dirty="0" smtClean="0"/>
              <a:t>Formato:</a:t>
            </a:r>
          </a:p>
          <a:p>
            <a:pPr algn="just">
              <a:buFontTx/>
              <a:buNone/>
            </a:pPr>
            <a:r>
              <a:rPr lang="pt-BR" sz="2700" dirty="0" smtClean="0"/>
              <a:t>		DELETE FROM tabela</a:t>
            </a:r>
          </a:p>
          <a:p>
            <a:pPr algn="just">
              <a:buFontTx/>
              <a:buNone/>
            </a:pPr>
            <a:r>
              <a:rPr lang="pt-BR" sz="2700" dirty="0" smtClean="0"/>
              <a:t>		[WHERE condição]</a:t>
            </a:r>
          </a:p>
          <a:p>
            <a:pPr algn="just"/>
            <a:endParaRPr lang="pt-BR" sz="2700" dirty="0" smtClean="0"/>
          </a:p>
          <a:p>
            <a:pPr algn="just"/>
            <a:r>
              <a:rPr lang="pt-BR" sz="2700" dirty="0" smtClean="0"/>
              <a:t>Cláusula WHERE – especifica quais linhas serão excluídas</a:t>
            </a:r>
          </a:p>
          <a:p>
            <a:pPr algn="just"/>
            <a:r>
              <a:rPr lang="pt-BR" sz="2700" dirty="0" smtClean="0"/>
              <a:t>Se for omitida, todas as linhas da tabela serão excluídas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Delete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576" y="1340768"/>
            <a:ext cx="7927975" cy="53006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pt-BR" sz="2900" b="1" dirty="0" smtClean="0">
                <a:solidFill>
                  <a:srgbClr val="CC3300"/>
                </a:solidFill>
              </a:rPr>
              <a:t>/*Exclusão de um aluno da tabela Curso*/</a:t>
            </a:r>
            <a:endParaRPr lang="pt-BR" sz="2900" dirty="0" smtClean="0"/>
          </a:p>
          <a:p>
            <a:pPr algn="just">
              <a:buFontTx/>
              <a:buNone/>
            </a:pPr>
            <a:r>
              <a:rPr lang="pt-BR" sz="3100" dirty="0" smtClean="0"/>
              <a:t>		DELETE FROM Aluno</a:t>
            </a:r>
          </a:p>
          <a:p>
            <a:pPr algn="just">
              <a:buFontTx/>
              <a:buNone/>
            </a:pPr>
            <a:r>
              <a:rPr lang="pt-BR" sz="3100" dirty="0" smtClean="0"/>
              <a:t>		WHERE </a:t>
            </a:r>
            <a:r>
              <a:rPr lang="pt-BR" sz="3100" dirty="0" err="1" smtClean="0"/>
              <a:t>cod_aluno</a:t>
            </a:r>
            <a:r>
              <a:rPr lang="pt-BR" sz="3100" dirty="0" smtClean="0"/>
              <a:t> = 256;</a:t>
            </a:r>
          </a:p>
          <a:p>
            <a:pPr algn="just">
              <a:buFontTx/>
              <a:buNone/>
            </a:pPr>
            <a:endParaRPr lang="pt-BR" sz="2900" b="1" dirty="0" smtClean="0">
              <a:solidFill>
                <a:srgbClr val="CC3300"/>
              </a:solidFill>
            </a:endParaRPr>
          </a:p>
          <a:p>
            <a:pPr algn="just">
              <a:buFontTx/>
              <a:buNone/>
            </a:pPr>
            <a:r>
              <a:rPr lang="pt-BR" sz="2900" b="1" dirty="0" smtClean="0">
                <a:solidFill>
                  <a:srgbClr val="CC3300"/>
                </a:solidFill>
              </a:rPr>
              <a:t>/*Exclusão de todos os alunos de um curso*/</a:t>
            </a:r>
            <a:endParaRPr lang="pt-BR" sz="2900" dirty="0" smtClean="0"/>
          </a:p>
          <a:p>
            <a:pPr algn="just">
              <a:buFontTx/>
              <a:buNone/>
            </a:pPr>
            <a:r>
              <a:rPr lang="pt-BR" sz="3100" dirty="0" smtClean="0"/>
              <a:t>		</a:t>
            </a:r>
          </a:p>
          <a:p>
            <a:pPr algn="just">
              <a:buFontTx/>
              <a:buNone/>
            </a:pPr>
            <a:r>
              <a:rPr lang="pt-BR" sz="3100" dirty="0" smtClean="0"/>
              <a:t>		DELETE FROM Aluno</a:t>
            </a:r>
          </a:p>
          <a:p>
            <a:pPr algn="just">
              <a:buFontTx/>
              <a:buNone/>
            </a:pPr>
            <a:r>
              <a:rPr lang="pt-BR" sz="3100" dirty="0" smtClean="0"/>
              <a:t>		WHERE </a:t>
            </a:r>
            <a:r>
              <a:rPr lang="pt-BR" sz="3100" dirty="0" err="1" smtClean="0"/>
              <a:t>cod_curso</a:t>
            </a:r>
            <a:r>
              <a:rPr lang="pt-BR" sz="3100" dirty="0" smtClean="0"/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20894256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5040560" cy="1470025"/>
          </a:xfrm>
        </p:spPr>
        <p:txBody>
          <a:bodyPr/>
          <a:lstStyle/>
          <a:p>
            <a:r>
              <a:rPr lang="pt-BR" b="1" dirty="0" smtClean="0">
                <a:latin typeface="Garamond" panose="02020404030301010803" pitchFamily="18" charset="0"/>
              </a:rPr>
              <a:t>Banco de Dados</a:t>
            </a:r>
            <a:endParaRPr lang="pt-BR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67544" y="1268760"/>
            <a:ext cx="5616624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5924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1412875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dirty="0" err="1" smtClean="0"/>
              <a:t>Selects</a:t>
            </a:r>
            <a:r>
              <a:rPr lang="pt-BR" sz="4400" b="1" dirty="0" smtClean="0"/>
              <a:t> e Indexação</a:t>
            </a:r>
          </a:p>
          <a:p>
            <a:pPr marL="0" indent="0" algn="ctr">
              <a:buNone/>
            </a:pPr>
            <a:r>
              <a:rPr lang="pt-BR" altLang="pt-BR" sz="4400" b="1" dirty="0" smtClean="0">
                <a:solidFill>
                  <a:srgbClr val="CC00CC"/>
                </a:solidFill>
                <a:sym typeface="Wingdings" pitchFamily="2" charset="2"/>
              </a:rPr>
              <a:t></a:t>
            </a:r>
            <a:r>
              <a:rPr lang="pt-BR" altLang="pt-BR" sz="4400" b="1" dirty="0" smtClean="0">
                <a:solidFill>
                  <a:srgbClr val="CC00CC"/>
                </a:solidFill>
              </a:rPr>
              <a:t>Simples</a:t>
            </a:r>
          </a:p>
          <a:p>
            <a:pPr marL="0" indent="0" algn="ctr">
              <a:buNone/>
            </a:pPr>
            <a:r>
              <a:rPr lang="pt-BR" altLang="pt-BR" sz="4400" b="1" dirty="0" smtClean="0">
                <a:solidFill>
                  <a:srgbClr val="CC00CC"/>
                </a:solidFill>
                <a:sym typeface="Wingdings" pitchFamily="2" charset="2"/>
              </a:rPr>
              <a:t></a:t>
            </a:r>
            <a:r>
              <a:rPr lang="pt-BR" altLang="pt-BR" sz="4400" b="1" dirty="0" err="1" smtClean="0">
                <a:solidFill>
                  <a:srgbClr val="CC00CC"/>
                </a:solidFill>
              </a:rPr>
              <a:t>Joins</a:t>
            </a:r>
            <a:endParaRPr lang="pt-BR" altLang="pt-BR" sz="4400" b="1" dirty="0" smtClean="0">
              <a:solidFill>
                <a:srgbClr val="CC00CC"/>
              </a:solidFill>
            </a:endParaRPr>
          </a:p>
          <a:p>
            <a:pPr marL="0" indent="0" algn="ctr">
              <a:buNone/>
            </a:pPr>
            <a:r>
              <a:rPr lang="pt-BR" altLang="pt-BR" sz="4400" b="1" dirty="0" smtClean="0">
                <a:solidFill>
                  <a:srgbClr val="CC00CC"/>
                </a:solidFill>
                <a:sym typeface="Wingdings" pitchFamily="2" charset="2"/>
              </a:rPr>
              <a:t></a:t>
            </a:r>
            <a:r>
              <a:rPr lang="pt-BR" altLang="pt-BR" sz="4400" b="1" dirty="0" err="1" smtClean="0">
                <a:solidFill>
                  <a:srgbClr val="CC00CC"/>
                </a:solidFill>
              </a:rPr>
              <a:t>SubQuery</a:t>
            </a:r>
            <a:endParaRPr lang="pt-BR" altLang="pt-BR" sz="44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Select</a:t>
            </a:r>
            <a:endParaRPr lang="pt-BR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100" b="1" dirty="0" smtClean="0">
              <a:solidFill>
                <a:srgbClr val="CC00CC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46485" y="1340768"/>
            <a:ext cx="7927975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100" b="1" dirty="0" smtClean="0">
                <a:solidFill>
                  <a:srgbClr val="CC3300"/>
                </a:solidFill>
              </a:rPr>
              <a:t>SELECT – </a:t>
            </a:r>
            <a:r>
              <a:rPr lang="pt-BR" sz="2900" dirty="0" smtClean="0"/>
              <a:t>seleciona linhas de uma tabela</a:t>
            </a:r>
          </a:p>
          <a:p>
            <a:pPr algn="just"/>
            <a:endParaRPr lang="pt-BR" sz="3100" dirty="0" smtClean="0"/>
          </a:p>
          <a:p>
            <a:pPr algn="just"/>
            <a:r>
              <a:rPr lang="pt-BR" sz="3100" dirty="0" smtClean="0"/>
              <a:t>Formato:</a:t>
            </a:r>
          </a:p>
          <a:p>
            <a:pPr algn="just">
              <a:buFontTx/>
              <a:buNone/>
            </a:pPr>
            <a:r>
              <a:rPr lang="pt-BR" sz="3100" dirty="0" smtClean="0"/>
              <a:t>		SELECT coluna FROM tabela</a:t>
            </a:r>
          </a:p>
          <a:p>
            <a:pPr algn="just">
              <a:buFontTx/>
              <a:buNone/>
            </a:pPr>
            <a:r>
              <a:rPr lang="pt-BR" sz="3100" dirty="0" smtClean="0"/>
              <a:t>		[WHERE condição]</a:t>
            </a:r>
          </a:p>
          <a:p>
            <a:pPr algn="just"/>
            <a:endParaRPr lang="pt-BR" sz="3100" dirty="0" smtClean="0"/>
          </a:p>
          <a:p>
            <a:pPr algn="just"/>
            <a:r>
              <a:rPr lang="pt-BR" sz="3100" dirty="0" smtClean="0"/>
              <a:t>Cláusula WHERE – especifica quais linhas serão selecionadas</a:t>
            </a:r>
          </a:p>
        </p:txBody>
      </p:sp>
    </p:spTree>
    <p:extLst>
      <p:ext uri="{BB962C8B-B14F-4D97-AF65-F5344CB8AC3E}">
        <p14:creationId xmlns:p14="http://schemas.microsoft.com/office/powerpoint/2010/main" val="39522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Select</a:t>
            </a:r>
            <a:endParaRPr lang="pt-BR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576" y="1700808"/>
            <a:ext cx="7927975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100" b="1" dirty="0" smtClean="0">
                <a:solidFill>
                  <a:srgbClr val="CC3300"/>
                </a:solidFill>
              </a:rPr>
              <a:t>SELECT – </a:t>
            </a:r>
            <a:r>
              <a:rPr lang="pt-BR" sz="2900" dirty="0" smtClean="0"/>
              <a:t>seleciona linhas de uma tabela</a:t>
            </a:r>
          </a:p>
          <a:p>
            <a:pPr algn="just"/>
            <a:endParaRPr lang="pt-BR" sz="3100" dirty="0" smtClean="0"/>
          </a:p>
          <a:p>
            <a:pPr algn="just"/>
            <a:r>
              <a:rPr lang="pt-BR" sz="3100" dirty="0" smtClean="0"/>
              <a:t>Exemplos:</a:t>
            </a:r>
          </a:p>
          <a:p>
            <a:pPr lvl="1" algn="just"/>
            <a:r>
              <a:rPr lang="pt-BR" sz="2700" dirty="0" err="1" smtClean="0"/>
              <a:t>Select</a:t>
            </a:r>
            <a:r>
              <a:rPr lang="pt-BR" sz="2700" dirty="0" smtClean="0"/>
              <a:t> * </a:t>
            </a:r>
            <a:r>
              <a:rPr lang="pt-BR" sz="2700" dirty="0" err="1" smtClean="0"/>
              <a:t>from</a:t>
            </a:r>
            <a:r>
              <a:rPr lang="pt-BR" sz="2700" dirty="0" smtClean="0"/>
              <a:t> tabela;</a:t>
            </a:r>
          </a:p>
          <a:p>
            <a:pPr lvl="1" algn="just"/>
            <a:endParaRPr lang="pt-BR" sz="2700" dirty="0" smtClean="0"/>
          </a:p>
          <a:p>
            <a:pPr lvl="1" algn="just"/>
            <a:r>
              <a:rPr lang="pt-BR" sz="2700" dirty="0" smtClean="0"/>
              <a:t>Mostra todos os campos inseridos em uma tabela</a:t>
            </a:r>
          </a:p>
        </p:txBody>
      </p:sp>
    </p:spTree>
    <p:extLst>
      <p:ext uri="{BB962C8B-B14F-4D97-AF65-F5344CB8AC3E}">
        <p14:creationId xmlns:p14="http://schemas.microsoft.com/office/powerpoint/2010/main" val="2380024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pt-BR" b="1" dirty="0" smtClean="0"/>
              <a:t>Indexação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323528" y="1340768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itchFamily="34" charset="0"/>
              <a:buChar char="•"/>
            </a:pPr>
            <a:r>
              <a:rPr lang="pt-BR" dirty="0"/>
              <a:t>Antes de </a:t>
            </a:r>
            <a:r>
              <a:rPr lang="pt-BR" dirty="0" smtClean="0"/>
              <a:t>falar diretamente </a:t>
            </a:r>
            <a:r>
              <a:rPr lang="pt-BR" dirty="0"/>
              <a:t>sobre os </a:t>
            </a:r>
            <a:r>
              <a:rPr lang="pt-BR" dirty="0" smtClean="0"/>
              <a:t>índices </a:t>
            </a:r>
            <a:r>
              <a:rPr lang="pt-BR" dirty="0"/>
              <a:t>é preciso </a:t>
            </a:r>
            <a:r>
              <a:rPr lang="pt-BR" dirty="0" smtClean="0"/>
              <a:t>entender como </a:t>
            </a:r>
            <a:r>
              <a:rPr lang="pt-BR" dirty="0"/>
              <a:t>funcionam as consultas tradicionais nos bancos de dados.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/>
              <a:t>Quando </a:t>
            </a:r>
            <a:r>
              <a:rPr lang="pt-BR" dirty="0" smtClean="0"/>
              <a:t>em uma </a:t>
            </a:r>
            <a:r>
              <a:rPr lang="pt-BR" dirty="0"/>
              <a:t>tabela </a:t>
            </a:r>
            <a:r>
              <a:rPr lang="pt-BR" dirty="0" smtClean="0"/>
              <a:t>é executada </a:t>
            </a:r>
            <a:r>
              <a:rPr lang="pt-BR" dirty="0"/>
              <a:t>uma operação de SELECT sobre ela, filtrando por um ou vários campos, o gerenciador do banco efetua uma ação chamada “TABLE SCAN”. Essa ação consiste em percorrer toda a tabela, avaliando cada registro. Caso o registro atenda às condições definidas no filtro, ele é incluído no conjunto de retorno, senão, é apenas desconsiderado.</a:t>
            </a:r>
          </a:p>
          <a:p>
            <a:pPr fontAlgn="base"/>
            <a:r>
              <a:rPr lang="pt-BR" dirty="0"/>
              <a:t>A figura a seguir ilustra uma pesquisa desse tipo, filtrando uma tabela pelo campo “</a:t>
            </a:r>
            <a:r>
              <a:rPr lang="pt-BR" dirty="0" err="1"/>
              <a:t>Codigo</a:t>
            </a:r>
            <a:r>
              <a:rPr lang="pt-BR" dirty="0"/>
              <a:t>”, onde seu valor seja “3”.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Read</a:t>
            </a:r>
            <a:r>
              <a:rPr lang="pt-BR" dirty="0"/>
              <a:t> more: </a:t>
            </a:r>
            <a:r>
              <a:rPr lang="pt-BR" dirty="0">
                <a:hlinkClick r:id="rId2"/>
              </a:rPr>
              <a:t>http://www.linhadecodigo.com.br/artigo/3620/indices-mysql-otimizacao-de-consultas.aspx#ixzz48ACb4xv4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57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DDL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(</a:t>
            </a:r>
            <a:r>
              <a:rPr lang="pt-BR" sz="3600" dirty="0"/>
              <a:t>Linguagem de Definição de Dados) é o subconjunto da </a:t>
            </a:r>
            <a:r>
              <a:rPr lang="pt-BR" sz="3600" b="1" dirty="0"/>
              <a:t>SQL </a:t>
            </a:r>
            <a:r>
              <a:rPr lang="pt-BR" sz="3600" dirty="0"/>
              <a:t>utilizado para gerenciar a estrutura do banco de dados. </a:t>
            </a:r>
            <a:endParaRPr lang="pt-BR" sz="3600" dirty="0" smtClean="0"/>
          </a:p>
          <a:p>
            <a:pPr algn="just"/>
            <a:r>
              <a:rPr lang="pt-BR" sz="3600" dirty="0" smtClean="0"/>
              <a:t>Com </a:t>
            </a:r>
            <a:r>
              <a:rPr lang="pt-BR" sz="3600" dirty="0"/>
              <a:t>a DDL podemos criar, alterar e remover objetos (tabelas) no banco de dados.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A DDL, do inglês Data </a:t>
            </a:r>
            <a:r>
              <a:rPr lang="pt-BR" sz="1800" dirty="0" err="1"/>
              <a:t>Definition</a:t>
            </a:r>
            <a:r>
              <a:rPr lang="pt-BR" sz="1800" dirty="0"/>
              <a:t> </a:t>
            </a:r>
            <a:r>
              <a:rPr lang="pt-BR" sz="1800" dirty="0" err="1"/>
              <a:t>Language</a:t>
            </a:r>
            <a:r>
              <a:rPr lang="pt-BR" sz="1800" dirty="0"/>
              <a:t>, é uma parte muito pequena da SQL, que permite a criação</a:t>
            </a:r>
            <a:r>
              <a:rPr lang="pt-BR" sz="1800" dirty="0" smtClean="0"/>
              <a:t>, a </a:t>
            </a:r>
            <a:r>
              <a:rPr lang="pt-BR" sz="1800" dirty="0"/>
              <a:t>alteração e a remoção de objetos do banco de dados. Os objetos podem ser tabelas, índices, visões e </a:t>
            </a:r>
            <a:r>
              <a:rPr lang="pt-BR" sz="1800" dirty="0" smtClean="0"/>
              <a:t>qualquer </a:t>
            </a:r>
            <a:r>
              <a:rPr lang="pt-BR" sz="1800" dirty="0"/>
              <a:t>outro objeto criado pelo usuário para armazenamento ou apresentação de informações. </a:t>
            </a:r>
            <a:endParaRPr lang="pt-BR" sz="1800" dirty="0" smtClean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Desta forma, a DDL permite a manutenção do dicionário de dados. O dicionário de dados contém a </a:t>
            </a:r>
            <a:r>
              <a:rPr lang="pt-BR" sz="1800" dirty="0" smtClean="0"/>
              <a:t>definição </a:t>
            </a:r>
            <a:r>
              <a:rPr lang="pt-BR" sz="1800" dirty="0"/>
              <a:t>de cada tabela, de cada campo, cada objeto enfim, contém a definição da base de dados </a:t>
            </a:r>
            <a:r>
              <a:rPr lang="pt-BR" sz="1800" dirty="0" smtClean="0"/>
              <a:t>propriamente </a:t>
            </a:r>
            <a:r>
              <a:rPr lang="pt-BR" sz="1800" dirty="0"/>
              <a:t>dita. Em  outras palavras, o dicionário de dados guarda dados sobre os objetos do banco </a:t>
            </a:r>
            <a:r>
              <a:rPr lang="pt-BR" sz="1800" dirty="0" smtClean="0"/>
              <a:t>de dados.</a:t>
            </a:r>
            <a:endParaRPr lang="pt-BR" sz="1800" dirty="0"/>
          </a:p>
          <a:p>
            <a:pPr algn="just"/>
            <a:r>
              <a:rPr lang="pt-BR" sz="1800" dirty="0" smtClean="0"/>
              <a:t>Embora </a:t>
            </a:r>
            <a:r>
              <a:rPr lang="pt-BR" sz="1800" dirty="0"/>
              <a:t>existam algumas outras construções, a mais importante das construções da DDL é a destinada a criação de tabelas. </a:t>
            </a:r>
          </a:p>
          <a:p>
            <a:pPr lvl="1"/>
            <a:r>
              <a:rPr lang="pt-BR" sz="1800" dirty="0" smtClean="0"/>
              <a:t>Também </a:t>
            </a:r>
            <a:r>
              <a:rPr lang="pt-BR" sz="1800" dirty="0"/>
              <a:t>é possível a criação de outros objetos como visões, índices, usuários, sequencias, procedimentos armazenados ( </a:t>
            </a:r>
            <a:r>
              <a:rPr lang="pt-BR" sz="1800" dirty="0" err="1"/>
              <a:t>stored</a:t>
            </a:r>
            <a:r>
              <a:rPr lang="pt-BR" sz="1800" dirty="0"/>
              <a:t> procedures ) e gatilhos ( triggers ).</a:t>
            </a:r>
            <a:br>
              <a:rPr lang="pt-BR" sz="1800" dirty="0"/>
            </a:br>
            <a:endParaRPr lang="pt-BR" sz="18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4825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6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DCL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 smtClean="0"/>
              <a:t>(</a:t>
            </a:r>
            <a:r>
              <a:rPr lang="pt-BR" sz="3600" dirty="0"/>
              <a:t>Linguagem de Controle de Dados) é o subconjunto da </a:t>
            </a:r>
            <a:r>
              <a:rPr lang="pt-BR" sz="3600" b="1" dirty="0"/>
              <a:t>SQL </a:t>
            </a:r>
            <a:r>
              <a:rPr lang="pt-BR" sz="3600" dirty="0"/>
              <a:t>utilizado para controlar o acesso aos dados, basicamente com dois comandos que permite ou bloqueia o acesso de usuários a dados;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2260</Words>
  <Application>Microsoft Office PowerPoint</Application>
  <PresentationFormat>Apresentação na tela (4:3)</PresentationFormat>
  <Paragraphs>422</Paragraphs>
  <Slides>67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Courier New</vt:lpstr>
      <vt:lpstr>Garamond</vt:lpstr>
      <vt:lpstr>Wingdings</vt:lpstr>
      <vt:lpstr>Tema do Office</vt:lpstr>
      <vt:lpstr>Banco de Dados</vt:lpstr>
      <vt:lpstr>Apresentação do PowerPoint</vt:lpstr>
      <vt:lpstr> O QUE JÁ SABEMOS... </vt:lpstr>
      <vt:lpstr>SQL </vt:lpstr>
      <vt:lpstr>GRUPOS DE COMANDOS SQL </vt:lpstr>
      <vt:lpstr>DML</vt:lpstr>
      <vt:lpstr>DDL</vt:lpstr>
      <vt:lpstr>DDL</vt:lpstr>
      <vt:lpstr>DCL</vt:lpstr>
      <vt:lpstr>SQL X MYSQL</vt:lpstr>
      <vt:lpstr>SQL X MYSQL</vt:lpstr>
      <vt:lpstr>SQL - REGRAS</vt:lpstr>
      <vt:lpstr>INSTALAR O MYSQL</vt:lpstr>
      <vt:lpstr>PRIMEIRO ENCONTRO </vt:lpstr>
      <vt:lpstr>PRIMEIRO ENCONTRO </vt:lpstr>
      <vt:lpstr>CONEXÃO COM O MYSQL</vt:lpstr>
      <vt:lpstr>CONEXÃO COM O MYSQL</vt:lpstr>
      <vt:lpstr>CONEXÃO REALIZADA!</vt:lpstr>
      <vt:lpstr>Agora vamos praticar</vt:lpstr>
      <vt:lpstr>SCRIPT</vt:lpstr>
      <vt:lpstr>CRIAR UM BANCO DE DADOS </vt:lpstr>
      <vt:lpstr>MOSTRAR BANCO DE DADOS </vt:lpstr>
      <vt:lpstr>CRIAR BANCO DE DADOS</vt:lpstr>
      <vt:lpstr>DELETAR UM BANCO DE DADOS </vt:lpstr>
      <vt:lpstr>CUIDADO AO DELETAR </vt:lpstr>
      <vt:lpstr>Alguém pode me dizer? </vt:lpstr>
      <vt:lpstr>Alguém pode me dizer? </vt:lpstr>
      <vt:lpstr>USAR UM BANCO DE DADOS </vt:lpstr>
      <vt:lpstr>USAR UM BANCO DE DADOS </vt:lpstr>
      <vt:lpstr>Apresentação do PowerPoint</vt:lpstr>
      <vt:lpstr>CRIAR UMA TABELA </vt:lpstr>
      <vt:lpstr>CRIAR UMA TABELA </vt:lpstr>
      <vt:lpstr>CRIAR UMA TABELA </vt:lpstr>
      <vt:lpstr>Restrições da tabela </vt:lpstr>
      <vt:lpstr>Restrições da tabela </vt:lpstr>
      <vt:lpstr>Restrições da tabela </vt:lpstr>
      <vt:lpstr>Restrições da tabela </vt:lpstr>
      <vt:lpstr>Restrições da tabela </vt:lpstr>
      <vt:lpstr>Restrições da tabela </vt:lpstr>
      <vt:lpstr>Criar uma tabela – formato Geral</vt:lpstr>
      <vt:lpstr>TIPOS DE CAMPOS </vt:lpstr>
      <vt:lpstr>MOSTRAR TABELA </vt:lpstr>
      <vt:lpstr>MOSTRAR ESTRUTURA DA TABELA </vt:lpstr>
      <vt:lpstr>DDL - Praticar</vt:lpstr>
      <vt:lpstr>ALTER TABLE</vt:lpstr>
      <vt:lpstr>Alteração de uma Tabela ALTER TABLE - ADD</vt:lpstr>
      <vt:lpstr>Alteração de uma Tabela ALTER TABLE - CHANGE</vt:lpstr>
      <vt:lpstr>Alteração de uma Tabela</vt:lpstr>
      <vt:lpstr>Alteração de uma Tabela</vt:lpstr>
      <vt:lpstr>Alteração de uma Tabela</vt:lpstr>
      <vt:lpstr>Exclusão de uma Tabela - DROP</vt:lpstr>
      <vt:lpstr>Drop</vt:lpstr>
      <vt:lpstr>Exclusão de uma Tabela - DROP</vt:lpstr>
      <vt:lpstr>Apresentação do PowerPoint</vt:lpstr>
      <vt:lpstr>DML</vt:lpstr>
      <vt:lpstr>Insert</vt:lpstr>
      <vt:lpstr>Insert</vt:lpstr>
      <vt:lpstr>Insert</vt:lpstr>
      <vt:lpstr>Update</vt:lpstr>
      <vt:lpstr>Update</vt:lpstr>
      <vt:lpstr>Delete</vt:lpstr>
      <vt:lpstr>Delete</vt:lpstr>
      <vt:lpstr>Banco de Dados</vt:lpstr>
      <vt:lpstr>Apresentação do PowerPoint</vt:lpstr>
      <vt:lpstr>Select</vt:lpstr>
      <vt:lpstr>Select</vt:lpstr>
      <vt:lpstr>Indexação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USERW10</cp:lastModifiedBy>
  <cp:revision>163</cp:revision>
  <dcterms:created xsi:type="dcterms:W3CDTF">2013-10-10T17:31:52Z</dcterms:created>
  <dcterms:modified xsi:type="dcterms:W3CDTF">2017-10-16T22:12:47Z</dcterms:modified>
</cp:coreProperties>
</file>