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359" r:id="rId5"/>
    <p:sldId id="259" r:id="rId6"/>
    <p:sldId id="260" r:id="rId7"/>
    <p:sldId id="262" r:id="rId8"/>
    <p:sldId id="261" r:id="rId9"/>
    <p:sldId id="263" r:id="rId10"/>
    <p:sldId id="266" r:id="rId11"/>
    <p:sldId id="267" r:id="rId12"/>
    <p:sldId id="265" r:id="rId13"/>
    <p:sldId id="358" r:id="rId14"/>
    <p:sldId id="272" r:id="rId15"/>
    <p:sldId id="36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775" autoAdjust="0"/>
  </p:normalViewPr>
  <p:slideViewPr>
    <p:cSldViewPr>
      <p:cViewPr>
        <p:scale>
          <a:sx n="80" d="100"/>
          <a:sy n="80" d="100"/>
        </p:scale>
        <p:origin x="-864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79512" y="188640"/>
            <a:ext cx="8136904" cy="1470025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latin typeface="Garamond" panose="02020404030301010803" pitchFamily="18" charset="0"/>
              </a:rPr>
              <a:t>Lab.Banco</a:t>
            </a:r>
            <a:r>
              <a:rPr lang="pt-BR" b="1" dirty="0" smtClean="0">
                <a:latin typeface="Garamond" panose="02020404030301010803" pitchFamily="18" charset="0"/>
              </a:rPr>
              <a:t> de Dados</a:t>
            </a:r>
            <a:r>
              <a:rPr lang="pt-BR" b="1" dirty="0">
                <a:latin typeface="Garamond" panose="02020404030301010803" pitchFamily="18" charset="0"/>
              </a:rPr>
              <a:t/>
            </a:r>
            <a:br>
              <a:rPr lang="pt-BR" b="1" dirty="0">
                <a:latin typeface="Garamond" panose="02020404030301010803" pitchFamily="18" charset="0"/>
              </a:rPr>
            </a:br>
            <a:r>
              <a:rPr lang="pt-BR" b="1" dirty="0" smtClean="0">
                <a:latin typeface="Garamond" panose="02020404030301010803" pitchFamily="18" charset="0"/>
              </a:rPr>
              <a:t>Interface Gráfica - Swing</a:t>
            </a:r>
            <a:endParaRPr lang="pt-BR" sz="2200" b="1" dirty="0">
              <a:latin typeface="Garamond" panose="020204040303010108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683568" y="1772816"/>
            <a:ext cx="5616624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 smtClean="0">
                <a:latin typeface="Garamond" panose="02020404030301010803" pitchFamily="18" charset="0"/>
              </a:rPr>
              <a:t>Prof. </a:t>
            </a:r>
            <a:r>
              <a:rPr lang="pt-BR" sz="2600" b="1" dirty="0" err="1" smtClean="0">
                <a:latin typeface="Garamond" panose="02020404030301010803" pitchFamily="18" charset="0"/>
              </a:rPr>
              <a:t>Ms</a:t>
            </a:r>
            <a:r>
              <a:rPr lang="pt-BR" sz="2600" b="1" dirty="0" smtClean="0">
                <a:latin typeface="Garamond" panose="02020404030301010803" pitchFamily="18" charset="0"/>
              </a:rPr>
              <a:t> Larissa </a:t>
            </a:r>
            <a:r>
              <a:rPr lang="pt-BR" sz="2600" b="1" dirty="0" err="1" smtClean="0">
                <a:latin typeface="Garamond" panose="02020404030301010803" pitchFamily="18" charset="0"/>
              </a:rPr>
              <a:t>Pavarini</a:t>
            </a:r>
            <a:r>
              <a:rPr lang="pt-BR" sz="2600" b="1" dirty="0" smtClean="0">
                <a:latin typeface="Garamond" panose="02020404030301010803" pitchFamily="18" charset="0"/>
              </a:rPr>
              <a:t> da Luz</a:t>
            </a:r>
          </a:p>
          <a:p>
            <a:pPr marL="0" indent="0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E-mail: larissa.luz01@fatec.sp.gov.br</a:t>
            </a:r>
          </a:p>
          <a:p>
            <a:pPr marL="0" indent="0" algn="r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FATEC Garça</a:t>
            </a:r>
            <a:endParaRPr lang="pt-BR" sz="2600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Utilizando eventos no </a:t>
            </a:r>
            <a:r>
              <a:rPr lang="pt-BR" b="1" dirty="0" err="1"/>
              <a:t>JCheckBox</a:t>
            </a:r>
            <a:endParaRPr lang="pt-BR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77" y="1340768"/>
            <a:ext cx="724852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Utilizando eventos no </a:t>
            </a:r>
            <a:r>
              <a:rPr lang="pt-BR" b="1" dirty="0" err="1"/>
              <a:t>JCheckBox</a:t>
            </a:r>
            <a:endParaRPr lang="pt-BR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386668" cy="318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JTextArea</a:t>
            </a:r>
            <a:endParaRPr lang="pt-BR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Componente semelhante ao </a:t>
            </a:r>
            <a:r>
              <a:rPr lang="pt-BR" sz="2800" dirty="0" err="1" smtClean="0"/>
              <a:t>JTextField</a:t>
            </a:r>
            <a:r>
              <a:rPr lang="pt-BR" sz="2800" dirty="0"/>
              <a:t>.</a:t>
            </a:r>
          </a:p>
          <a:p>
            <a:r>
              <a:rPr lang="pt-BR" sz="2800" dirty="0" smtClean="0"/>
              <a:t>A diferença é que podemos escrever diversas linhas de texto, </a:t>
            </a:r>
            <a:r>
              <a:rPr lang="pt-BR" sz="2800" dirty="0" err="1" smtClean="0"/>
              <a:t>ouseja</a:t>
            </a:r>
            <a:r>
              <a:rPr lang="pt-BR" sz="2800" dirty="0" smtClean="0"/>
              <a:t>, a área para digitação de texto é superior</a:t>
            </a:r>
            <a:r>
              <a:rPr lang="pt-BR" sz="2800" dirty="0"/>
              <a:t>.</a:t>
            </a:r>
          </a:p>
          <a:p>
            <a:r>
              <a:rPr lang="pt-BR" sz="2800" dirty="0" smtClean="0"/>
              <a:t>Podemos definir o tamanho</a:t>
            </a:r>
          </a:p>
          <a:p>
            <a:pPr marL="0" indent="0">
              <a:buNone/>
            </a:pPr>
            <a:r>
              <a:rPr lang="pt-BR" sz="2800" dirty="0" smtClean="0"/>
              <a:t>da área de texto (altura e largura</a:t>
            </a:r>
            <a:r>
              <a:rPr lang="pt-BR" sz="2800" dirty="0"/>
              <a:t>).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" r="3054"/>
          <a:stretch/>
        </p:blipFill>
        <p:spPr bwMode="auto">
          <a:xfrm>
            <a:off x="5724128" y="3069234"/>
            <a:ext cx="3087584" cy="266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Propriedades </a:t>
            </a:r>
            <a:r>
              <a:rPr lang="pt-BR" b="1" dirty="0" err="1"/>
              <a:t>JTextArea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95536" y="1570396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/>
              <a:t>Columns</a:t>
            </a:r>
            <a:r>
              <a:rPr lang="pt-BR" sz="2800" dirty="0" smtClean="0"/>
              <a:t>: indica a quantidade de colunas que o componente apresentará (largura do componente</a:t>
            </a:r>
            <a:r>
              <a:rPr lang="pt-BR" sz="2800" dirty="0"/>
              <a:t>).</a:t>
            </a:r>
          </a:p>
          <a:p>
            <a:r>
              <a:rPr lang="pt-BR" sz="2800" dirty="0" err="1" smtClean="0"/>
              <a:t>Editable</a:t>
            </a:r>
            <a:r>
              <a:rPr lang="pt-BR" sz="2800" dirty="0" smtClean="0"/>
              <a:t>: informa se o componente pode ser editável</a:t>
            </a:r>
            <a:r>
              <a:rPr lang="pt-BR" sz="2800" dirty="0"/>
              <a:t>.</a:t>
            </a:r>
          </a:p>
          <a:p>
            <a:r>
              <a:rPr lang="pt-BR" sz="2800" dirty="0" err="1" smtClean="0"/>
              <a:t>lineWrap</a:t>
            </a:r>
            <a:r>
              <a:rPr lang="pt-BR" sz="2800" dirty="0" smtClean="0"/>
              <a:t>: esta opção indica se as linhas serão quebradas automaticamente</a:t>
            </a:r>
            <a:r>
              <a:rPr lang="pt-BR" sz="2800" dirty="0"/>
              <a:t>.</a:t>
            </a:r>
          </a:p>
          <a:p>
            <a:r>
              <a:rPr lang="pt-BR" sz="2800" dirty="0" err="1" smtClean="0"/>
              <a:t>Rows</a:t>
            </a:r>
            <a:r>
              <a:rPr lang="pt-BR" sz="2800" dirty="0" smtClean="0"/>
              <a:t>: quantidade de linhas que o componente possui (altura do componente</a:t>
            </a:r>
            <a:r>
              <a:rPr lang="pt-BR" sz="2800" dirty="0"/>
              <a:t>).</a:t>
            </a:r>
          </a:p>
          <a:p>
            <a:r>
              <a:rPr lang="pt-BR" sz="2800" dirty="0" err="1" smtClean="0"/>
              <a:t>Text</a:t>
            </a:r>
            <a:r>
              <a:rPr lang="pt-BR" sz="2800" dirty="0" smtClean="0"/>
              <a:t>: inclui um texto padrão no componente</a:t>
            </a:r>
            <a:r>
              <a:rPr lang="pt-BR" sz="2800" dirty="0"/>
              <a:t>.</a:t>
            </a:r>
          </a:p>
          <a:p>
            <a:pPr marL="571500" indent="-457200"/>
            <a:endParaRPr lang="pt-BR" altLang="pt-BR" sz="2800" b="1" dirty="0" smtClean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8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Exercício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3960" y="17091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" r="3182" b="2873"/>
          <a:stretch/>
        </p:blipFill>
        <p:spPr bwMode="auto">
          <a:xfrm>
            <a:off x="855023" y="1735211"/>
            <a:ext cx="3752603" cy="332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20072" y="3446201"/>
            <a:ext cx="33909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Referências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95536" y="1570396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/>
            <a:r>
              <a:rPr lang="pt-BR" b="1" dirty="0"/>
              <a:t>DESENVOLVIMENTO DE INTERFACE GRÁFICA COM JAVA </a:t>
            </a:r>
            <a:r>
              <a:rPr lang="pt-BR" b="1" dirty="0" smtClean="0"/>
              <a:t>–SWING – prof. </a:t>
            </a:r>
            <a:r>
              <a:rPr lang="pt-BR" dirty="0" err="1"/>
              <a:t>NickersonFonseca</a:t>
            </a:r>
            <a:r>
              <a:rPr lang="pt-BR" dirty="0"/>
              <a:t> Ferreira </a:t>
            </a:r>
            <a:endParaRPr lang="pt-BR" dirty="0" smtClean="0"/>
          </a:p>
          <a:p>
            <a:pPr marL="571500" indent="-457200"/>
            <a:r>
              <a:rPr lang="pt-BR" b="1" dirty="0" smtClean="0"/>
              <a:t>Componentes </a:t>
            </a:r>
            <a:r>
              <a:rPr lang="pt-BR" b="1" dirty="0"/>
              <a:t>da Interface </a:t>
            </a:r>
            <a:r>
              <a:rPr lang="pt-BR" b="1" dirty="0" err="1"/>
              <a:t>Grafica</a:t>
            </a:r>
            <a:r>
              <a:rPr lang="pt-BR" b="1" dirty="0"/>
              <a:t> da Linguagem Java </a:t>
            </a:r>
            <a:r>
              <a:rPr lang="pt-BR" dirty="0"/>
              <a:t>– prof. Wanderson </a:t>
            </a:r>
            <a:r>
              <a:rPr lang="pt-BR" dirty="0" err="1" smtClean="0"/>
              <a:t>Rigo</a:t>
            </a:r>
            <a:endParaRPr lang="pt-BR" dirty="0" smtClean="0"/>
          </a:p>
          <a:p>
            <a:pPr marL="571500" indent="-457200"/>
            <a:r>
              <a:rPr lang="pt-BR" b="1" dirty="0"/>
              <a:t>Interface </a:t>
            </a:r>
            <a:r>
              <a:rPr lang="pt-BR" b="1" dirty="0" smtClean="0"/>
              <a:t>Gráfica</a:t>
            </a:r>
            <a:r>
              <a:rPr lang="pt-BR" dirty="0" smtClean="0"/>
              <a:t> – Luciana </a:t>
            </a:r>
            <a:r>
              <a:rPr lang="pt-BR" dirty="0" err="1" smtClean="0"/>
              <a:t>Nedel</a:t>
            </a:r>
            <a:endParaRPr lang="pt-BR" dirty="0" smtClean="0"/>
          </a:p>
          <a:p>
            <a:pPr marL="571500" indent="-457200"/>
            <a:r>
              <a:rPr lang="pt-BR" b="1" dirty="0"/>
              <a:t>Interfaces Gráficas Java usando </a:t>
            </a:r>
            <a:r>
              <a:rPr lang="pt-BR" b="1" dirty="0" err="1"/>
              <a:t>NetBeans</a:t>
            </a:r>
            <a:endParaRPr lang="pt-BR" altLang="pt-BR" b="1" dirty="0">
              <a:solidFill>
                <a:srgbClr val="CC00CC"/>
              </a:solidFill>
            </a:endParaRPr>
          </a:p>
          <a:p>
            <a:pPr marL="571500" indent="-457200"/>
            <a:endParaRPr lang="pt-BR" altLang="pt-BR" b="1" dirty="0" smtClean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7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MANIPULAÇÃO DE STRINGS, JCHECKBOXE JTEXTAREA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5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Manipulação de </a:t>
            </a:r>
            <a:r>
              <a:rPr lang="pt-BR" b="1" dirty="0" err="1"/>
              <a:t>Strings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O que é uma </a:t>
            </a:r>
            <a:r>
              <a:rPr lang="pt-BR" sz="2800" dirty="0" err="1" smtClean="0"/>
              <a:t>String</a:t>
            </a:r>
            <a:r>
              <a:rPr lang="pt-BR" sz="2800" dirty="0"/>
              <a:t>???</a:t>
            </a:r>
          </a:p>
          <a:p>
            <a:r>
              <a:rPr lang="pt-BR" sz="2800" dirty="0" smtClean="0"/>
              <a:t>É uma classe Java que herda da classe </a:t>
            </a:r>
            <a:r>
              <a:rPr lang="pt-BR" sz="2800" dirty="0" err="1" smtClean="0"/>
              <a:t>Object</a:t>
            </a:r>
            <a:r>
              <a:rPr lang="pt-BR" sz="2800" dirty="0"/>
              <a:t>.</a:t>
            </a:r>
          </a:p>
          <a:p>
            <a:r>
              <a:rPr lang="pt-BR" sz="2800" dirty="0" smtClean="0"/>
              <a:t>Podem ser criados de 2 formas</a:t>
            </a:r>
            <a:r>
              <a:rPr lang="pt-BR" sz="2800" dirty="0"/>
              <a:t>:</a:t>
            </a:r>
          </a:p>
          <a:p>
            <a:pPr lvl="1"/>
            <a:r>
              <a:rPr lang="pt-BR" sz="2400" dirty="0" err="1" smtClean="0"/>
              <a:t>Strings</a:t>
            </a:r>
            <a:r>
              <a:rPr lang="pt-BR" sz="2400" dirty="0" smtClean="0"/>
              <a:t>= </a:t>
            </a:r>
            <a:r>
              <a:rPr lang="pt-BR" sz="2400" dirty="0" err="1" smtClean="0"/>
              <a:t>newString</a:t>
            </a:r>
            <a:r>
              <a:rPr lang="pt-BR" sz="2400" dirty="0"/>
              <a:t>(“Teste”);</a:t>
            </a:r>
          </a:p>
          <a:p>
            <a:pPr lvl="1"/>
            <a:r>
              <a:rPr lang="pt-BR" sz="2400" dirty="0" err="1" smtClean="0"/>
              <a:t>Strings</a:t>
            </a:r>
            <a:r>
              <a:rPr lang="pt-BR" sz="2400" dirty="0" smtClean="0"/>
              <a:t>= “</a:t>
            </a:r>
            <a:r>
              <a:rPr lang="pt-BR" sz="2400" dirty="0"/>
              <a:t>Teste”;</a:t>
            </a: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Manipulação de </a:t>
            </a:r>
            <a:r>
              <a:rPr lang="pt-BR" b="1" dirty="0" err="1"/>
              <a:t>Strings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/>
              <a:t>Podemos fazer algumas operações com as </a:t>
            </a:r>
            <a:r>
              <a:rPr lang="pt-BR" sz="2200" dirty="0" err="1" smtClean="0"/>
              <a:t>Strings</a:t>
            </a:r>
            <a:r>
              <a:rPr lang="pt-BR" sz="2200" dirty="0" smtClean="0"/>
              <a:t>. A principal é a </a:t>
            </a:r>
            <a:r>
              <a:rPr lang="pt-BR" sz="2200" b="1" dirty="0" smtClean="0"/>
              <a:t>concatenação</a:t>
            </a:r>
            <a:r>
              <a:rPr lang="pt-BR" sz="2200" dirty="0"/>
              <a:t>.</a:t>
            </a:r>
          </a:p>
          <a:p>
            <a:r>
              <a:rPr lang="pt-BR" sz="2200" dirty="0" smtClean="0"/>
              <a:t>Utiliza-se o operador </a:t>
            </a:r>
            <a:r>
              <a:rPr lang="pt-BR" sz="2200" b="1" dirty="0" smtClean="0"/>
              <a:t>+ </a:t>
            </a:r>
            <a:r>
              <a:rPr lang="pt-BR" sz="2200" dirty="0" smtClean="0"/>
              <a:t>para concatenar </a:t>
            </a:r>
            <a:r>
              <a:rPr lang="pt-BR" sz="2200" dirty="0" err="1" smtClean="0"/>
              <a:t>Strings</a:t>
            </a:r>
            <a:r>
              <a:rPr lang="pt-BR" sz="2200" dirty="0"/>
              <a:t>.</a:t>
            </a:r>
          </a:p>
          <a:p>
            <a:r>
              <a:rPr lang="pt-BR" sz="2200" dirty="0" smtClean="0"/>
              <a:t>Como é um objeto, possui diversos métodos que podemos utilizar. Os principais são</a:t>
            </a:r>
            <a:r>
              <a:rPr lang="pt-BR" sz="2200" dirty="0"/>
              <a:t>:</a:t>
            </a:r>
          </a:p>
          <a:p>
            <a:pPr lvl="1"/>
            <a:r>
              <a:rPr lang="pt-BR" sz="1800" dirty="0" err="1" smtClean="0"/>
              <a:t>equals</a:t>
            </a:r>
            <a:r>
              <a:rPr lang="pt-BR" sz="1800" dirty="0" smtClean="0"/>
              <a:t>(</a:t>
            </a:r>
            <a:r>
              <a:rPr lang="pt-BR" sz="1800" dirty="0" err="1" smtClean="0"/>
              <a:t>String</a:t>
            </a:r>
            <a:r>
              <a:rPr lang="pt-BR" sz="1800" dirty="0" smtClean="0"/>
              <a:t> outra</a:t>
            </a:r>
            <a:r>
              <a:rPr lang="pt-BR" sz="1800" dirty="0"/>
              <a:t>)</a:t>
            </a:r>
          </a:p>
          <a:p>
            <a:pPr lvl="1"/>
            <a:r>
              <a:rPr lang="pt-BR" sz="1800" dirty="0" err="1" smtClean="0"/>
              <a:t>length</a:t>
            </a:r>
            <a:r>
              <a:rPr lang="pt-BR" sz="1800" dirty="0"/>
              <a:t>()</a:t>
            </a:r>
          </a:p>
          <a:p>
            <a:pPr lvl="1"/>
            <a:r>
              <a:rPr lang="pt-BR" sz="1800" dirty="0" err="1" smtClean="0"/>
              <a:t>toLowerCase</a:t>
            </a:r>
            <a:r>
              <a:rPr lang="pt-BR" sz="1800" dirty="0" smtClean="0"/>
              <a:t>() e </a:t>
            </a:r>
            <a:r>
              <a:rPr lang="pt-BR" sz="1800" dirty="0" err="1" smtClean="0"/>
              <a:t>toUpperCase</a:t>
            </a:r>
            <a:r>
              <a:rPr lang="pt-BR" sz="1800" dirty="0"/>
              <a:t>()</a:t>
            </a:r>
          </a:p>
          <a:p>
            <a:pPr lvl="1"/>
            <a:r>
              <a:rPr lang="pt-BR" sz="1800" dirty="0" err="1" smtClean="0"/>
              <a:t>trim</a:t>
            </a:r>
            <a:r>
              <a:rPr lang="pt-BR" sz="1800" dirty="0"/>
              <a:t>()</a:t>
            </a:r>
          </a:p>
          <a:p>
            <a:pPr lvl="1"/>
            <a:r>
              <a:rPr lang="pt-BR" sz="1800" dirty="0" err="1" smtClean="0"/>
              <a:t>replace</a:t>
            </a:r>
            <a:r>
              <a:rPr lang="pt-BR" sz="1800" dirty="0"/>
              <a:t>()</a:t>
            </a:r>
          </a:p>
          <a:p>
            <a:pPr lvl="1"/>
            <a:r>
              <a:rPr lang="pt-BR" sz="1800" dirty="0" err="1" smtClean="0"/>
              <a:t>substring</a:t>
            </a:r>
            <a:r>
              <a:rPr lang="pt-BR" sz="1800" dirty="0" smtClean="0"/>
              <a:t>(</a:t>
            </a: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err="1" smtClean="0"/>
              <a:t>inicio,int</a:t>
            </a:r>
            <a:r>
              <a:rPr lang="pt-BR" sz="1800" dirty="0" smtClean="0"/>
              <a:t> fim</a:t>
            </a:r>
            <a:r>
              <a:rPr lang="pt-BR" sz="1800" dirty="0"/>
              <a:t>)</a:t>
            </a:r>
          </a:p>
          <a:p>
            <a:pPr lvl="1"/>
            <a:r>
              <a:rPr lang="pt-BR" sz="1800" dirty="0" err="1" smtClean="0"/>
              <a:t>indexOf</a:t>
            </a:r>
            <a:r>
              <a:rPr lang="pt-BR" sz="1800" dirty="0" smtClean="0"/>
              <a:t>(</a:t>
            </a:r>
            <a:r>
              <a:rPr lang="pt-BR" sz="1800" dirty="0" err="1" smtClean="0"/>
              <a:t>String</a:t>
            </a:r>
            <a:r>
              <a:rPr lang="pt-BR" sz="1800" dirty="0" smtClean="0"/>
              <a:t> pesquisar</a:t>
            </a:r>
            <a:r>
              <a:rPr lang="pt-B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0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Exemplos</a:t>
            </a:r>
            <a:endParaRPr lang="pt-B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09311"/>
            <a:ext cx="6984776" cy="207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9" y="3695826"/>
            <a:ext cx="628919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JCheckBox</a:t>
            </a:r>
            <a:r>
              <a:rPr lang="pt-BR" b="1" dirty="0"/>
              <a:t> (Caixa de seleção)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Funciona de forma semelhante ao </a:t>
            </a:r>
            <a:r>
              <a:rPr lang="pt-BR" dirty="0" err="1" smtClean="0"/>
              <a:t>JRadioButton</a:t>
            </a:r>
            <a:r>
              <a:rPr lang="pt-BR" dirty="0" smtClean="0"/>
              <a:t> que vimos na aula anterior</a:t>
            </a:r>
            <a:r>
              <a:rPr lang="pt-BR" dirty="0"/>
              <a:t>.</a:t>
            </a:r>
          </a:p>
          <a:p>
            <a:r>
              <a:rPr lang="pt-BR" dirty="0" smtClean="0"/>
              <a:t>A diferença é que este componente é utilizado para seleção de uma ou várias opções. 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42" y="4185149"/>
            <a:ext cx="3312368" cy="267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JCheckBox</a:t>
            </a:r>
            <a:r>
              <a:rPr lang="pt-BR" b="1" dirty="0"/>
              <a:t> (caixa de seleção)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1900" b="1" dirty="0" smtClean="0">
              <a:solidFill>
                <a:srgbClr val="CC00CC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339576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56792"/>
            <a:ext cx="23145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4742185" y="2745246"/>
            <a:ext cx="2283246" cy="1175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Caixa de Seleção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JCheckBox</a:t>
            </a:r>
            <a:r>
              <a:rPr lang="pt-BR" b="1" dirty="0"/>
              <a:t> (Caixa de seleção)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/>
              <a:t>Principais propriedades</a:t>
            </a:r>
            <a:r>
              <a:rPr lang="pt-BR" dirty="0"/>
              <a:t>:</a:t>
            </a:r>
          </a:p>
          <a:p>
            <a:pPr lvl="1" algn="just"/>
            <a:r>
              <a:rPr lang="pt-BR" sz="3200" dirty="0" err="1" smtClean="0"/>
              <a:t>enabled</a:t>
            </a:r>
            <a:r>
              <a:rPr lang="pt-BR" sz="3200" dirty="0" smtClean="0"/>
              <a:t>: esta propriedade indica se a caixa de seleção está ativa ou não</a:t>
            </a:r>
            <a:r>
              <a:rPr lang="pt-BR" sz="3200" dirty="0"/>
              <a:t>.</a:t>
            </a:r>
          </a:p>
          <a:p>
            <a:pPr lvl="1" algn="just"/>
            <a:r>
              <a:rPr lang="pt-BR" sz="3200" dirty="0" err="1" smtClean="0"/>
              <a:t>selected</a:t>
            </a:r>
            <a:r>
              <a:rPr lang="pt-BR" sz="3200" dirty="0" smtClean="0"/>
              <a:t>: indica se, ao abrir a página, a opção estará marcada</a:t>
            </a:r>
            <a:r>
              <a:rPr lang="pt-BR" sz="3200" dirty="0"/>
              <a:t>.</a:t>
            </a:r>
          </a:p>
          <a:p>
            <a:pPr lvl="1" algn="just"/>
            <a:r>
              <a:rPr lang="pt-BR" sz="3200" dirty="0" err="1" smtClean="0"/>
              <a:t>text</a:t>
            </a:r>
            <a:r>
              <a:rPr lang="pt-BR" sz="3200" dirty="0" smtClean="0"/>
              <a:t>: texto apresentado para o usuário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Utilizando eventos no JCheckBox8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2100" b="1" dirty="0" smtClean="0">
              <a:solidFill>
                <a:srgbClr val="CC00CC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763960" y="17091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Podemos incluir eventos que serão executados quando o usuário alterar o estado do componente</a:t>
            </a:r>
            <a:r>
              <a:rPr lang="pt-BR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12976"/>
            <a:ext cx="3456384" cy="256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379</Words>
  <Application>Microsoft Office PowerPoint</Application>
  <PresentationFormat>Apresentação na tela 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Lab.Banco de Dados Interface Gráfica - Swing</vt:lpstr>
      <vt:lpstr>MANIPULAÇÃO DE STRINGS, JCHECKBOXE JTEXTAREA</vt:lpstr>
      <vt:lpstr>Manipulação de Strings</vt:lpstr>
      <vt:lpstr>Manipulação de Strings</vt:lpstr>
      <vt:lpstr>Exemplos</vt:lpstr>
      <vt:lpstr>JCheckBox (Caixa de seleção)</vt:lpstr>
      <vt:lpstr>JCheckBox (caixa de seleção)</vt:lpstr>
      <vt:lpstr>JCheckBox (Caixa de seleção)</vt:lpstr>
      <vt:lpstr>Utilizando eventos no JCheckBox8</vt:lpstr>
      <vt:lpstr>Utilizando eventos no JCheckBox</vt:lpstr>
      <vt:lpstr>Utilizando eventos no JCheckBox</vt:lpstr>
      <vt:lpstr>JTextArea</vt:lpstr>
      <vt:lpstr>Propriedades JTextArea</vt:lpstr>
      <vt:lpstr>Exercício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alunos</cp:lastModifiedBy>
  <cp:revision>102</cp:revision>
  <dcterms:created xsi:type="dcterms:W3CDTF">2013-10-10T17:31:52Z</dcterms:created>
  <dcterms:modified xsi:type="dcterms:W3CDTF">2016-05-02T13:10:48Z</dcterms:modified>
</cp:coreProperties>
</file>