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5" r:id="rId4"/>
    <p:sldId id="257" r:id="rId5"/>
    <p:sldId id="262" r:id="rId6"/>
    <p:sldId id="260" r:id="rId7"/>
    <p:sldId id="259" r:id="rId8"/>
    <p:sldId id="258" r:id="rId9"/>
    <p:sldId id="264" r:id="rId10"/>
    <p:sldId id="265" r:id="rId11"/>
    <p:sldId id="266" r:id="rId12"/>
    <p:sldId id="268" r:id="rId13"/>
    <p:sldId id="271" r:id="rId14"/>
    <p:sldId id="277"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92" d="100"/>
          <a:sy n="92" d="100"/>
        </p:scale>
        <p:origin x="35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60ABDBA-462C-4052-8491-EBF1CE4EC21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C33CA70C-1447-4D55-8419-405864BDF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ACDBE9A2-47E5-40CC-B735-C8A861B6CF63}"/>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5" name="Espaço Reservado para Rodapé 4">
            <a:extLst>
              <a:ext uri="{FF2B5EF4-FFF2-40B4-BE49-F238E27FC236}">
                <a16:creationId xmlns="" xmlns:a16="http://schemas.microsoft.com/office/drawing/2014/main" id="{B10C48B1-4437-4AAF-86BE-DAADC59B5AB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AEE76BAA-07AE-42C5-82A3-BEFD0FDDBB72}"/>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87392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D977E6E-CA2D-491B-90D9-6451F18BBFC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64F5D739-54A3-47A0-B109-948FD58D110F}"/>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EDD0315-8F7C-44A5-AF0F-36B1F08B10A0}"/>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5" name="Espaço Reservado para Rodapé 4">
            <a:extLst>
              <a:ext uri="{FF2B5EF4-FFF2-40B4-BE49-F238E27FC236}">
                <a16:creationId xmlns="" xmlns:a16="http://schemas.microsoft.com/office/drawing/2014/main" id="{D483C701-0719-4D19-B979-DC33F8228AE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DE3C667D-CBD7-4AB5-82BE-FAAD10766676}"/>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233658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10A40DCC-121C-4AB5-97C7-9640B2660B8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3E07527C-9F30-4340-90D3-9B098628FD63}"/>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3BA58AA0-A375-4941-9A1F-90651CFA74D9}"/>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5" name="Espaço Reservado para Rodapé 4">
            <a:extLst>
              <a:ext uri="{FF2B5EF4-FFF2-40B4-BE49-F238E27FC236}">
                <a16:creationId xmlns="" xmlns:a16="http://schemas.microsoft.com/office/drawing/2014/main" id="{6C941CC4-DA53-4271-8A44-A6F53EFE398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20B6E2EE-A63A-42D6-B727-B4CE92C0DB18}"/>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185998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6DB72FB-FBFA-4BBB-BCFB-E7D2D3A1E18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4F796FD8-5A59-4642-832A-868479280CF0}"/>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4FF15E81-E1A0-4D54-BA60-6F80F8A459B7}"/>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5" name="Espaço Reservado para Rodapé 4">
            <a:extLst>
              <a:ext uri="{FF2B5EF4-FFF2-40B4-BE49-F238E27FC236}">
                <a16:creationId xmlns="" xmlns:a16="http://schemas.microsoft.com/office/drawing/2014/main" id="{9E192718-C7B3-44FB-8794-E6292CAD62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FDC46D47-EB28-4C6E-89FF-BB933E77DDCB}"/>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369473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2C8429D-9CB1-4C4A-BDFC-B1C16AB068A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3621108B-6FEB-410A-84EA-BCF23C57E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B4675BFC-B7CC-43B8-A7D7-FC3154AAE5D7}"/>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5" name="Espaço Reservado para Rodapé 4">
            <a:extLst>
              <a:ext uri="{FF2B5EF4-FFF2-40B4-BE49-F238E27FC236}">
                <a16:creationId xmlns="" xmlns:a16="http://schemas.microsoft.com/office/drawing/2014/main" id="{5B337CDA-094E-4AAD-B180-B60DB15DDF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99E8480C-701E-46E1-ACA2-7964B6D05644}"/>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5507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85E0D1B-31CD-4E19-9C35-DF919D150F1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3CACF632-192B-488F-89D1-851FA66130FF}"/>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68E5893F-0855-44DB-89A1-9132755F46E3}"/>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EF0B2497-56AF-4752-A245-4E45E8F638C8}"/>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6" name="Espaço Reservado para Rodapé 5">
            <a:extLst>
              <a:ext uri="{FF2B5EF4-FFF2-40B4-BE49-F238E27FC236}">
                <a16:creationId xmlns="" xmlns:a16="http://schemas.microsoft.com/office/drawing/2014/main" id="{CBB913DC-3368-454B-8AE7-99755BAEEF7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7BF5518C-953C-4A0A-9509-F79A5315F084}"/>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74260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DFD6669-0D0B-4F23-813D-7A1B3007BBF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29BE14C4-682B-4B12-9D5E-A2495795D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1AA61337-52F3-4339-B105-37D3D9CE96CB}"/>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615BAD2E-C561-4636-886B-C771CD176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D9767615-3C1B-48CD-8AF6-73C6FEFA4C87}"/>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A62B3045-82F7-48CD-93F7-16A1B5E8C8DB}"/>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8" name="Espaço Reservado para Rodapé 7">
            <a:extLst>
              <a:ext uri="{FF2B5EF4-FFF2-40B4-BE49-F238E27FC236}">
                <a16:creationId xmlns="" xmlns:a16="http://schemas.microsoft.com/office/drawing/2014/main" id="{F1DDB9B4-167D-4E37-8F6A-9777A44394D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8D77EA80-679F-4FE2-8FEA-E1C243BB40DA}"/>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142578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50E47F0-B757-4D57-9D95-08214009390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E73E282F-6400-4822-8A6D-413BAC50E772}"/>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4" name="Espaço Reservado para Rodapé 3">
            <a:extLst>
              <a:ext uri="{FF2B5EF4-FFF2-40B4-BE49-F238E27FC236}">
                <a16:creationId xmlns="" xmlns:a16="http://schemas.microsoft.com/office/drawing/2014/main" id="{10E2F7DA-4799-41DF-B25F-1F398BA7384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B9A15632-BF4B-43A3-BF94-0287B7F7D5E3}"/>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157819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35118CFE-8ED0-4844-BC12-6A84FCA70C37}"/>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3" name="Espaço Reservado para Rodapé 2">
            <a:extLst>
              <a:ext uri="{FF2B5EF4-FFF2-40B4-BE49-F238E27FC236}">
                <a16:creationId xmlns="" xmlns:a16="http://schemas.microsoft.com/office/drawing/2014/main" id="{1BD83D15-B064-44D7-A2A0-D48DA4C6C9C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B4303234-195F-4917-BF8F-AB96E3DE70CC}"/>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193860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C306F84-4E84-4C92-A090-1652E337D63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E624BEAE-E261-419D-AA7A-5B5A28557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202FC2F6-AF10-4A5A-BE45-1D925B405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DE2B4D20-CC20-472C-A83A-EAC30CB4B8AF}"/>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6" name="Espaço Reservado para Rodapé 5">
            <a:extLst>
              <a:ext uri="{FF2B5EF4-FFF2-40B4-BE49-F238E27FC236}">
                <a16:creationId xmlns="" xmlns:a16="http://schemas.microsoft.com/office/drawing/2014/main" id="{B8E01D37-1439-4EF6-8A4A-9B7AB816EEB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B8B4C3EA-2FD8-4E04-A51F-738E799B70E4}"/>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49375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41C5023-169E-4194-8E02-0903DDB27E0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F883940C-B085-4410-8B96-207EFE7739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36FE6BCA-D288-47E9-A2FC-20B27D998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38AC6A3B-A424-4E22-8F08-5173C2A0BA4A}"/>
              </a:ext>
            </a:extLst>
          </p:cNvPr>
          <p:cNvSpPr>
            <a:spLocks noGrp="1"/>
          </p:cNvSpPr>
          <p:nvPr>
            <p:ph type="dt" sz="half" idx="10"/>
          </p:nvPr>
        </p:nvSpPr>
        <p:spPr/>
        <p:txBody>
          <a:bodyPr/>
          <a:lstStyle/>
          <a:p>
            <a:fld id="{0D1B6AB6-2AD2-4526-90BE-4F7406F826CA}" type="datetimeFigureOut">
              <a:rPr lang="pt-BR" smtClean="0"/>
              <a:t>29/03/2018</a:t>
            </a:fld>
            <a:endParaRPr lang="pt-BR"/>
          </a:p>
        </p:txBody>
      </p:sp>
      <p:sp>
        <p:nvSpPr>
          <p:cNvPr id="6" name="Espaço Reservado para Rodapé 5">
            <a:extLst>
              <a:ext uri="{FF2B5EF4-FFF2-40B4-BE49-F238E27FC236}">
                <a16:creationId xmlns="" xmlns:a16="http://schemas.microsoft.com/office/drawing/2014/main" id="{35F0C817-DA66-4D62-AD54-E9FEE04E2B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5E04F803-5F9E-4E71-B86B-603063EE609F}"/>
              </a:ext>
            </a:extLst>
          </p:cNvPr>
          <p:cNvSpPr>
            <a:spLocks noGrp="1"/>
          </p:cNvSpPr>
          <p:nvPr>
            <p:ph type="sldNum" sz="quarter" idx="12"/>
          </p:nvPr>
        </p:nvSpPr>
        <p:spPr/>
        <p:txBody>
          <a:bodyPr/>
          <a:lstStyle/>
          <a:p>
            <a:fld id="{2CF21330-65FB-4FF4-9ABF-9C397F46FE84}" type="slidenum">
              <a:rPr lang="pt-BR" smtClean="0"/>
              <a:t>‹nº›</a:t>
            </a:fld>
            <a:endParaRPr lang="pt-BR"/>
          </a:p>
        </p:txBody>
      </p:sp>
    </p:spTree>
    <p:extLst>
      <p:ext uri="{BB962C8B-B14F-4D97-AF65-F5344CB8AC3E}">
        <p14:creationId xmlns:p14="http://schemas.microsoft.com/office/powerpoint/2010/main" val="397780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79E22AE5-4740-41AA-9A9E-31D87C4F5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45BC9584-5EA8-4521-B325-5880A8542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E827770E-AA56-4309-A784-2021C3FEA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B6AB6-2AD2-4526-90BE-4F7406F826CA}" type="datetimeFigureOut">
              <a:rPr lang="pt-BR" smtClean="0"/>
              <a:t>29/03/2018</a:t>
            </a:fld>
            <a:endParaRPr lang="pt-BR"/>
          </a:p>
        </p:txBody>
      </p:sp>
      <p:sp>
        <p:nvSpPr>
          <p:cNvPr id="5" name="Espaço Reservado para Rodapé 4">
            <a:extLst>
              <a:ext uri="{FF2B5EF4-FFF2-40B4-BE49-F238E27FC236}">
                <a16:creationId xmlns="" xmlns:a16="http://schemas.microsoft.com/office/drawing/2014/main" id="{BCB0A8DB-D30D-4D08-9B1F-62F263656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DB0EAA96-05E6-4908-BBF7-2B5DE1879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21330-65FB-4FF4-9ABF-9C397F46FE84}" type="slidenum">
              <a:rPr lang="pt-BR" smtClean="0"/>
              <a:t>‹nº›</a:t>
            </a:fld>
            <a:endParaRPr lang="pt-BR"/>
          </a:p>
        </p:txBody>
      </p:sp>
    </p:spTree>
    <p:extLst>
      <p:ext uri="{BB962C8B-B14F-4D97-AF65-F5344CB8AC3E}">
        <p14:creationId xmlns:p14="http://schemas.microsoft.com/office/powerpoint/2010/main" val="3237560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A4B9BA-FAB1-4301-9BCF-85C314173350}"/>
              </a:ext>
            </a:extLst>
          </p:cNvPr>
          <p:cNvSpPr>
            <a:spLocks noGrp="1"/>
          </p:cNvSpPr>
          <p:nvPr>
            <p:ph type="ctrTitle"/>
          </p:nvPr>
        </p:nvSpPr>
        <p:spPr>
          <a:xfrm>
            <a:off x="1524000" y="122901"/>
            <a:ext cx="9144000" cy="2387600"/>
          </a:xfrm>
        </p:spPr>
        <p:txBody>
          <a:bodyPr>
            <a:normAutofit/>
          </a:bodyPr>
          <a:lstStyle/>
          <a:p>
            <a:r>
              <a:rPr lang="pt-BR" sz="2400" dirty="0"/>
              <a:t>FERRAMENTA CASE</a:t>
            </a:r>
          </a:p>
        </p:txBody>
      </p:sp>
      <p:sp>
        <p:nvSpPr>
          <p:cNvPr id="3" name="Subtítulo 2">
            <a:extLst>
              <a:ext uri="{FF2B5EF4-FFF2-40B4-BE49-F238E27FC236}">
                <a16:creationId xmlns="" xmlns:a16="http://schemas.microsoft.com/office/drawing/2014/main" id="{3B71D8D7-F348-411F-9063-14E048687F53}"/>
              </a:ext>
            </a:extLst>
          </p:cNvPr>
          <p:cNvSpPr>
            <a:spLocks noGrp="1"/>
          </p:cNvSpPr>
          <p:nvPr>
            <p:ph type="subTitle" idx="1"/>
          </p:nvPr>
        </p:nvSpPr>
        <p:spPr/>
        <p:txBody>
          <a:bodyPr>
            <a:normAutofit fontScale="92500" lnSpcReduction="10000"/>
          </a:bodyPr>
          <a:lstStyle/>
          <a:p>
            <a:r>
              <a:rPr lang="pt-BR" sz="6000" dirty="0" err="1"/>
              <a:t>Astah</a:t>
            </a:r>
            <a:endParaRPr lang="pt-BR" sz="6000" dirty="0"/>
          </a:p>
          <a:p>
            <a:r>
              <a:rPr lang="pt-BR" sz="6000" dirty="0"/>
              <a:t>Profissional</a:t>
            </a:r>
          </a:p>
        </p:txBody>
      </p:sp>
    </p:spTree>
    <p:extLst>
      <p:ext uri="{BB962C8B-B14F-4D97-AF65-F5344CB8AC3E}">
        <p14:creationId xmlns:p14="http://schemas.microsoft.com/office/powerpoint/2010/main" val="372366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classe</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676" y="1529189"/>
            <a:ext cx="8182707" cy="5114193"/>
          </a:xfrm>
        </p:spPr>
      </p:pic>
    </p:spTree>
    <p:extLst>
      <p:ext uri="{BB962C8B-B14F-4D97-AF65-F5344CB8AC3E}">
        <p14:creationId xmlns:p14="http://schemas.microsoft.com/office/powerpoint/2010/main" val="324815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caso de uso</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268" y="1837348"/>
            <a:ext cx="6102055" cy="4808461"/>
          </a:xfrm>
        </p:spPr>
      </p:pic>
    </p:spTree>
    <p:extLst>
      <p:ext uri="{BB962C8B-B14F-4D97-AF65-F5344CB8AC3E}">
        <p14:creationId xmlns:p14="http://schemas.microsoft.com/office/powerpoint/2010/main" val="95444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atividades</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375" y="1673225"/>
            <a:ext cx="8654670" cy="4868252"/>
          </a:xfrm>
        </p:spPr>
      </p:pic>
    </p:spTree>
    <p:extLst>
      <p:ext uri="{BB962C8B-B14F-4D97-AF65-F5344CB8AC3E}">
        <p14:creationId xmlns:p14="http://schemas.microsoft.com/office/powerpoint/2010/main" val="155080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07" y="1443342"/>
            <a:ext cx="6194307" cy="4645731"/>
          </a:xfrm>
        </p:spPr>
      </p:pic>
      <p:sp>
        <p:nvSpPr>
          <p:cNvPr id="6" name="Título 1"/>
          <p:cNvSpPr txBox="1">
            <a:spLocks/>
          </p:cNvSpPr>
          <p:nvPr/>
        </p:nvSpPr>
        <p:spPr>
          <a:xfrm>
            <a:off x="675216" y="715387"/>
            <a:ext cx="6733502" cy="5387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dirty="0" smtClean="0"/>
              <a:t>Diagrama ER (entidade relacionamento)</a:t>
            </a:r>
            <a:endParaRPr lang="pt-BR" sz="2400" b="1" dirty="0">
              <a:solidFill>
                <a:srgbClr val="FF0000"/>
              </a:solidFill>
            </a:endParaRPr>
          </a:p>
        </p:txBody>
      </p:sp>
      <p:pic>
        <p:nvPicPr>
          <p:cNvPr id="7"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66" y="1443342"/>
            <a:ext cx="4463562" cy="4829574"/>
          </a:xfrm>
          <a:prstGeom prst="rect">
            <a:avLst/>
          </a:prstGeom>
        </p:spPr>
      </p:pic>
      <p:sp>
        <p:nvSpPr>
          <p:cNvPr id="8" name="Título 1"/>
          <p:cNvSpPr>
            <a:spLocks noGrp="1"/>
          </p:cNvSpPr>
          <p:nvPr>
            <p:ph type="title"/>
          </p:nvPr>
        </p:nvSpPr>
        <p:spPr>
          <a:xfrm>
            <a:off x="7715250" y="715387"/>
            <a:ext cx="2674993" cy="548682"/>
          </a:xfrm>
        </p:spPr>
        <p:txBody>
          <a:bodyPr>
            <a:normAutofit fontScale="90000"/>
          </a:bodyPr>
          <a:lstStyle/>
          <a:p>
            <a:r>
              <a:rPr lang="pt-BR" dirty="0" smtClean="0"/>
              <a:t>Fluxograma</a:t>
            </a:r>
            <a:endParaRPr lang="pt-BR" dirty="0"/>
          </a:p>
        </p:txBody>
      </p:sp>
    </p:spTree>
    <p:extLst>
      <p:ext uri="{BB962C8B-B14F-4D97-AF65-F5344CB8AC3E}">
        <p14:creationId xmlns:p14="http://schemas.microsoft.com/office/powerpoint/2010/main" val="408549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Mapa Mental</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5899"/>
            <a:ext cx="5875204" cy="4180629"/>
          </a:xfrm>
        </p:spPr>
      </p:pic>
      <p:pic>
        <p:nvPicPr>
          <p:cNvPr id="5" name="Espaço Reservado para Conteú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204" y="1334086"/>
            <a:ext cx="6111951" cy="4583963"/>
          </a:xfrm>
          <a:prstGeom prst="rect">
            <a:avLst/>
          </a:prstGeom>
        </p:spPr>
      </p:pic>
      <p:sp>
        <p:nvSpPr>
          <p:cNvPr id="6" name="Título 1"/>
          <p:cNvSpPr txBox="1">
            <a:spLocks/>
          </p:cNvSpPr>
          <p:nvPr/>
        </p:nvSpPr>
        <p:spPr>
          <a:xfrm>
            <a:off x="7865918" y="605856"/>
            <a:ext cx="3203864" cy="67930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mtClean="0"/>
              <a:t>CRUD</a:t>
            </a:r>
            <a:endParaRPr lang="pt-BR" dirty="0"/>
          </a:p>
        </p:txBody>
      </p:sp>
    </p:spTree>
    <p:extLst>
      <p:ext uri="{BB962C8B-B14F-4D97-AF65-F5344CB8AC3E}">
        <p14:creationId xmlns:p14="http://schemas.microsoft.com/office/powerpoint/2010/main" val="49864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pPr marL="0" indent="0">
              <a:buNone/>
            </a:pPr>
            <a:r>
              <a:rPr lang="pt-BR" dirty="0"/>
              <a:t>A </a:t>
            </a:r>
            <a:r>
              <a:rPr lang="pt-BR" dirty="0" err="1"/>
              <a:t>Astah</a:t>
            </a:r>
            <a:r>
              <a:rPr lang="pt-BR" dirty="0"/>
              <a:t> é uma ferramenta CASE (Computer-</a:t>
            </a:r>
            <a:r>
              <a:rPr lang="pt-BR" dirty="0" err="1"/>
              <a:t>Aided</a:t>
            </a:r>
            <a:r>
              <a:rPr lang="pt-BR" dirty="0"/>
              <a:t> Software </a:t>
            </a:r>
            <a:r>
              <a:rPr lang="pt-BR" dirty="0" err="1"/>
              <a:t>Engineering</a:t>
            </a:r>
            <a:r>
              <a:rPr lang="pt-BR" dirty="0"/>
              <a:t>) vastamente utilizada para a modelagem de soluções de software fazendo uso da UML. Ela dispõe de uma versão </a:t>
            </a:r>
            <a:r>
              <a:rPr lang="pt-BR" dirty="0" err="1"/>
              <a:t>free</a:t>
            </a:r>
            <a:r>
              <a:rPr lang="pt-BR" dirty="0"/>
              <a:t> “</a:t>
            </a:r>
            <a:r>
              <a:rPr lang="pt-BR" dirty="0" err="1"/>
              <a:t>community</a:t>
            </a:r>
            <a:r>
              <a:rPr lang="pt-BR" dirty="0"/>
              <a:t>” e de uma versão paga “professional”. </a:t>
            </a:r>
            <a:r>
              <a:rPr lang="pt-BR" dirty="0" err="1"/>
              <a:t>Astah</a:t>
            </a:r>
            <a:r>
              <a:rPr lang="pt-BR" dirty="0"/>
              <a:t> é desenvolvido na plataforma JAVA e permite que seja modelado soluções de software fazendo uso de uma linguagem que seja mais próxima do pensamento humano. Ela admite que os modelos criados sejam transformados em códigos, conceito conhecido na computação como engenharia à frente. </a:t>
            </a:r>
            <a:r>
              <a:rPr lang="pt-BR" dirty="0" err="1"/>
              <a:t>Astah</a:t>
            </a:r>
            <a:r>
              <a:rPr lang="pt-BR" dirty="0"/>
              <a:t> também aceita que códigos já criados, sejam transformados em modelos UML, através da engenharia reversa. </a:t>
            </a:r>
          </a:p>
        </p:txBody>
      </p:sp>
    </p:spTree>
    <p:extLst>
      <p:ext uri="{BB962C8B-B14F-4D97-AF65-F5344CB8AC3E}">
        <p14:creationId xmlns:p14="http://schemas.microsoft.com/office/powerpoint/2010/main" val="222897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 xmlns:a16="http://schemas.microsoft.com/office/drawing/2014/main" id="{30B78FE8-036C-4E8C-AC5E-FCE019A8FA5C}"/>
              </a:ext>
            </a:extLst>
          </p:cNvPr>
          <p:cNvSpPr>
            <a:spLocks noGrp="1"/>
          </p:cNvSpPr>
          <p:nvPr>
            <p:ph type="title"/>
          </p:nvPr>
        </p:nvSpPr>
        <p:spPr/>
        <p:txBody>
          <a:bodyPr/>
          <a:lstStyle/>
          <a:p>
            <a:r>
              <a:rPr lang="pt-BR"/>
              <a:t>HISTÓRIA</a:t>
            </a:r>
            <a:endParaRPr lang="pt-BR" dirty="0"/>
          </a:p>
        </p:txBody>
      </p:sp>
      <p:sp>
        <p:nvSpPr>
          <p:cNvPr id="3" name="Espaço Reservado para Conteúdo 2">
            <a:extLst>
              <a:ext uri="{FF2B5EF4-FFF2-40B4-BE49-F238E27FC236}">
                <a16:creationId xmlns="" xmlns:a16="http://schemas.microsoft.com/office/drawing/2014/main" id="{B0BF4E81-6199-4FAE-9803-5FA25B30C248}"/>
              </a:ext>
            </a:extLst>
          </p:cNvPr>
          <p:cNvSpPr>
            <a:spLocks noGrp="1"/>
          </p:cNvSpPr>
          <p:nvPr>
            <p:ph idx="1"/>
          </p:nvPr>
        </p:nvSpPr>
        <p:spPr/>
        <p:txBody>
          <a:bodyPr>
            <a:normAutofit lnSpcReduction="10000"/>
          </a:bodyPr>
          <a:lstStyle/>
          <a:p>
            <a:r>
              <a:rPr lang="pt-BR" sz="2400" dirty="0"/>
              <a:t>O </a:t>
            </a:r>
            <a:r>
              <a:rPr lang="pt-BR" sz="2400" dirty="0" err="1"/>
              <a:t>Astah</a:t>
            </a:r>
            <a:r>
              <a:rPr lang="pt-BR" sz="2400" dirty="0"/>
              <a:t> foi criado por uma empresa japonesa chamada </a:t>
            </a:r>
            <a:r>
              <a:rPr lang="pt-BR" sz="2400" dirty="0" err="1"/>
              <a:t>Change</a:t>
            </a:r>
            <a:r>
              <a:rPr lang="pt-BR" sz="2400" dirty="0"/>
              <a:t> Vision.</a:t>
            </a:r>
          </a:p>
          <a:p>
            <a:r>
              <a:rPr lang="pt-BR" sz="2400" dirty="0"/>
              <a:t>Antigo </a:t>
            </a:r>
            <a:r>
              <a:rPr lang="pt-BR" sz="2400" b="1" dirty="0"/>
              <a:t>JUDE</a:t>
            </a:r>
            <a:r>
              <a:rPr lang="pt-BR" sz="2400" dirty="0"/>
              <a:t>, uma sigla para </a:t>
            </a:r>
            <a:r>
              <a:rPr lang="pt-BR" sz="2400" b="1" dirty="0"/>
              <a:t>J</a:t>
            </a:r>
            <a:r>
              <a:rPr lang="pt-BR" sz="2400" dirty="0"/>
              <a:t>ava </a:t>
            </a:r>
            <a:r>
              <a:rPr lang="pt-BR" sz="2400" dirty="0" err="1"/>
              <a:t>and</a:t>
            </a:r>
            <a:r>
              <a:rPr lang="pt-BR" sz="2400" dirty="0"/>
              <a:t> </a:t>
            </a:r>
            <a:r>
              <a:rPr lang="pt-BR" sz="2400" b="1" dirty="0"/>
              <a:t>U</a:t>
            </a:r>
            <a:r>
              <a:rPr lang="pt-BR" sz="2400" dirty="0"/>
              <a:t>ML </a:t>
            </a:r>
            <a:r>
              <a:rPr lang="pt-BR" sz="2400" b="1" dirty="0" err="1"/>
              <a:t>D</a:t>
            </a:r>
            <a:r>
              <a:rPr lang="pt-BR" sz="2400" dirty="0" err="1"/>
              <a:t>evelopers</a:t>
            </a:r>
            <a:r>
              <a:rPr lang="pt-BR" sz="2400" dirty="0"/>
              <a:t> </a:t>
            </a:r>
            <a:r>
              <a:rPr lang="pt-BR" sz="2400" b="1" dirty="0" err="1"/>
              <a:t>E</a:t>
            </a:r>
            <a:r>
              <a:rPr lang="pt-BR" dirty="0" err="1"/>
              <a:t>nvironment</a:t>
            </a:r>
            <a:r>
              <a:rPr lang="pt-BR" dirty="0"/>
              <a:t> (Ambiente para Desenvolvedores UML e Java).</a:t>
            </a:r>
          </a:p>
          <a:p>
            <a:r>
              <a:rPr lang="pt-BR" dirty="0"/>
              <a:t>Teve inicio com </a:t>
            </a:r>
            <a:r>
              <a:rPr lang="pt-BR" dirty="0" err="1"/>
              <a:t>Kenji</a:t>
            </a:r>
            <a:r>
              <a:rPr lang="pt-BR" dirty="0"/>
              <a:t> </a:t>
            </a:r>
            <a:r>
              <a:rPr lang="pt-BR" dirty="0" err="1"/>
              <a:t>Hiranabe</a:t>
            </a:r>
            <a:r>
              <a:rPr lang="pt-BR" dirty="0"/>
              <a:t> em 1996.</a:t>
            </a:r>
            <a:endParaRPr lang="pt-BR" sz="2400" dirty="0"/>
          </a:p>
          <a:p>
            <a:r>
              <a:rPr lang="pt-BR" dirty="0"/>
              <a:t>JUDE era um software livre em 1999.</a:t>
            </a:r>
          </a:p>
          <a:p>
            <a:r>
              <a:rPr lang="pt-BR" dirty="0"/>
              <a:t>Em 2004 ele começou a ser vendido no mercado japonês.</a:t>
            </a:r>
          </a:p>
          <a:p>
            <a:r>
              <a:rPr lang="pt-BR" dirty="0"/>
              <a:t>Em 30 de outubro de 2006 no mesmo ano ele ganhou um premio de “Produto de Software do Ano 2006” pela Agência de Promoção de Informação Tecnológica no Japão.</a:t>
            </a:r>
          </a:p>
          <a:p>
            <a:r>
              <a:rPr lang="pt-BR" dirty="0"/>
              <a:t>Em 2009 o JUDE foi renomeado para </a:t>
            </a:r>
            <a:r>
              <a:rPr lang="pt-BR" dirty="0" err="1"/>
              <a:t>Astah</a:t>
            </a:r>
            <a:r>
              <a:rPr lang="pt-BR" dirty="0"/>
              <a:t>.</a:t>
            </a:r>
          </a:p>
        </p:txBody>
      </p:sp>
    </p:spTree>
    <p:extLst>
      <p:ext uri="{BB962C8B-B14F-4D97-AF65-F5344CB8AC3E}">
        <p14:creationId xmlns:p14="http://schemas.microsoft.com/office/powerpoint/2010/main" val="337201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23A26CC-E085-4F5D-99D5-F36D213DF8E5}"/>
              </a:ext>
            </a:extLst>
          </p:cNvPr>
          <p:cNvSpPr>
            <a:spLocks noGrp="1"/>
          </p:cNvSpPr>
          <p:nvPr>
            <p:ph type="title"/>
          </p:nvPr>
        </p:nvSpPr>
        <p:spPr/>
        <p:txBody>
          <a:bodyPr/>
          <a:lstStyle/>
          <a:p>
            <a:r>
              <a:rPr lang="pt-BR" dirty="0"/>
              <a:t>SOBRE</a:t>
            </a:r>
          </a:p>
        </p:txBody>
      </p:sp>
      <p:sp>
        <p:nvSpPr>
          <p:cNvPr id="3" name="Espaço Reservado para Conteúdo 2">
            <a:extLst>
              <a:ext uri="{FF2B5EF4-FFF2-40B4-BE49-F238E27FC236}">
                <a16:creationId xmlns="" xmlns:a16="http://schemas.microsoft.com/office/drawing/2014/main" id="{6E43128C-8B5D-451A-9BD4-D080CBB16B58}"/>
              </a:ext>
            </a:extLst>
          </p:cNvPr>
          <p:cNvSpPr>
            <a:spLocks noGrp="1"/>
          </p:cNvSpPr>
          <p:nvPr>
            <p:ph idx="1"/>
          </p:nvPr>
        </p:nvSpPr>
        <p:spPr/>
        <p:txBody>
          <a:bodyPr>
            <a:normAutofit/>
          </a:bodyPr>
          <a:lstStyle/>
          <a:p>
            <a:r>
              <a:rPr lang="pt-BR" sz="2400" dirty="0"/>
              <a:t>Ferramenta de modelagem UML que define os seus sistemas de uma forma que é mais fácil de entender, simples de comunicar e mais em contato com as pessoas que vão utilizar;</a:t>
            </a:r>
          </a:p>
          <a:p>
            <a:r>
              <a:rPr lang="pt-BR" sz="2400" dirty="0">
                <a:latin typeface="Calibri" panose="020F0502020204030204" pitchFamily="34" charset="0"/>
                <a:ea typeface="SimSun" panose="02010600030101010101" pitchFamily="2" charset="-122"/>
              </a:rPr>
              <a:t>Fácil de se utilizar mesmo para um iniciante, mas é robusta o suficiente para projetar sistemas mais complexos</a:t>
            </a:r>
            <a:r>
              <a:rPr lang="pt-BR" sz="2400" dirty="0"/>
              <a:t>;</a:t>
            </a:r>
          </a:p>
          <a:p>
            <a:r>
              <a:rPr lang="pt-BR" sz="2400" dirty="0"/>
              <a:t>Possui 9 dos 14 tipos de diagramas reconhecidos pela OMG;</a:t>
            </a:r>
          </a:p>
          <a:p>
            <a:r>
              <a:rPr lang="pt-BR" sz="2400" dirty="0"/>
              <a:t>Editor de diagramas UML que incorpora outros recursos de acordo com a distribuição utilizada;</a:t>
            </a:r>
          </a:p>
          <a:p>
            <a:r>
              <a:rPr lang="pt-BR" sz="2400" dirty="0"/>
              <a:t>Multiplataforma: </a:t>
            </a:r>
            <a:r>
              <a:rPr lang="pt-BR" sz="2400" dirty="0" err="1"/>
              <a:t>java</a:t>
            </a:r>
            <a:r>
              <a:rPr lang="pt-BR" sz="2400" dirty="0" smtClean="0"/>
              <a:t>.</a:t>
            </a:r>
          </a:p>
          <a:p>
            <a:r>
              <a:rPr lang="pt-BR" sz="2400" dirty="0" err="1" smtClean="0"/>
              <a:t>SOs</a:t>
            </a:r>
            <a:r>
              <a:rPr lang="pt-BR" sz="2400" dirty="0" smtClean="0"/>
              <a:t> suportados: Mac, Windows e Linux</a:t>
            </a:r>
            <a:endParaRPr lang="pt-BR" sz="2400" dirty="0"/>
          </a:p>
          <a:p>
            <a:endParaRPr lang="pt-BR" sz="2400" dirty="0"/>
          </a:p>
          <a:p>
            <a:endParaRPr lang="pt-BR" sz="2400" dirty="0"/>
          </a:p>
          <a:p>
            <a:endParaRPr lang="pt-BR" sz="2400" dirty="0"/>
          </a:p>
        </p:txBody>
      </p:sp>
    </p:spTree>
    <p:extLst>
      <p:ext uri="{BB962C8B-B14F-4D97-AF65-F5344CB8AC3E}">
        <p14:creationId xmlns:p14="http://schemas.microsoft.com/office/powerpoint/2010/main" val="121259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Características</a:t>
            </a:r>
          </a:p>
        </p:txBody>
      </p:sp>
      <p:sp>
        <p:nvSpPr>
          <p:cNvPr id="3" name="Espaço Reservado para Conteúdo 2"/>
          <p:cNvSpPr>
            <a:spLocks noGrp="1"/>
          </p:cNvSpPr>
          <p:nvPr>
            <p:ph idx="1"/>
          </p:nvPr>
        </p:nvSpPr>
        <p:spPr/>
        <p:txBody>
          <a:bodyPr/>
          <a:lstStyle/>
          <a:p>
            <a:r>
              <a:rPr lang="pt-BR" dirty="0"/>
              <a:t>MATURIDADE, POPULARIDADE DE MERCADO</a:t>
            </a:r>
          </a:p>
          <a:p>
            <a:r>
              <a:rPr lang="pt-BR" dirty="0"/>
              <a:t>DISPONIBILIDADE, CONTINUIDADE E INOVAÇÃO</a:t>
            </a:r>
          </a:p>
          <a:p>
            <a:r>
              <a:rPr lang="pt-BR" dirty="0"/>
              <a:t>SUPORTE A LINGUAGEM UML</a:t>
            </a:r>
          </a:p>
          <a:p>
            <a:r>
              <a:rPr lang="pt-BR" dirty="0"/>
              <a:t>COMPATÍVEL COM MODELAGEM ER</a:t>
            </a:r>
          </a:p>
          <a:p>
            <a:r>
              <a:rPr lang="pt-BR" dirty="0"/>
              <a:t>GERAÇÃO DE CÓDIGO - FORWARD ENGINEERING</a:t>
            </a:r>
          </a:p>
          <a:p>
            <a:r>
              <a:rPr lang="pt-BR" dirty="0"/>
              <a:t>ENGENHARIA REVERSA – REVERSE ENGINEERING</a:t>
            </a:r>
          </a:p>
          <a:p>
            <a:endParaRPr lang="pt-BR" dirty="0"/>
          </a:p>
        </p:txBody>
      </p:sp>
    </p:spTree>
    <p:extLst>
      <p:ext uri="{BB962C8B-B14F-4D97-AF65-F5344CB8AC3E}">
        <p14:creationId xmlns:p14="http://schemas.microsoft.com/office/powerpoint/2010/main" val="70264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D443C3BB-B806-40C0-85A5-5BB0F5B44F43}"/>
              </a:ext>
            </a:extLst>
          </p:cNvPr>
          <p:cNvSpPr>
            <a:spLocks noGrp="1"/>
          </p:cNvSpPr>
          <p:nvPr>
            <p:ph idx="1"/>
          </p:nvPr>
        </p:nvSpPr>
        <p:spPr>
          <a:xfrm>
            <a:off x="838200" y="707923"/>
            <a:ext cx="10515600" cy="5469040"/>
          </a:xfrm>
        </p:spPr>
        <p:txBody>
          <a:bodyPr numCol="1">
            <a:normAutofit/>
          </a:bodyPr>
          <a:lstStyle/>
          <a:p>
            <a:endParaRPr lang="pt-BR" sz="2200" dirty="0"/>
          </a:p>
          <a:p>
            <a:r>
              <a:rPr lang="pt-BR" sz="2200" dirty="0"/>
              <a:t>Ultima versão, </a:t>
            </a:r>
            <a:r>
              <a:rPr lang="pt-BR" sz="2200" dirty="0" err="1"/>
              <a:t>Astah</a:t>
            </a:r>
            <a:r>
              <a:rPr lang="pt-BR" sz="2200" dirty="0"/>
              <a:t> Profissional 7.2 (27 de setembro de 2017)</a:t>
            </a:r>
          </a:p>
          <a:p>
            <a:endParaRPr lang="pt-BR" sz="2200" dirty="0"/>
          </a:p>
          <a:p>
            <a:r>
              <a:rPr lang="pt-BR" sz="2200" dirty="0"/>
              <a:t>Novas Funções</a:t>
            </a:r>
          </a:p>
          <a:p>
            <a:endParaRPr lang="pt-BR" sz="2200" b="1" dirty="0"/>
          </a:p>
          <a:p>
            <a:pPr lvl="1"/>
            <a:r>
              <a:rPr lang="pt-BR" sz="1800" dirty="0"/>
              <a:t>Configuração de fonte por objeto</a:t>
            </a:r>
          </a:p>
          <a:p>
            <a:pPr lvl="1"/>
            <a:endParaRPr lang="pt-BR" sz="1800" dirty="0"/>
          </a:p>
          <a:p>
            <a:pPr lvl="1"/>
            <a:r>
              <a:rPr lang="pt-BR" sz="1800" dirty="0"/>
              <a:t>Função de salvamento automático</a:t>
            </a:r>
          </a:p>
          <a:p>
            <a:pPr lvl="1"/>
            <a:endParaRPr lang="pt-BR" sz="1800" dirty="0"/>
          </a:p>
          <a:p>
            <a:pPr lvl="1"/>
            <a:r>
              <a:rPr lang="pt-BR" sz="1800" dirty="0"/>
              <a:t>Editor de scripts</a:t>
            </a:r>
          </a:p>
          <a:p>
            <a:pPr lvl="1"/>
            <a:endParaRPr lang="pt-BR" sz="1800" dirty="0"/>
          </a:p>
          <a:p>
            <a:pPr lvl="1"/>
            <a:r>
              <a:rPr lang="pt-BR" sz="1800" dirty="0"/>
              <a:t>Gap </a:t>
            </a:r>
            <a:r>
              <a:rPr lang="pt-BR" sz="1800" dirty="0" err="1"/>
              <a:t>Expander</a:t>
            </a:r>
            <a:r>
              <a:rPr lang="pt-BR" sz="1800" dirty="0"/>
              <a:t> / Remover para todos os diagramas</a:t>
            </a:r>
          </a:p>
          <a:p>
            <a:pPr lvl="1"/>
            <a:endParaRPr lang="pt-BR" sz="1800" dirty="0"/>
          </a:p>
          <a:p>
            <a:pPr lvl="1"/>
            <a:r>
              <a:rPr lang="pt-BR" sz="1800" dirty="0"/>
              <a:t>Definição de visibilidade do estereótipo</a:t>
            </a:r>
          </a:p>
          <a:p>
            <a:endParaRPr lang="pt-BR" dirty="0"/>
          </a:p>
          <a:p>
            <a:endParaRPr lang="pt-BR" dirty="0"/>
          </a:p>
          <a:p>
            <a:endParaRPr lang="pt-BR" dirty="0"/>
          </a:p>
          <a:p>
            <a:endParaRPr lang="pt-BR" dirty="0"/>
          </a:p>
          <a:p>
            <a:endParaRPr lang="pt-BR" sz="2200" b="1" i="1" dirty="0"/>
          </a:p>
          <a:p>
            <a:pPr marL="0" indent="0">
              <a:buNone/>
            </a:pPr>
            <a:endParaRPr lang="pt-BR" dirty="0"/>
          </a:p>
        </p:txBody>
      </p:sp>
    </p:spTree>
    <p:extLst>
      <p:ext uri="{BB962C8B-B14F-4D97-AF65-F5344CB8AC3E}">
        <p14:creationId xmlns:p14="http://schemas.microsoft.com/office/powerpoint/2010/main" val="228647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 xmlns:a16="http://schemas.microsoft.com/office/drawing/2014/main" id="{90100DB8-D21F-4A0B-BEF5-0551431C378E}"/>
              </a:ext>
            </a:extLst>
          </p:cNvPr>
          <p:cNvPicPr>
            <a:picLocks noGrp="1" noChangeAspect="1"/>
          </p:cNvPicPr>
          <p:nvPr>
            <p:ph idx="1"/>
          </p:nvPr>
        </p:nvPicPr>
        <p:blipFill>
          <a:blip r:embed="rId2"/>
          <a:stretch>
            <a:fillRect/>
          </a:stretch>
        </p:blipFill>
        <p:spPr>
          <a:xfrm>
            <a:off x="591631" y="1253331"/>
            <a:ext cx="5116008" cy="4351338"/>
          </a:xfrm>
          <a:prstGeom prst="rect">
            <a:avLst/>
          </a:prstGeom>
        </p:spPr>
      </p:pic>
      <p:pic>
        <p:nvPicPr>
          <p:cNvPr id="5" name="Imagem 4">
            <a:extLst>
              <a:ext uri="{FF2B5EF4-FFF2-40B4-BE49-F238E27FC236}">
                <a16:creationId xmlns="" xmlns:a16="http://schemas.microsoft.com/office/drawing/2014/main" id="{C993B444-5CB4-4F06-A93B-120FCFB70C01}"/>
              </a:ext>
            </a:extLst>
          </p:cNvPr>
          <p:cNvPicPr>
            <a:picLocks noChangeAspect="1"/>
          </p:cNvPicPr>
          <p:nvPr/>
        </p:nvPicPr>
        <p:blipFill>
          <a:blip r:embed="rId3"/>
          <a:stretch>
            <a:fillRect/>
          </a:stretch>
        </p:blipFill>
        <p:spPr>
          <a:xfrm>
            <a:off x="6237794" y="672509"/>
            <a:ext cx="5362575" cy="3086100"/>
          </a:xfrm>
          <a:prstGeom prst="rect">
            <a:avLst/>
          </a:prstGeom>
        </p:spPr>
      </p:pic>
      <p:pic>
        <p:nvPicPr>
          <p:cNvPr id="6" name="Imagem 5">
            <a:extLst>
              <a:ext uri="{FF2B5EF4-FFF2-40B4-BE49-F238E27FC236}">
                <a16:creationId xmlns="" xmlns:a16="http://schemas.microsoft.com/office/drawing/2014/main" id="{4884006E-B9CE-42C3-9919-E8F74DF59D70}"/>
              </a:ext>
            </a:extLst>
          </p:cNvPr>
          <p:cNvPicPr>
            <a:picLocks noChangeAspect="1"/>
          </p:cNvPicPr>
          <p:nvPr/>
        </p:nvPicPr>
        <p:blipFill>
          <a:blip r:embed="rId4"/>
          <a:stretch>
            <a:fillRect/>
          </a:stretch>
        </p:blipFill>
        <p:spPr>
          <a:xfrm>
            <a:off x="6247319" y="4057646"/>
            <a:ext cx="5353050" cy="1924050"/>
          </a:xfrm>
          <a:prstGeom prst="rect">
            <a:avLst/>
          </a:prstGeom>
        </p:spPr>
      </p:pic>
    </p:spTree>
    <p:extLst>
      <p:ext uri="{BB962C8B-B14F-4D97-AF65-F5344CB8AC3E}">
        <p14:creationId xmlns:p14="http://schemas.microsoft.com/office/powerpoint/2010/main" val="417566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132DDB-60CA-4D85-BA1F-B002EC48F624}"/>
              </a:ext>
            </a:extLst>
          </p:cNvPr>
          <p:cNvSpPr>
            <a:spLocks noGrp="1"/>
          </p:cNvSpPr>
          <p:nvPr>
            <p:ph type="title"/>
          </p:nvPr>
        </p:nvSpPr>
        <p:spPr/>
        <p:txBody>
          <a:bodyPr/>
          <a:lstStyle/>
          <a:p>
            <a:r>
              <a:rPr lang="pt-BR" dirty="0"/>
              <a:t>Licenças</a:t>
            </a:r>
          </a:p>
        </p:txBody>
      </p:sp>
      <p:sp>
        <p:nvSpPr>
          <p:cNvPr id="3" name="Espaço Reservado para Conteúdo 2">
            <a:extLst>
              <a:ext uri="{FF2B5EF4-FFF2-40B4-BE49-F238E27FC236}">
                <a16:creationId xmlns="" xmlns:a16="http://schemas.microsoft.com/office/drawing/2014/main" id="{979B09B3-9BFC-4576-9232-10B066A3CEEC}"/>
              </a:ext>
            </a:extLst>
          </p:cNvPr>
          <p:cNvSpPr>
            <a:spLocks noGrp="1"/>
          </p:cNvSpPr>
          <p:nvPr>
            <p:ph idx="1"/>
          </p:nvPr>
        </p:nvSpPr>
        <p:spPr/>
        <p:txBody>
          <a:bodyPr numCol="2">
            <a:normAutofit fontScale="47500" lnSpcReduction="20000"/>
          </a:bodyPr>
          <a:lstStyle/>
          <a:p>
            <a:r>
              <a:rPr lang="pt-BR" sz="4000" dirty="0" err="1"/>
              <a:t>Astah</a:t>
            </a:r>
            <a:r>
              <a:rPr lang="pt-BR" sz="4000" dirty="0"/>
              <a:t> Individual(Licença Permanente) : 	</a:t>
            </a:r>
          </a:p>
          <a:p>
            <a:endParaRPr lang="pt-BR" sz="4000" b="1" u="sng" dirty="0"/>
          </a:p>
          <a:p>
            <a:r>
              <a:rPr lang="pt-BR" sz="4000" dirty="0" err="1"/>
              <a:t>Astah</a:t>
            </a:r>
            <a:r>
              <a:rPr lang="pt-BR" sz="4000" dirty="0"/>
              <a:t> Profissional(Licença de Subscrição) :</a:t>
            </a:r>
          </a:p>
          <a:p>
            <a:endParaRPr lang="pt-BR" sz="4000" b="1" u="sng" dirty="0"/>
          </a:p>
          <a:p>
            <a:r>
              <a:rPr lang="pt-BR" sz="4000" dirty="0"/>
              <a:t> </a:t>
            </a:r>
            <a:r>
              <a:rPr lang="pt-BR" sz="4000" dirty="0" err="1"/>
              <a:t>Astah</a:t>
            </a:r>
            <a:r>
              <a:rPr lang="pt-BR" sz="4000" dirty="0"/>
              <a:t> </a:t>
            </a:r>
            <a:r>
              <a:rPr lang="pt-BR" sz="4000" dirty="0" err="1"/>
              <a:t>Organizational</a:t>
            </a:r>
            <a:r>
              <a:rPr lang="pt-BR" sz="4000" dirty="0"/>
              <a:t>(Licença Anual):</a:t>
            </a:r>
          </a:p>
          <a:p>
            <a:endParaRPr lang="pt-BR" sz="4000" b="1" u="sng" dirty="0"/>
          </a:p>
          <a:p>
            <a:r>
              <a:rPr lang="pt-BR" sz="4000" dirty="0" err="1"/>
              <a:t>Astah</a:t>
            </a:r>
            <a:r>
              <a:rPr lang="pt-BR" sz="4000" dirty="0"/>
              <a:t> </a:t>
            </a:r>
            <a:r>
              <a:rPr lang="pt-BR" sz="4000" dirty="0" err="1"/>
              <a:t>Organizational</a:t>
            </a:r>
            <a:r>
              <a:rPr lang="pt-BR" sz="4000" dirty="0"/>
              <a:t>(Licença Permanente) :</a:t>
            </a:r>
          </a:p>
          <a:p>
            <a:endParaRPr lang="pt-BR" sz="4000" b="1" u="sng" dirty="0"/>
          </a:p>
          <a:p>
            <a:r>
              <a:rPr lang="pt-BR" sz="4000" dirty="0" err="1"/>
              <a:t>Astah</a:t>
            </a:r>
            <a:r>
              <a:rPr lang="pt-BR" sz="4000" dirty="0"/>
              <a:t> </a:t>
            </a:r>
            <a:r>
              <a:rPr lang="pt-BR" sz="4000" dirty="0" err="1"/>
              <a:t>Academico</a:t>
            </a:r>
            <a:r>
              <a:rPr lang="pt-BR" sz="4000" dirty="0"/>
              <a:t> </a:t>
            </a:r>
            <a:r>
              <a:rPr lang="pt-BR" sz="4000" dirty="0" err="1"/>
              <a:t>Indivudual</a:t>
            </a:r>
            <a:r>
              <a:rPr lang="pt-BR" sz="4000" dirty="0"/>
              <a:t> :</a:t>
            </a:r>
          </a:p>
          <a:p>
            <a:endParaRPr lang="pt-BR" sz="4000" dirty="0"/>
          </a:p>
          <a:p>
            <a:r>
              <a:rPr lang="pt-BR" sz="4000" dirty="0" err="1"/>
              <a:t>Astah</a:t>
            </a:r>
            <a:r>
              <a:rPr lang="pt-BR" sz="4000" dirty="0"/>
              <a:t> Individual(</a:t>
            </a:r>
            <a:r>
              <a:rPr lang="pt-BR" sz="4000" dirty="0" err="1"/>
              <a:t>Extenção</a:t>
            </a:r>
            <a:r>
              <a:rPr lang="pt-BR" sz="4000" dirty="0"/>
              <a:t> de Suporte):</a:t>
            </a:r>
            <a:endParaRPr lang="pt-BR" sz="4000" b="1" u="sng" dirty="0"/>
          </a:p>
          <a:p>
            <a:endParaRPr lang="pt-BR" sz="4000" b="1" u="sng" dirty="0"/>
          </a:p>
          <a:p>
            <a:endParaRPr lang="pt-BR" sz="3600" b="1" u="sng" dirty="0"/>
          </a:p>
          <a:p>
            <a:pPr marL="0" indent="0">
              <a:buNone/>
            </a:pPr>
            <a:r>
              <a:rPr lang="pt-BR" sz="4000" b="1" u="sng" dirty="0"/>
              <a:t>US $ 299</a:t>
            </a:r>
          </a:p>
          <a:p>
            <a:pPr marL="0" indent="0">
              <a:buNone/>
            </a:pPr>
            <a:endParaRPr lang="pt-BR" sz="4000" b="1" u="sng" dirty="0"/>
          </a:p>
          <a:p>
            <a:pPr marL="0" indent="0">
              <a:buNone/>
            </a:pPr>
            <a:r>
              <a:rPr lang="pt-BR" sz="4000" b="1" u="sng" dirty="0"/>
              <a:t>US $ 29,97 / 3 meses licença</a:t>
            </a:r>
          </a:p>
          <a:p>
            <a:pPr marL="0" indent="0">
              <a:buNone/>
            </a:pPr>
            <a:endParaRPr lang="pt-BR" sz="4000" b="1" u="sng" dirty="0"/>
          </a:p>
          <a:p>
            <a:pPr marL="0" indent="0">
              <a:buNone/>
            </a:pPr>
            <a:r>
              <a:rPr lang="pt-BR" sz="4000" b="1" u="sng" dirty="0"/>
              <a:t>A partir de US $ 1.190</a:t>
            </a:r>
          </a:p>
          <a:p>
            <a:pPr marL="0" indent="0">
              <a:buNone/>
            </a:pPr>
            <a:endParaRPr lang="pt-BR" sz="4000" b="1" u="sng" dirty="0"/>
          </a:p>
          <a:p>
            <a:pPr marL="0" indent="0">
              <a:buNone/>
            </a:pPr>
            <a:r>
              <a:rPr lang="pt-BR" sz="4000" b="1" u="sng" dirty="0"/>
              <a:t>A partir de US $ 2.490</a:t>
            </a:r>
          </a:p>
          <a:p>
            <a:pPr marL="0" indent="0">
              <a:buNone/>
            </a:pPr>
            <a:endParaRPr lang="pt-BR" sz="4000" b="1" u="sng" dirty="0"/>
          </a:p>
          <a:p>
            <a:pPr marL="0" indent="0">
              <a:buNone/>
            </a:pPr>
            <a:r>
              <a:rPr lang="pt-BR" sz="4000" b="1" u="sng" dirty="0"/>
              <a:t>US $ 40</a:t>
            </a:r>
          </a:p>
          <a:p>
            <a:pPr marL="0" indent="0">
              <a:buNone/>
            </a:pPr>
            <a:endParaRPr lang="pt-BR" sz="4000" b="1" u="sng" dirty="0"/>
          </a:p>
          <a:p>
            <a:pPr marL="0" indent="0">
              <a:buNone/>
            </a:pPr>
            <a:r>
              <a:rPr lang="pt-BR" sz="4000" b="1" u="sng" dirty="0"/>
              <a:t>US $ 74 / US</a:t>
            </a:r>
          </a:p>
          <a:p>
            <a:pPr marL="0" indent="0">
              <a:buNone/>
            </a:pPr>
            <a:endParaRPr lang="pt-BR" sz="1200" b="1" u="sng" dirty="0"/>
          </a:p>
        </p:txBody>
      </p:sp>
    </p:spTree>
    <p:extLst>
      <p:ext uri="{BB962C8B-B14F-4D97-AF65-F5344CB8AC3E}">
        <p14:creationId xmlns:p14="http://schemas.microsoft.com/office/powerpoint/2010/main" val="425763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Diagramas </a:t>
            </a:r>
            <a:r>
              <a:rPr lang="pt-BR" dirty="0"/>
              <a:t>UML</a:t>
            </a:r>
          </a:p>
        </p:txBody>
      </p:sp>
      <p:sp>
        <p:nvSpPr>
          <p:cNvPr id="3" name="Espaço Reservado para Conteúdo 2"/>
          <p:cNvSpPr>
            <a:spLocks noGrp="1"/>
          </p:cNvSpPr>
          <p:nvPr>
            <p:ph idx="1"/>
          </p:nvPr>
        </p:nvSpPr>
        <p:spPr/>
        <p:txBody>
          <a:bodyPr>
            <a:normAutofit lnSpcReduction="10000"/>
          </a:bodyPr>
          <a:lstStyle/>
          <a:p>
            <a:r>
              <a:rPr lang="pt-BR" dirty="0"/>
              <a:t>Diagrama de classe</a:t>
            </a:r>
          </a:p>
          <a:p>
            <a:r>
              <a:rPr lang="pt-BR" dirty="0"/>
              <a:t>Diagrama de caso de uso</a:t>
            </a:r>
          </a:p>
          <a:p>
            <a:r>
              <a:rPr lang="pt-BR" dirty="0"/>
              <a:t>Diagrama de máquina de estado</a:t>
            </a:r>
          </a:p>
          <a:p>
            <a:r>
              <a:rPr lang="pt-BR" dirty="0"/>
              <a:t>Diagrama de atividades</a:t>
            </a:r>
          </a:p>
          <a:p>
            <a:r>
              <a:rPr lang="pt-BR" dirty="0"/>
              <a:t>Diagrama de sequencia </a:t>
            </a:r>
          </a:p>
          <a:p>
            <a:r>
              <a:rPr lang="pt-BR" dirty="0"/>
              <a:t>Diagrama de comunicação </a:t>
            </a:r>
          </a:p>
          <a:p>
            <a:r>
              <a:rPr lang="pt-BR" dirty="0"/>
              <a:t>Diagrama de componente</a:t>
            </a:r>
          </a:p>
          <a:p>
            <a:r>
              <a:rPr lang="pt-BR" dirty="0"/>
              <a:t>Diagrama de implantação</a:t>
            </a:r>
          </a:p>
          <a:p>
            <a:r>
              <a:rPr lang="pt-BR" dirty="0"/>
              <a:t>Diagrama de estrutura</a:t>
            </a:r>
          </a:p>
        </p:txBody>
      </p:sp>
    </p:spTree>
    <p:extLst>
      <p:ext uri="{BB962C8B-B14F-4D97-AF65-F5344CB8AC3E}">
        <p14:creationId xmlns:p14="http://schemas.microsoft.com/office/powerpoint/2010/main" val="41920355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435</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SimSun</vt:lpstr>
      <vt:lpstr>Arial</vt:lpstr>
      <vt:lpstr>Calibri</vt:lpstr>
      <vt:lpstr>Calibri Light</vt:lpstr>
      <vt:lpstr>Tema do Office</vt:lpstr>
      <vt:lpstr>FERRAMENTA CASE</vt:lpstr>
      <vt:lpstr>INTRODUÇÃO</vt:lpstr>
      <vt:lpstr>HISTÓRIA</vt:lpstr>
      <vt:lpstr>SOBRE</vt:lpstr>
      <vt:lpstr>Características</vt:lpstr>
      <vt:lpstr>Apresentação do PowerPoint</vt:lpstr>
      <vt:lpstr>Apresentação do PowerPoint</vt:lpstr>
      <vt:lpstr>Licenças</vt:lpstr>
      <vt:lpstr>Diagramas UML</vt:lpstr>
      <vt:lpstr>Diagrama de classe</vt:lpstr>
      <vt:lpstr>Diagrama de caso de uso</vt:lpstr>
      <vt:lpstr>Diagrama de atividades</vt:lpstr>
      <vt:lpstr>Fluxograma</vt:lpstr>
      <vt:lpstr>Mapa Mental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FERRAMENTA CASE</dc:title>
  <dc:creator>Alunos</dc:creator>
  <cp:lastModifiedBy>Rodolfo Colhados</cp:lastModifiedBy>
  <cp:revision>25</cp:revision>
  <dcterms:created xsi:type="dcterms:W3CDTF">2018-03-20T23:01:49Z</dcterms:created>
  <dcterms:modified xsi:type="dcterms:W3CDTF">2018-03-29T20:39:01Z</dcterms:modified>
</cp:coreProperties>
</file>