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7" r:id="rId3"/>
    <p:sldId id="268" r:id="rId4"/>
    <p:sldId id="262" r:id="rId5"/>
    <p:sldId id="263" r:id="rId6"/>
    <p:sldId id="264" r:id="rId7"/>
    <p:sldId id="265" r:id="rId8"/>
    <p:sldId id="269" r:id="rId9"/>
    <p:sldId id="257" r:id="rId10"/>
    <p:sldId id="258" r:id="rId11"/>
    <p:sldId id="259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1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05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2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23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6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39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4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5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26E513-CBC5-41DE-86F2-81FE385429DD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9F2DFE-A697-4DF9-AB9A-C12F2B7491C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2" y="476308"/>
            <a:ext cx="11010825" cy="384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83080" y="4589253"/>
            <a:ext cx="2311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Caio</a:t>
            </a:r>
            <a:r>
              <a:rPr lang="en-US" dirty="0" smtClean="0"/>
              <a:t> Rodrigo</a:t>
            </a:r>
          </a:p>
          <a:p>
            <a:r>
              <a:rPr lang="en-US" dirty="0" smtClean="0"/>
              <a:t>Rodrigo Cardoso</a:t>
            </a:r>
          </a:p>
          <a:p>
            <a:r>
              <a:rPr lang="en-US" dirty="0" smtClean="0"/>
              <a:t>Jonathan Torres</a:t>
            </a:r>
          </a:p>
          <a:p>
            <a:r>
              <a:rPr lang="en-US" dirty="0" smtClean="0"/>
              <a:t>Samuel Marques</a:t>
            </a:r>
          </a:p>
          <a:p>
            <a:r>
              <a:rPr lang="en-US" dirty="0" err="1" smtClean="0"/>
              <a:t>Vinicius</a:t>
            </a:r>
            <a:r>
              <a:rPr lang="en-US" dirty="0" smtClean="0"/>
              <a:t> Souza</a:t>
            </a:r>
          </a:p>
          <a:p>
            <a:r>
              <a:rPr lang="en-US" dirty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0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3889" y="1911082"/>
            <a:ext cx="929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Com base no BDD, a equipe identificou e especificou o seguinte objetivo de negócio, definido com um exemplo concreto. Observe:</a:t>
            </a:r>
          </a:p>
          <a:p>
            <a:endParaRPr lang="pt-BR" b="0" i="0" dirty="0" smtClean="0">
              <a:solidFill>
                <a:srgbClr val="1D2021"/>
              </a:solidFill>
              <a:effectLst/>
              <a:latin typeface="Arial" panose="020B0604020202020204" pitchFamily="34" charset="0"/>
            </a:endParaRPr>
          </a:p>
          <a:p>
            <a:r>
              <a:rPr lang="pt-BR" b="1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Cenário:</a:t>
            </a:r>
            <a: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 Transferir dinheiro para uma conta poupança</a:t>
            </a:r>
            <a:b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</a:br>
            <a:r>
              <a:rPr lang="pt-BR" b="1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Dado</a:t>
            </a:r>
            <a: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 que eu tenho uma conta corrente com 1000.00</a:t>
            </a:r>
            <a:b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</a:br>
            <a:r>
              <a:rPr lang="pt-BR" b="1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E </a:t>
            </a:r>
            <a: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que eu tenho uma conta de poupança com 2.000,00</a:t>
            </a:r>
            <a:b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</a:br>
            <a:r>
              <a:rPr lang="pt-BR" b="1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Quando</a:t>
            </a:r>
            <a: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 eu transferir 500,00 a partir de minha conta corrente para a minha conta poupança</a:t>
            </a:r>
            <a:b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</a:br>
            <a:r>
              <a:rPr lang="pt-BR" b="1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Então</a:t>
            </a:r>
            <a: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 eu deveria ter 500,00 em minha conta corrente </a:t>
            </a:r>
            <a:b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</a:br>
            <a:r>
              <a:rPr lang="pt-BR" b="1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pt-BR" b="0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 eu deveria ter 2.500,00 em minha conta poupança</a:t>
            </a:r>
            <a:endParaRPr lang="pt-BR" b="0" i="0" dirty="0">
              <a:solidFill>
                <a:srgbClr val="1D20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83889" y="1013893"/>
            <a:ext cx="3514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i="0" dirty="0" smtClean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Exemplo: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5159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1871" y="1535502"/>
            <a:ext cx="101187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vocabulário comum em BDD é o </a:t>
            </a:r>
            <a:r>
              <a:rPr lang="pt-BR" dirty="0" err="1"/>
              <a:t>Gherkin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Uma linguagem que foi criada especialmente para descrições de comportamento, ela tem a capacidade de remover detalhes da lógica de programação e focar no comportamento que uma funcionalidade deve ter.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cenários representam exemplos concretos que ilustram restrições de negócio e são constituídos de uma lista de passos. Além de ser uma especificação do negócio, o cenário é também um teste (comportamento). Em resumo, os cenários são uma especificação executável do sistema.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cenários contém as seguintes informações: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Descrição de um contexto inicial </a:t>
            </a:r>
          </a:p>
          <a:p>
            <a:r>
              <a:rPr lang="pt-BR" b="1" dirty="0" smtClean="0"/>
              <a:t>	Descrição eventos</a:t>
            </a:r>
          </a:p>
          <a:p>
            <a:r>
              <a:rPr lang="pt-BR" b="1" dirty="0" smtClean="0"/>
              <a:t>	Descrição resultados esperado</a:t>
            </a:r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41871" y="509761"/>
            <a:ext cx="3468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0" dirty="0" smtClean="0">
                <a:effectLst/>
              </a:rPr>
              <a:t>Linguagem </a:t>
            </a:r>
            <a:r>
              <a:rPr lang="pt-BR" sz="3200" b="1" i="0" dirty="0" err="1" smtClean="0">
                <a:effectLst/>
              </a:rPr>
              <a:t>Gherkin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21170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9509" y="688576"/>
            <a:ext cx="106277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0" i="0" dirty="0" smtClean="0">
                <a:effectLst/>
              </a:rPr>
              <a:t>A sintaxe "</a:t>
            </a:r>
            <a:r>
              <a:rPr lang="pt-BR" b="0" i="0" dirty="0" err="1" smtClean="0">
                <a:effectLst/>
              </a:rPr>
              <a:t>Gherkin</a:t>
            </a:r>
            <a:r>
              <a:rPr lang="pt-BR" b="0" i="0" dirty="0" smtClean="0">
                <a:effectLst/>
              </a:rPr>
              <a:t>" orienta a escrita de textos simples acrescidos de algumas estruturas pré-definidas (palavras-chave). É escrita para ser de fácil compreensão, e estruturada o suficiente para permitir uma descrição concisa de exemplos que ilustrem o negócio nos mais variados domínios existentes no mundo real. Nesta sintaxe, qualquer linha que não esteja em branco deve iniciar com uma palavra-chave, seguida de um texto livre. </a:t>
            </a:r>
          </a:p>
          <a:p>
            <a:pPr fontAlgn="base"/>
            <a:r>
              <a:rPr lang="pt-BR" b="1" i="0" dirty="0" smtClean="0">
                <a:effectLst/>
              </a:rPr>
              <a:t>As principais palavras-chave são:</a:t>
            </a:r>
          </a:p>
          <a:p>
            <a:pPr fontAlgn="base"/>
            <a:endParaRPr lang="pt-BR" b="0" i="0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smtClean="0">
                <a:effectLst/>
              </a:rPr>
              <a:t>Funcionalidade ou característica</a:t>
            </a:r>
            <a:r>
              <a:rPr lang="pt-BR" b="0" i="0" dirty="0" smtClean="0">
                <a:effectLst/>
              </a:rPr>
              <a:t>: Para descrever a narrativa de uma história;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pt-BR" b="0" i="0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smtClean="0">
                <a:effectLst/>
              </a:rPr>
              <a:t>Contexto</a:t>
            </a:r>
            <a:r>
              <a:rPr lang="pt-BR" b="0" i="0" dirty="0" smtClean="0">
                <a:effectLst/>
              </a:rPr>
              <a:t>: Para definições de pré-condições que se repetem para todos os cenários de uma história;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pt-BR" b="0" i="0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smtClean="0">
                <a:effectLst/>
              </a:rPr>
              <a:t>Cenário</a:t>
            </a:r>
            <a:r>
              <a:rPr lang="pt-BR" b="0" i="0" dirty="0" smtClean="0">
                <a:effectLst/>
              </a:rPr>
              <a:t>: Para definição de cenários que não possuem parâmetros;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pt-BR" b="0" i="0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smtClean="0">
                <a:effectLst/>
              </a:rPr>
              <a:t>Esquema de cenário</a:t>
            </a:r>
            <a:r>
              <a:rPr lang="pt-BR" b="0" i="0" dirty="0" smtClean="0">
                <a:effectLst/>
              </a:rPr>
              <a:t>: Para definição de cenários que contém parâmetros;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pt-BR" b="0" i="0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smtClean="0">
                <a:effectLst/>
              </a:rPr>
              <a:t>Dado, Quando, Então, E, Mas</a:t>
            </a:r>
            <a:r>
              <a:rPr lang="pt-BR" b="0" i="0" dirty="0" smtClean="0">
                <a:effectLst/>
              </a:rPr>
              <a:t>: Para construção dos passos do cenário;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pt-BR" b="0" i="0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smtClean="0">
                <a:effectLst/>
              </a:rPr>
              <a:t>Exemplos</a:t>
            </a:r>
            <a:r>
              <a:rPr lang="pt-BR" b="0" i="0" dirty="0" smtClean="0">
                <a:effectLst/>
              </a:rPr>
              <a:t>: Tabela de massa de dados para execução dos cenários parametrizados. Onde: " " (Delimitação de textos de múltiplas linhas), | (Separação de valores nas tabelas de massa de dados ou exemplos), @ (</a:t>
            </a:r>
            <a:r>
              <a:rPr lang="pt-BR" b="0" i="0" dirty="0" err="1" smtClean="0">
                <a:effectLst/>
              </a:rPr>
              <a:t>Tags</a:t>
            </a:r>
            <a:r>
              <a:rPr lang="pt-BR" b="0" i="0" dirty="0" smtClean="0">
                <a:effectLst/>
              </a:rPr>
              <a:t>) e # (Comentários).</a:t>
            </a:r>
            <a:endParaRPr lang="pt-B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630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24971" y="362138"/>
            <a:ext cx="56051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EXEMPLO PRÁTICO</a:t>
            </a:r>
            <a:endParaRPr lang="pt-BR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Resultado de imagem para cucumber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6" y="2524049"/>
            <a:ext cx="1628055" cy="16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selenium web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15" y="2462135"/>
            <a:ext cx="1867369" cy="16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node 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0" y="2355843"/>
            <a:ext cx="3449493" cy="21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javascri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71" y="2479239"/>
            <a:ext cx="1863148" cy="186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911293" y="1309695"/>
            <a:ext cx="2032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Utilizando:</a:t>
            </a:r>
            <a:endParaRPr lang="pt-B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5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41282" y="319914"/>
            <a:ext cx="10100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Conhecendo o </a:t>
            </a:r>
            <a:r>
              <a:rPr lang="pt-BR" sz="3200" b="1" dirty="0" err="1"/>
              <a:t>Cucumber</a:t>
            </a:r>
            <a:endParaRPr lang="pt-BR" sz="3200" b="1" dirty="0"/>
          </a:p>
          <a:p>
            <a:r>
              <a:rPr lang="pt-BR" dirty="0"/>
              <a:t>O </a:t>
            </a:r>
            <a:r>
              <a:rPr lang="pt-BR" dirty="0" err="1"/>
              <a:t>Cucumber</a:t>
            </a:r>
            <a:r>
              <a:rPr lang="pt-BR" dirty="0"/>
              <a:t> foi originalmente criado por membros da comunidade Ruby para </a:t>
            </a:r>
            <a:r>
              <a:rPr lang="pt-BR" sz="2000" b="1" dirty="0"/>
              <a:t>apoiar o desenvolvimento de testes de aceitação automatizado </a:t>
            </a:r>
            <a:r>
              <a:rPr lang="pt-BR" dirty="0"/>
              <a:t>utilizando a técnica </a:t>
            </a:r>
            <a:r>
              <a:rPr lang="pt-BR" b="1" dirty="0"/>
              <a:t>BDD</a:t>
            </a:r>
            <a:r>
              <a:rPr lang="pt-BR" dirty="0"/>
              <a:t>. Desde então o </a:t>
            </a:r>
            <a:r>
              <a:rPr lang="pt-BR" dirty="0" err="1"/>
              <a:t>Cucumber</a:t>
            </a:r>
            <a:r>
              <a:rPr lang="pt-BR" dirty="0"/>
              <a:t> cresceu e foi traduzido em várias </a:t>
            </a:r>
            <a:r>
              <a:rPr lang="pt-BR" dirty="0" smtClean="0"/>
              <a:t>linguagens, permitindo </a:t>
            </a:r>
            <a:r>
              <a:rPr lang="pt-BR" dirty="0"/>
              <a:t>assim que vários de desenvolvedores desfrutem de suas vantagens.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1282" y="2203809"/>
            <a:ext cx="261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Visão </a:t>
            </a:r>
            <a:r>
              <a:rPr lang="pt-BR" b="1" dirty="0"/>
              <a:t>geral do </a:t>
            </a:r>
            <a:r>
              <a:rPr lang="pt-BR" b="1" dirty="0" err="1" smtClean="0"/>
              <a:t>Cucumber</a:t>
            </a:r>
            <a:r>
              <a:rPr lang="pt-BR" b="1" dirty="0" smtClean="0"/>
              <a:t>:</a:t>
            </a:r>
            <a:endParaRPr lang="pt-BR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795" y="1788276"/>
            <a:ext cx="3298369" cy="44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5013" y="406540"/>
            <a:ext cx="5826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Conceito básico de utilização:</a:t>
            </a:r>
            <a:endParaRPr lang="pt-BR" sz="3600" b="1" dirty="0"/>
          </a:p>
        </p:txBody>
      </p:sp>
      <p:sp>
        <p:nvSpPr>
          <p:cNvPr id="4" name="Retângulo 3"/>
          <p:cNvSpPr/>
          <p:nvPr/>
        </p:nvSpPr>
        <p:spPr>
          <a:xfrm>
            <a:off x="1203793" y="157327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Descreva </a:t>
            </a:r>
            <a:r>
              <a:rPr lang="pt-BR" dirty="0"/>
              <a:t>um comportamento em um texto simples;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definição dos passos em Java ou em outras linguagens;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Execute e veja os passos falhar;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o código para fazer os passos passar;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 necessário, </a:t>
            </a:r>
            <a:r>
              <a:rPr lang="pt-BR" dirty="0" err="1"/>
              <a:t>refatorar</a:t>
            </a:r>
            <a:r>
              <a:rPr lang="pt-BR" dirty="0"/>
              <a:t> o código ou o comportamento descrito.</a:t>
            </a:r>
          </a:p>
        </p:txBody>
      </p:sp>
    </p:spTree>
    <p:extLst>
      <p:ext uri="{BB962C8B-B14F-4D97-AF65-F5344CB8AC3E}">
        <p14:creationId xmlns:p14="http://schemas.microsoft.com/office/powerpoint/2010/main" val="8754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131"/>
            <a:ext cx="12192000" cy="43599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6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7265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4799" y="4515031"/>
            <a:ext cx="2718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Uma </a:t>
            </a:r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</a:rPr>
              <a:t>única </a:t>
            </a:r>
            <a:r>
              <a:rPr lang="pt-BR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fonte</a:t>
            </a:r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Cucumber</a:t>
            </a:r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</a:rPr>
              <a:t>mescla especificação e documentação de teste em um todo coeso.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99062" y="4515031"/>
            <a:ext cx="283671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Documentação viva</a:t>
            </a:r>
            <a:r>
              <a:rPr kumimoji="0" lang="pt-PT" altLang="pt-BR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pt-PT" altLang="pt-BR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uas especificações estão sempre atualizadas.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0473" y="4515031"/>
            <a:ext cx="3480954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especificações executáveis ​​do Cumcumber estimulam a </a:t>
            </a:r>
            <a:r>
              <a:rPr kumimoji="0" lang="pt-PT" altLang="pt-BR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colaboração mais próxima</a:t>
            </a:r>
            <a:r>
              <a:rPr kumimoji="0" lang="pt-PT" altLang="pt-BR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ajudando as equipes a manter a meta de negócios em mente o tempo todo.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590810" y="4515031"/>
            <a:ext cx="258733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Menos retrabalho</a:t>
            </a:r>
            <a:r>
              <a:rPr kumimoji="0" lang="pt-PT" altLang="pt-BR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as equipes podem se proteger facilmente de regressões dispendiosas. </a:t>
            </a:r>
          </a:p>
        </p:txBody>
      </p:sp>
    </p:spTree>
    <p:extLst>
      <p:ext uri="{BB962C8B-B14F-4D97-AF65-F5344CB8AC3E}">
        <p14:creationId xmlns:p14="http://schemas.microsoft.com/office/powerpoint/2010/main" val="262305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5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3715" y="834449"/>
            <a:ext cx="1030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Desenvolvimento orientado a comportamento (BDD)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3715" y="2073991"/>
            <a:ext cx="84682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BDD é uma técnica de desenvolvimento ágil que visa integrar </a:t>
            </a:r>
            <a:r>
              <a:rPr lang="pt-BR" b="1" dirty="0" smtClean="0"/>
              <a:t>regras de negócios </a:t>
            </a:r>
            <a:r>
              <a:rPr lang="pt-BR" dirty="0" smtClean="0"/>
              <a:t>com linguagem de programação, focando no </a:t>
            </a:r>
            <a:r>
              <a:rPr lang="pt-BR" b="1" dirty="0" smtClean="0"/>
              <a:t>comportamento do software</a:t>
            </a:r>
            <a:r>
              <a:rPr lang="pt-B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testes orientam o desenvolvimento, ou seja, </a:t>
            </a:r>
            <a:r>
              <a:rPr lang="pt-BR" b="1" dirty="0" smtClean="0"/>
              <a:t>primeiro se escreve o teste e depois o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BDD utiliza linguagem de fácil compreensão.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Testes que precisam </a:t>
            </a:r>
            <a:r>
              <a:rPr lang="pt-BR" dirty="0"/>
              <a:t>ser </a:t>
            </a:r>
            <a:r>
              <a:rPr lang="pt-BR" dirty="0" smtClean="0"/>
              <a:t>compreendidos pelos desenvolvedores, funcionários de outros setores e clientes.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104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201" y="1023856"/>
            <a:ext cx="6717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b="1" dirty="0">
                <a:solidFill>
                  <a:srgbClr val="1D2021"/>
                </a:solidFill>
                <a:latin typeface="Arial" panose="020B0604020202020204" pitchFamily="34" charset="0"/>
              </a:rPr>
              <a:t>P</a:t>
            </a:r>
            <a:r>
              <a:rPr kumimoji="0" lang="pt-BR" altLang="pt-BR" sz="3600" b="1" i="0" u="none" strike="noStrike" cap="none" normalizeH="0" baseline="0" dirty="0" smtClean="0">
                <a:ln>
                  <a:noFill/>
                </a:ln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assos do BDD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Os passos do B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1" y="2071087"/>
            <a:ext cx="9225734" cy="28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386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21</cp:revision>
  <dcterms:created xsi:type="dcterms:W3CDTF">2018-03-24T17:21:19Z</dcterms:created>
  <dcterms:modified xsi:type="dcterms:W3CDTF">2018-04-15T17:52:17Z</dcterms:modified>
</cp:coreProperties>
</file>