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0"/>
  </p:notesMasterIdLst>
  <p:sldIdLst>
    <p:sldId id="264" r:id="rId2"/>
    <p:sldId id="260" r:id="rId3"/>
    <p:sldId id="257" r:id="rId4"/>
    <p:sldId id="258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AC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55562-C11B-4ED1-808A-A08B22395394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82427-792A-46D7-A66F-D57CD25801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448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D0C34A1-CE34-4750-936F-97EA8908D497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979F278-9D57-4CAB-B1C2-8CB9DA908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62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34A1-CE34-4750-936F-97EA8908D497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278-9D57-4CAB-B1C2-8CB9DA908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83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0C34A1-CE34-4750-936F-97EA8908D497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979F278-9D57-4CAB-B1C2-8CB9DA908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346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0C34A1-CE34-4750-936F-97EA8908D497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979F278-9D57-4CAB-B1C2-8CB9DA90804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7899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0C34A1-CE34-4750-936F-97EA8908D497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979F278-9D57-4CAB-B1C2-8CB9DA908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725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34A1-CE34-4750-936F-97EA8908D497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278-9D57-4CAB-B1C2-8CB9DA908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551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34A1-CE34-4750-936F-97EA8908D497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278-9D57-4CAB-B1C2-8CB9DA908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413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34A1-CE34-4750-936F-97EA8908D497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278-9D57-4CAB-B1C2-8CB9DA908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144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0C34A1-CE34-4750-936F-97EA8908D497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979F278-9D57-4CAB-B1C2-8CB9DA908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82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34A1-CE34-4750-936F-97EA8908D497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278-9D57-4CAB-B1C2-8CB9DA908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64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0C34A1-CE34-4750-936F-97EA8908D497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979F278-9D57-4CAB-B1C2-8CB9DA908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28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34A1-CE34-4750-936F-97EA8908D497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278-9D57-4CAB-B1C2-8CB9DA908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90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34A1-CE34-4750-936F-97EA8908D497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278-9D57-4CAB-B1C2-8CB9DA908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57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34A1-CE34-4750-936F-97EA8908D497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278-9D57-4CAB-B1C2-8CB9DA908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04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34A1-CE34-4750-936F-97EA8908D497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278-9D57-4CAB-B1C2-8CB9DA908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10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34A1-CE34-4750-936F-97EA8908D497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278-9D57-4CAB-B1C2-8CB9DA908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94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34A1-CE34-4750-936F-97EA8908D497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278-9D57-4CAB-B1C2-8CB9DA908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78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C34A1-CE34-4750-936F-97EA8908D497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9F278-9D57-4CAB-B1C2-8CB9DA908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265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chemeClr val="tx1">
                <a:lumMod val="50000"/>
              </a:schemeClr>
            </a:gs>
            <a:gs pos="46000">
              <a:schemeClr val="bg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CFC2143-069C-4C88-94F9-82A6695DF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1" y="822886"/>
            <a:ext cx="4362658" cy="5212228"/>
          </a:xfrm>
          <a:prstGeom prst="rect">
            <a:avLst/>
          </a:prstGeom>
          <a:effectLst>
            <a:outerShdw dist="50800" algn="ctr" rotWithShape="0">
              <a:srgbClr val="000000"/>
            </a:outerShdw>
            <a:reflection blurRad="1270000" stA="1000" dist="1270000" dir="5400000" sy="-100000" algn="bl" rotWithShape="0"/>
          </a:effec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C1AB784-7372-4F49-A51F-AF52D144B76B}"/>
              </a:ext>
            </a:extLst>
          </p:cNvPr>
          <p:cNvSpPr/>
          <p:nvPr/>
        </p:nvSpPr>
        <p:spPr>
          <a:xfrm>
            <a:off x="2857500" y="1982450"/>
            <a:ext cx="1273302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800" b="1" dirty="0" err="1">
                <a:ln w="12700">
                  <a:solidFill>
                    <a:srgbClr val="00B0F0"/>
                  </a:solidFill>
                  <a:prstDash val="solid"/>
                </a:ln>
                <a:pattFill prst="pct50">
                  <a:fgClr>
                    <a:srgbClr val="00B0F0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rgbClr val="00B0F0"/>
                  </a:outerShdw>
                </a:effectLst>
              </a:rPr>
              <a:t>Pingendo</a:t>
            </a:r>
            <a:endParaRPr lang="pt-BR" sz="8800" b="1" dirty="0">
              <a:ln w="12700">
                <a:solidFill>
                  <a:srgbClr val="00B0F0"/>
                </a:solidFill>
                <a:prstDash val="solid"/>
              </a:ln>
              <a:pattFill prst="pct50">
                <a:fgClr>
                  <a:srgbClr val="00B0F0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rgbClr val="00B0F0"/>
                </a:outerShdw>
              </a:effectLst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EF55FE1-73FF-429D-88E9-D42EAFBB940E}"/>
              </a:ext>
            </a:extLst>
          </p:cNvPr>
          <p:cNvSpPr txBox="1">
            <a:spLocks/>
          </p:cNvSpPr>
          <p:nvPr/>
        </p:nvSpPr>
        <p:spPr>
          <a:xfrm>
            <a:off x="7978217" y="5650557"/>
            <a:ext cx="4213783" cy="11247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b="1" dirty="0"/>
              <a:t>Ana </a:t>
            </a:r>
            <a:r>
              <a:rPr lang="pt-BR" sz="2400" b="1" dirty="0" err="1"/>
              <a:t>Vernaschi</a:t>
            </a:r>
            <a:endParaRPr lang="pt-BR" sz="2400" b="1" dirty="0"/>
          </a:p>
          <a:p>
            <a:pPr algn="r"/>
            <a:r>
              <a:rPr lang="pt-BR" sz="2400" b="1" dirty="0"/>
              <a:t>Raquel Ferreira</a:t>
            </a:r>
          </a:p>
          <a:p>
            <a:pPr algn="r"/>
            <a:r>
              <a:rPr lang="pt-BR" sz="2400" b="1" dirty="0"/>
              <a:t>Rosana Garcia</a:t>
            </a:r>
          </a:p>
        </p:txBody>
      </p:sp>
    </p:spTree>
    <p:extLst>
      <p:ext uri="{BB962C8B-B14F-4D97-AF65-F5344CB8AC3E}">
        <p14:creationId xmlns:p14="http://schemas.microsoft.com/office/powerpoint/2010/main" val="133375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952614-777B-4BA1-A6B7-FE39E049E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56" y="1520456"/>
            <a:ext cx="11467214" cy="4772657"/>
          </a:xfrm>
        </p:spPr>
        <p:txBody>
          <a:bodyPr>
            <a:normAutofit/>
          </a:bodyPr>
          <a:lstStyle/>
          <a:p>
            <a:r>
              <a:rPr lang="pt-BR" sz="3200" b="1" dirty="0"/>
              <a:t>Ferramenta de desenvolvimento web</a:t>
            </a:r>
            <a:endParaRPr lang="pt-BR" sz="3200" dirty="0"/>
          </a:p>
          <a:p>
            <a:endParaRPr lang="pt-BR" sz="3200" dirty="0"/>
          </a:p>
          <a:p>
            <a:r>
              <a:rPr lang="pt-BR" sz="3200" dirty="0"/>
              <a:t>Pode ser integrado ​​com o </a:t>
            </a:r>
            <a:r>
              <a:rPr lang="pt-BR" sz="3200" dirty="0" err="1"/>
              <a:t>Javascript</a:t>
            </a:r>
            <a:endParaRPr lang="pt-BR" sz="3200" dirty="0"/>
          </a:p>
          <a:p>
            <a:r>
              <a:rPr lang="pt-BR" sz="3200" dirty="0"/>
              <a:t>Design responsivo com o sistema de grade </a:t>
            </a:r>
            <a:r>
              <a:rPr lang="pt-BR" sz="3200" dirty="0" err="1"/>
              <a:t>Bootstrap</a:t>
            </a:r>
            <a:r>
              <a:rPr lang="pt-BR" sz="3200" dirty="0"/>
              <a:t> 4. </a:t>
            </a:r>
          </a:p>
          <a:p>
            <a:r>
              <a:rPr lang="pt-BR" sz="3200" dirty="0"/>
              <a:t>Produz HTML, SASS e CSS simples personalizáveis </a:t>
            </a:r>
          </a:p>
          <a:p>
            <a:endParaRPr lang="pt-BR" sz="3200" dirty="0"/>
          </a:p>
          <a:p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85077C6-A30C-4903-91B1-2D2475942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39274" y="918061"/>
            <a:ext cx="1355061" cy="1618941"/>
          </a:xfrm>
          <a:prstGeom prst="rect">
            <a:avLst/>
          </a:prstGeom>
          <a:effectLst>
            <a:outerShdw dist="50800" algn="ctr" rotWithShape="0">
              <a:srgbClr val="000000"/>
            </a:outerShdw>
            <a:reflection blurRad="1270000" stA="1000" dist="1270000" dir="5400000" sy="-100000" algn="bl" rotWithShape="0"/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A9CE7B5-5C5B-41DD-8508-2F73FB69D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42" y="4890466"/>
            <a:ext cx="5497623" cy="127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579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952614-777B-4BA1-A6B7-FE39E049E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12" y="1794657"/>
            <a:ext cx="11467214" cy="4772657"/>
          </a:xfrm>
        </p:spPr>
        <p:txBody>
          <a:bodyPr>
            <a:normAutofit/>
          </a:bodyPr>
          <a:lstStyle/>
          <a:p>
            <a:r>
              <a:rPr lang="pt-BR" sz="2800" dirty="0"/>
              <a:t>Biblioteca rica de elementos</a:t>
            </a:r>
          </a:p>
          <a:p>
            <a:endParaRPr lang="pt-BR" sz="28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21F0AE4-1861-49E0-830C-C322C453E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935" y="290686"/>
            <a:ext cx="6869128" cy="408942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C85FBF7-3E81-484F-A0B9-E6B6ADFC6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528" y="2668772"/>
            <a:ext cx="7036777" cy="4189228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9107B01-A5E4-4197-8327-76EF43FED2B6}"/>
              </a:ext>
            </a:extLst>
          </p:cNvPr>
          <p:cNvSpPr txBox="1">
            <a:spLocks/>
          </p:cNvSpPr>
          <p:nvPr/>
        </p:nvSpPr>
        <p:spPr>
          <a:xfrm>
            <a:off x="6783572" y="4944077"/>
            <a:ext cx="6422065" cy="1623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Interface de arrastar e soltar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0805902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E722E382-5566-4EE8-AE59-39ED9EEBB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432" y="385272"/>
            <a:ext cx="6825745" cy="3669976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DC90F2-52F7-49B7-89FB-5F0BFA3B0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8626"/>
            <a:ext cx="10820400" cy="4024125"/>
          </a:xfrm>
        </p:spPr>
        <p:txBody>
          <a:bodyPr>
            <a:normAutofit/>
          </a:bodyPr>
          <a:lstStyle/>
          <a:p>
            <a:r>
              <a:rPr lang="pt-BR" sz="2800" dirty="0"/>
              <a:t>Guia de estilo</a:t>
            </a:r>
          </a:p>
          <a:p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ADE1B4-840C-4EDF-BB7B-8B06FE70C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0947"/>
            <a:ext cx="7014737" cy="4176106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61215C78-33D4-45B3-B513-32159E239B6A}"/>
              </a:ext>
            </a:extLst>
          </p:cNvPr>
          <p:cNvSpPr txBox="1">
            <a:spLocks/>
          </p:cNvSpPr>
          <p:nvPr/>
        </p:nvSpPr>
        <p:spPr>
          <a:xfrm>
            <a:off x="7014737" y="4947446"/>
            <a:ext cx="4491463" cy="1670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Design e programe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6234587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E6E0447-B29A-4408-90AB-508D45C32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313" y="1117482"/>
            <a:ext cx="6953693" cy="5120585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CA8EB3F-AFDD-4725-A001-0E4AACC52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12" y="1794657"/>
            <a:ext cx="11467214" cy="4772657"/>
          </a:xfrm>
        </p:spPr>
        <p:txBody>
          <a:bodyPr>
            <a:normAutofit/>
          </a:bodyPr>
          <a:lstStyle/>
          <a:p>
            <a:r>
              <a:rPr lang="pt-BR" sz="2800" dirty="0"/>
              <a:t>Licenças</a:t>
            </a:r>
          </a:p>
          <a:p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602F6F4-B3C8-41D7-9828-2FF5C0916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" y="1498894"/>
            <a:ext cx="12123570" cy="4241624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A8888AC3-1DA7-4600-AB92-583B2D6F2A1E}"/>
              </a:ext>
            </a:extLst>
          </p:cNvPr>
          <p:cNvSpPr/>
          <p:nvPr/>
        </p:nvSpPr>
        <p:spPr>
          <a:xfrm>
            <a:off x="3923414" y="3317358"/>
            <a:ext cx="1669312" cy="776177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388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FBD571-8364-435D-A3DA-2413301DB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82233"/>
            <a:ext cx="10820400" cy="5061097"/>
          </a:xfrm>
        </p:spPr>
        <p:txBody>
          <a:bodyPr>
            <a:normAutofit fontScale="92500" lnSpcReduction="10000"/>
          </a:bodyPr>
          <a:lstStyle/>
          <a:p>
            <a:r>
              <a:rPr lang="pt-BR" sz="2800" dirty="0"/>
              <a:t>Disponível em qualquer plataforma</a:t>
            </a:r>
          </a:p>
          <a:p>
            <a:pPr lvl="1"/>
            <a:r>
              <a:rPr lang="pt-BR" sz="2800" dirty="0"/>
              <a:t>Mac OS X</a:t>
            </a:r>
          </a:p>
          <a:p>
            <a:pPr lvl="1"/>
            <a:r>
              <a:rPr lang="pt-BR" sz="2800" dirty="0"/>
              <a:t>Windows</a:t>
            </a:r>
          </a:p>
          <a:p>
            <a:pPr lvl="1"/>
            <a:r>
              <a:rPr lang="pt-BR" sz="2800" dirty="0"/>
              <a:t>Linux</a:t>
            </a:r>
          </a:p>
          <a:p>
            <a:pPr lvl="1"/>
            <a:endParaRPr lang="pt-BR" sz="2800" dirty="0"/>
          </a:p>
          <a:p>
            <a:pPr lvl="1"/>
            <a:endParaRPr lang="pt-BR" sz="2800" dirty="0"/>
          </a:p>
          <a:p>
            <a:pPr lvl="1"/>
            <a:endParaRPr lang="pt-BR" sz="2800" dirty="0"/>
          </a:p>
          <a:p>
            <a:pPr lvl="1"/>
            <a:endParaRPr lang="pt-BR" sz="2800" dirty="0"/>
          </a:p>
          <a:p>
            <a:pPr lvl="1"/>
            <a:endParaRPr lang="pt-BR" sz="2800" dirty="0"/>
          </a:p>
          <a:p>
            <a:pPr lvl="1"/>
            <a:endParaRPr lang="pt-BR" sz="2800" dirty="0"/>
          </a:p>
          <a:p>
            <a:pPr marL="457200" lvl="1" indent="0">
              <a:buNone/>
            </a:pPr>
            <a:r>
              <a:rPr lang="pt-BR" sz="2800" dirty="0"/>
              <a:t>Disponível em: </a:t>
            </a:r>
          </a:p>
          <a:p>
            <a:pPr marL="457200" lvl="1" indent="0">
              <a:buNone/>
            </a:pPr>
            <a:r>
              <a:rPr lang="pt-BR" sz="2800" dirty="0"/>
              <a:t>		https://pingendo.com/download.html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029989-634F-4B4B-B8A7-A5876414892C}"/>
              </a:ext>
            </a:extLst>
          </p:cNvPr>
          <p:cNvSpPr/>
          <p:nvPr/>
        </p:nvSpPr>
        <p:spPr>
          <a:xfrm>
            <a:off x="1729563" y="25210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pt-BR" dirty="0"/>
            </a:br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4BE2A78-A01A-4C04-8BD5-908B9D3063B7}"/>
              </a:ext>
            </a:extLst>
          </p:cNvPr>
          <p:cNvGrpSpPr/>
          <p:nvPr/>
        </p:nvGrpSpPr>
        <p:grpSpPr>
          <a:xfrm>
            <a:off x="4095573" y="2007177"/>
            <a:ext cx="7459980" cy="2843645"/>
            <a:chOff x="2274570" y="3931920"/>
            <a:chExt cx="6960870" cy="2613249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628B5CC0-E694-4639-A6E7-50F4B832C062}"/>
                </a:ext>
              </a:extLst>
            </p:cNvPr>
            <p:cNvSpPr/>
            <p:nvPr/>
          </p:nvSpPr>
          <p:spPr>
            <a:xfrm>
              <a:off x="2274570" y="3931920"/>
              <a:ext cx="6960870" cy="26132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BA2FE7D-DB19-42B4-9508-920F2F848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0340" y="4328597"/>
              <a:ext cx="1384410" cy="1702144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02AD53C0-0710-474B-9995-F2D9E0D4A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25399" y1="32748" x2="33706" y2="29233"/>
                          <a14:foregroundMark x1="70288" y1="31789" x2="78754" y2="28594"/>
                          <a14:foregroundMark x1="22045" y1="69010" x2="27796" y2="645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052" y="4464773"/>
              <a:ext cx="1566022" cy="1566022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2ADADFA4-85A7-40EB-A496-78E9E7124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Cutout/>
                      </a14:imgEffect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6395" y="4328597"/>
              <a:ext cx="1566022" cy="18383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359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FBD571-8364-435D-A3DA-2413301DB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0" y="648586"/>
            <a:ext cx="6096000" cy="1137685"/>
          </a:xfrm>
        </p:spPr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pt-BR" sz="4400" b="1">
                <a:latin typeface="+mj-lt"/>
              </a:rPr>
              <a:t>PRESSMAN</a:t>
            </a:r>
            <a:br>
              <a:rPr lang="pt-BR" sz="4400" b="1" dirty="0">
                <a:latin typeface="+mj-lt"/>
              </a:rPr>
            </a:br>
            <a:endParaRPr lang="pt-BR" sz="4400" b="1" dirty="0">
              <a:latin typeface="+mj-lt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029989-634F-4B4B-B8A7-A5876414892C}"/>
              </a:ext>
            </a:extLst>
          </p:cNvPr>
          <p:cNvSpPr/>
          <p:nvPr/>
        </p:nvSpPr>
        <p:spPr>
          <a:xfrm>
            <a:off x="1729563" y="25210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pt-BR" dirty="0"/>
            </a:b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755BC52-3F29-421D-886F-19B348CCFBCE}"/>
              </a:ext>
            </a:extLst>
          </p:cNvPr>
          <p:cNvSpPr txBox="1">
            <a:spLocks/>
          </p:cNvSpPr>
          <p:nvPr/>
        </p:nvSpPr>
        <p:spPr>
          <a:xfrm>
            <a:off x="685800" y="1779890"/>
            <a:ext cx="10820400" cy="463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Análise e Projeto</a:t>
            </a:r>
          </a:p>
          <a:p>
            <a:pPr lvl="1"/>
            <a:r>
              <a:rPr lang="pt-BR" sz="2600" dirty="0"/>
              <a:t>Prototipação/Simulação;</a:t>
            </a:r>
          </a:p>
          <a:p>
            <a:pPr lvl="1"/>
            <a:r>
              <a:rPr lang="pt-BR" sz="2600" dirty="0"/>
              <a:t>Desenvolvimento de interface com o usuário.</a:t>
            </a:r>
          </a:p>
          <a:p>
            <a:r>
              <a:rPr lang="pt-BR" sz="2800" dirty="0"/>
              <a:t>Programação</a:t>
            </a:r>
          </a:p>
          <a:p>
            <a:pPr lvl="1"/>
            <a:r>
              <a:rPr lang="pt-BR" sz="2400" dirty="0"/>
              <a:t>Programação Visual;</a:t>
            </a:r>
            <a:endParaRPr lang="pt-BR" sz="2600" dirty="0"/>
          </a:p>
          <a:p>
            <a:pPr lvl="1"/>
            <a:r>
              <a:rPr lang="pt-BR" sz="2600" dirty="0"/>
              <a:t>Gerador automático de código.</a:t>
            </a:r>
          </a:p>
          <a:p>
            <a:r>
              <a:rPr lang="pt-BR" sz="2800" dirty="0"/>
              <a:t>Manutenção</a:t>
            </a:r>
          </a:p>
          <a:p>
            <a:pPr lvl="1"/>
            <a:r>
              <a:rPr lang="pt-BR" sz="2600" dirty="0"/>
              <a:t>Engenharia reversa</a:t>
            </a:r>
          </a:p>
          <a:p>
            <a:pPr lvl="1"/>
            <a:r>
              <a:rPr lang="pt-BR" sz="2600" dirty="0"/>
              <a:t>Reengenharia</a:t>
            </a:r>
          </a:p>
        </p:txBody>
      </p:sp>
    </p:spTree>
    <p:extLst>
      <p:ext uri="{BB962C8B-B14F-4D97-AF65-F5344CB8AC3E}">
        <p14:creationId xmlns:p14="http://schemas.microsoft.com/office/powerpoint/2010/main" val="5431800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812CDC6-08D8-4800-AC09-D442B37920B1}"/>
              </a:ext>
            </a:extLst>
          </p:cNvPr>
          <p:cNvSpPr/>
          <p:nvPr/>
        </p:nvSpPr>
        <p:spPr>
          <a:xfrm>
            <a:off x="336697" y="1063116"/>
            <a:ext cx="11518605" cy="54014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1500" b="1" dirty="0">
                <a:ln w="12700">
                  <a:solidFill>
                    <a:schemeClr val="accent5"/>
                  </a:solidFill>
                  <a:prstDash val="solid"/>
                </a:ln>
                <a:blipFill>
                  <a:blip r:embed="rId2"/>
                  <a:stretch>
                    <a:fillRect/>
                  </a:stretch>
                </a:blipFill>
              </a:rPr>
              <a:t>APRESENTAÇÃO DO </a:t>
            </a:r>
          </a:p>
          <a:p>
            <a:pPr algn="ctr"/>
            <a:r>
              <a:rPr lang="pt-BR" sz="11500" b="1" dirty="0">
                <a:ln w="12700">
                  <a:solidFill>
                    <a:schemeClr val="accent5"/>
                  </a:solidFill>
                  <a:prstDash val="solid"/>
                </a:ln>
                <a:blipFill>
                  <a:blip r:embed="rId2"/>
                  <a:stretch>
                    <a:fillRect/>
                  </a:stretch>
                </a:blipFill>
              </a:rPr>
              <a:t>PINGENDO</a:t>
            </a:r>
            <a:endParaRPr lang="pt-BR" sz="11500" b="1" cap="none" spc="0" dirty="0">
              <a:ln w="12700">
                <a:solidFill>
                  <a:schemeClr val="accent5"/>
                </a:solidFill>
                <a:prstDash val="solid"/>
              </a:ln>
              <a:blipFill>
                <a:blip r:embed="rId2"/>
                <a:stretch>
                  <a:fillRect/>
                </a:stretch>
              </a:blip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86778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Trilha de Vapor</Template>
  <TotalTime>157</TotalTime>
  <Words>87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Trilha de Vapor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Alunos</dc:creator>
  <cp:lastModifiedBy>Alunos</cp:lastModifiedBy>
  <cp:revision>17</cp:revision>
  <dcterms:created xsi:type="dcterms:W3CDTF">2018-03-05T23:23:03Z</dcterms:created>
  <dcterms:modified xsi:type="dcterms:W3CDTF">2018-03-20T22:32:15Z</dcterms:modified>
</cp:coreProperties>
</file>