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ECB991-9976-4E49-BDAF-AD8E65F78AB2}" type="datetimeFigureOut">
              <a:rPr lang="en-US" smtClean="0"/>
              <a:t>09-Nov-12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C23AC3-C736-406D-944D-E3D4A79A554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990600"/>
            <a:ext cx="6172200" cy="1894362"/>
          </a:xfrm>
        </p:spPr>
        <p:txBody>
          <a:bodyPr/>
          <a:lstStyle/>
          <a:p>
            <a:r>
              <a:rPr lang="pt-BR" dirty="0" smtClean="0"/>
              <a:t>Método simplex e Método dos transportes usando o </a:t>
            </a:r>
            <a:r>
              <a:rPr lang="pt-BR" dirty="0" err="1" smtClean="0"/>
              <a:t>ms</a:t>
            </a:r>
            <a:r>
              <a:rPr lang="pt-BR" dirty="0" smtClean="0"/>
              <a:t> Excel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635478"/>
          </a:xfrm>
        </p:spPr>
        <p:txBody>
          <a:bodyPr/>
          <a:lstStyle/>
          <a:p>
            <a:r>
              <a:rPr lang="pt-BR" dirty="0" err="1" smtClean="0"/>
              <a:t>Profa</a:t>
            </a:r>
            <a:r>
              <a:rPr lang="pt-BR" dirty="0" smtClean="0"/>
              <a:t>. Deise </a:t>
            </a:r>
            <a:r>
              <a:rPr lang="pt-BR" dirty="0" err="1" smtClean="0"/>
              <a:t>Deolindo</a:t>
            </a:r>
            <a:r>
              <a:rPr lang="pt-BR" dirty="0" smtClean="0"/>
              <a:t> Silva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Resolva os seguintes exercícios utilizando o Solver do Microsoft Excel.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0000" cy="4572000"/>
          </a:xfrm>
        </p:spPr>
        <p:txBody>
          <a:bodyPr>
            <a:normAutofit fontScale="55000" lnSpcReduction="20000"/>
          </a:bodyPr>
          <a:lstStyle/>
          <a:p>
            <a:r>
              <a:rPr lang="pt-BR" sz="3800" b="1" dirty="0" smtClean="0"/>
              <a:t>1)</a:t>
            </a:r>
            <a:r>
              <a:rPr lang="pt-BR" sz="3800" dirty="0" smtClean="0"/>
              <a:t> </a:t>
            </a:r>
            <a:r>
              <a:rPr lang="pt-BR" sz="3800" b="1" dirty="0" smtClean="0"/>
              <a:t>maximizar:   </a:t>
            </a:r>
          </a:p>
          <a:p>
            <a:r>
              <a:rPr lang="pt-BR" sz="3800" b="1" i="1" dirty="0" smtClean="0"/>
              <a:t>Z </a:t>
            </a:r>
            <a:r>
              <a:rPr lang="pt-BR" sz="3800" b="1" dirty="0" smtClean="0"/>
              <a:t>= 9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+ 3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</a:t>
            </a:r>
            <a:endParaRPr lang="en-US" sz="3800" dirty="0" smtClean="0"/>
          </a:p>
          <a:p>
            <a:pPr>
              <a:buNone/>
            </a:pPr>
            <a:r>
              <a:rPr lang="pt-BR" sz="3800" b="1" dirty="0" smtClean="0"/>
              <a:t>    sujeito a:  2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+ 1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3600" dirty="0" smtClean="0"/>
              <a:t>≤</a:t>
            </a:r>
            <a:r>
              <a:rPr lang="pt-BR" sz="3800" b="1" dirty="0" smtClean="0"/>
              <a:t>14</a:t>
            </a:r>
            <a:endParaRPr lang="en-US" sz="3800" dirty="0" smtClean="0"/>
          </a:p>
          <a:p>
            <a:pPr>
              <a:buNone/>
            </a:pPr>
            <a:r>
              <a:rPr lang="pt-BR" sz="3800" b="1" dirty="0" smtClean="0"/>
              <a:t>  </a:t>
            </a:r>
            <a:r>
              <a:rPr lang="pt-BR" sz="3800" b="1" dirty="0" smtClean="0"/>
              <a:t>                  2 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+ 3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4000" dirty="0" smtClean="0"/>
              <a:t>≤ </a:t>
            </a:r>
            <a:r>
              <a:rPr lang="pt-BR" sz="3800" b="1" dirty="0" smtClean="0"/>
              <a:t>24               </a:t>
            </a:r>
            <a:r>
              <a:rPr lang="pt-BR" sz="3800" dirty="0" smtClean="0"/>
              <a:t>   </a:t>
            </a:r>
            <a:r>
              <a:rPr lang="pt-BR" sz="3800" b="1" i="1" dirty="0" smtClean="0"/>
              <a:t>                                       x</a:t>
            </a:r>
            <a:r>
              <a:rPr lang="pt-BR" sz="3800" b="1" dirty="0" smtClean="0"/>
              <a:t>1, 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3600" b="1" dirty="0" smtClean="0"/>
              <a:t>≥</a:t>
            </a:r>
            <a:r>
              <a:rPr lang="en-US" sz="3800" b="1" dirty="0" smtClean="0"/>
              <a:t> </a:t>
            </a:r>
            <a:r>
              <a:rPr lang="pt-BR" sz="3800" b="1" dirty="0" smtClean="0"/>
              <a:t>0</a:t>
            </a:r>
            <a:endParaRPr lang="en-US" sz="3800" dirty="0" smtClean="0"/>
          </a:p>
          <a:p>
            <a:pPr>
              <a:buNone/>
            </a:pPr>
            <a:r>
              <a:rPr lang="pt-BR" sz="3800" dirty="0" smtClean="0"/>
              <a:t> </a:t>
            </a:r>
            <a:endParaRPr lang="en-US" sz="3800" dirty="0" smtClean="0"/>
          </a:p>
          <a:p>
            <a:r>
              <a:rPr lang="pt-BR" sz="3800" b="1" dirty="0" smtClean="0"/>
              <a:t>2)</a:t>
            </a:r>
            <a:r>
              <a:rPr lang="pt-BR" sz="3800" dirty="0" smtClean="0"/>
              <a:t> </a:t>
            </a:r>
            <a:r>
              <a:rPr lang="pt-BR" sz="3800" b="1" dirty="0" smtClean="0"/>
              <a:t>maximizar:   </a:t>
            </a:r>
          </a:p>
          <a:p>
            <a:r>
              <a:rPr lang="pt-BR" sz="3800" b="1" i="1" dirty="0" smtClean="0"/>
              <a:t>Z </a:t>
            </a:r>
            <a:r>
              <a:rPr lang="pt-BR" sz="3800" b="1" dirty="0" smtClean="0"/>
              <a:t>= 5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+ 5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 </a:t>
            </a:r>
          </a:p>
          <a:p>
            <a:r>
              <a:rPr lang="pt-BR" sz="3800" b="1" dirty="0" smtClean="0"/>
              <a:t>sujeito a:  8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+ 4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4000" dirty="0" smtClean="0"/>
              <a:t>≤ </a:t>
            </a:r>
            <a:r>
              <a:rPr lang="pt-BR" sz="3800" b="1" dirty="0" smtClean="0"/>
              <a:t>32</a:t>
            </a:r>
            <a:r>
              <a:rPr lang="en-US" sz="3800" dirty="0" smtClean="0"/>
              <a:t>               </a:t>
            </a:r>
            <a:r>
              <a:rPr lang="pt-BR" sz="3800" b="1" dirty="0" smtClean="0"/>
              <a:t>                                  </a:t>
            </a:r>
          </a:p>
          <a:p>
            <a:pPr>
              <a:buNone/>
            </a:pPr>
            <a:r>
              <a:rPr lang="pt-BR" sz="3800" b="1" dirty="0"/>
              <a:t> </a:t>
            </a:r>
            <a:r>
              <a:rPr lang="pt-BR" sz="3800" b="1" dirty="0" smtClean="0"/>
              <a:t>                     </a:t>
            </a:r>
            <a:r>
              <a:rPr lang="pt-BR" sz="3800" b="1" dirty="0" smtClean="0"/>
              <a:t>1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1 + 2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4000" dirty="0" smtClean="0"/>
              <a:t>≤</a:t>
            </a:r>
            <a:r>
              <a:rPr lang="en-US" sz="3800" b="1" dirty="0" smtClean="0"/>
              <a:t> </a:t>
            </a:r>
            <a:r>
              <a:rPr lang="pt-BR" sz="3800" b="1" dirty="0" smtClean="0"/>
              <a:t>8               </a:t>
            </a:r>
            <a:r>
              <a:rPr lang="pt-BR" sz="3800" dirty="0" smtClean="0"/>
              <a:t>  </a:t>
            </a:r>
            <a:r>
              <a:rPr lang="pt-BR" sz="3800" b="1" i="1" dirty="0" smtClean="0"/>
              <a:t>                              x</a:t>
            </a:r>
            <a:r>
              <a:rPr lang="pt-BR" sz="3800" b="1" dirty="0" smtClean="0"/>
              <a:t>1, </a:t>
            </a:r>
            <a:r>
              <a:rPr lang="pt-BR" sz="3800" b="1" i="1" dirty="0" smtClean="0"/>
              <a:t>x</a:t>
            </a:r>
            <a:r>
              <a:rPr lang="pt-BR" sz="3800" b="1" dirty="0" smtClean="0"/>
              <a:t>2 </a:t>
            </a:r>
            <a:r>
              <a:rPr lang="pt-BR" sz="4000" b="1" dirty="0" smtClean="0"/>
              <a:t>≥</a:t>
            </a:r>
            <a:r>
              <a:rPr lang="en-US" sz="3800" b="1" dirty="0" smtClean="0"/>
              <a:t> </a:t>
            </a:r>
            <a:r>
              <a:rPr lang="pt-BR" sz="3800" b="1" dirty="0" smtClean="0"/>
              <a:t>0</a:t>
            </a:r>
            <a:endParaRPr lang="en-US" sz="3800" dirty="0" smtClean="0"/>
          </a:p>
          <a:p>
            <a:pPr>
              <a:buNone/>
            </a:pPr>
            <a:r>
              <a:rPr lang="pt-BR" sz="3800" b="1" dirty="0" smtClean="0"/>
              <a:t> </a:t>
            </a:r>
            <a:endParaRPr lang="en-US" sz="3800" dirty="0" smtClean="0"/>
          </a:p>
          <a:p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416552" cy="4572000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3)</a:t>
            </a:r>
            <a:r>
              <a:rPr lang="pt-BR" sz="2000" dirty="0" smtClean="0"/>
              <a:t> </a:t>
            </a:r>
            <a:r>
              <a:rPr lang="pt-BR" sz="2000" b="1" dirty="0" smtClean="0"/>
              <a:t>maximizar:   </a:t>
            </a:r>
          </a:p>
          <a:p>
            <a:pPr>
              <a:buNone/>
            </a:pPr>
            <a:r>
              <a:rPr lang="pt-BR" sz="2000" b="1" i="1" dirty="0" smtClean="0"/>
              <a:t> </a:t>
            </a:r>
            <a:r>
              <a:rPr lang="pt-BR" sz="2000" b="1" i="1" dirty="0" smtClean="0"/>
              <a:t>                       </a:t>
            </a:r>
            <a:r>
              <a:rPr lang="pt-BR" sz="2000" b="1" i="1" dirty="0" smtClean="0"/>
              <a:t>Z </a:t>
            </a:r>
            <a:r>
              <a:rPr lang="pt-BR" sz="2000" b="1" dirty="0" smtClean="0"/>
              <a:t>= 16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+ 12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    sujeito a:           2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</a:t>
            </a:r>
            <a:r>
              <a:rPr lang="pt-BR" sz="2000" dirty="0" smtClean="0"/>
              <a:t>≤</a:t>
            </a:r>
            <a:r>
              <a:rPr lang="en-US" sz="2000" b="1" dirty="0" smtClean="0"/>
              <a:t> </a:t>
            </a:r>
            <a:r>
              <a:rPr lang="pt-BR" sz="2000" b="1" dirty="0" smtClean="0"/>
              <a:t>8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                         2 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+ 3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</a:t>
            </a:r>
            <a:r>
              <a:rPr lang="pt-BR" sz="2000" dirty="0" smtClean="0"/>
              <a:t>≤ </a:t>
            </a:r>
            <a:r>
              <a:rPr lang="pt-BR" sz="2000" b="1" dirty="0" smtClean="0"/>
              <a:t>12               </a:t>
            </a:r>
            <a:r>
              <a:rPr lang="pt-BR" sz="2000" dirty="0" smtClean="0"/>
              <a:t>  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                         2 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+ 1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</a:t>
            </a:r>
            <a:r>
              <a:rPr lang="pt-BR" sz="2000" dirty="0" smtClean="0"/>
              <a:t>≤</a:t>
            </a:r>
            <a:r>
              <a:rPr lang="en-US" sz="2000" b="1" dirty="0" smtClean="0"/>
              <a:t> </a:t>
            </a:r>
            <a:r>
              <a:rPr lang="pt-BR" sz="2000" b="1" dirty="0" smtClean="0"/>
              <a:t>8</a:t>
            </a:r>
            <a:endParaRPr lang="en-US" sz="2000" dirty="0" smtClean="0"/>
          </a:p>
          <a:p>
            <a:pPr>
              <a:buNone/>
            </a:pPr>
            <a:r>
              <a:rPr lang="pt-BR" sz="2000" b="1" i="1" dirty="0" smtClean="0"/>
              <a:t>                                    x</a:t>
            </a:r>
            <a:r>
              <a:rPr lang="pt-BR" sz="2000" b="1" dirty="0" smtClean="0"/>
              <a:t>1, 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≥</a:t>
            </a:r>
            <a:r>
              <a:rPr lang="en-US" sz="2000" b="1" dirty="0" smtClean="0"/>
              <a:t> </a:t>
            </a:r>
            <a:r>
              <a:rPr lang="pt-BR" sz="2000" b="1" dirty="0" smtClean="0"/>
              <a:t>0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 </a:t>
            </a:r>
            <a:endParaRPr lang="en-US" sz="2000" dirty="0" smtClean="0"/>
          </a:p>
          <a:p>
            <a:r>
              <a:rPr lang="pt-BR" sz="2000" b="1" dirty="0" smtClean="0"/>
              <a:t>4)</a:t>
            </a:r>
            <a:r>
              <a:rPr lang="pt-BR" sz="2000" dirty="0" smtClean="0"/>
              <a:t> </a:t>
            </a:r>
            <a:r>
              <a:rPr lang="pt-BR" sz="2000" b="1" dirty="0" smtClean="0"/>
              <a:t>maximizar:  </a:t>
            </a:r>
          </a:p>
          <a:p>
            <a:r>
              <a:rPr lang="pt-BR" sz="2000" b="1" dirty="0" smtClean="0"/>
              <a:t> </a:t>
            </a:r>
            <a:r>
              <a:rPr lang="pt-BR" sz="2000" b="1" i="1" dirty="0" smtClean="0"/>
              <a:t>Z </a:t>
            </a:r>
            <a:r>
              <a:rPr lang="pt-BR" sz="2000" b="1" dirty="0" smtClean="0"/>
              <a:t>= 3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+ 5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+ x</a:t>
            </a:r>
            <a:r>
              <a:rPr lang="pt-BR" sz="2000" b="1" baseline="-25000" dirty="0" smtClean="0"/>
              <a:t>3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sujeito a:   2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 +4x</a:t>
            </a:r>
            <a:r>
              <a:rPr lang="pt-BR" sz="2000" b="1" baseline="-25000" dirty="0" smtClean="0"/>
              <a:t>2</a:t>
            </a:r>
            <a:r>
              <a:rPr lang="pt-BR" sz="2000" b="1" dirty="0" smtClean="0"/>
              <a:t>   + x</a:t>
            </a:r>
            <a:r>
              <a:rPr lang="pt-BR" sz="2000" b="1" baseline="-25000" dirty="0" smtClean="0"/>
              <a:t>3</a:t>
            </a:r>
            <a:r>
              <a:rPr lang="pt-BR" sz="2000" b="1" dirty="0" smtClean="0"/>
              <a:t> </a:t>
            </a:r>
            <a:r>
              <a:rPr lang="pt-BR" sz="2000" dirty="0" smtClean="0"/>
              <a:t>≤</a:t>
            </a:r>
            <a:r>
              <a:rPr lang="en-US" sz="2000" b="1" dirty="0" smtClean="0"/>
              <a:t> </a:t>
            </a:r>
            <a:r>
              <a:rPr lang="pt-BR" sz="2000" b="1" dirty="0" smtClean="0"/>
              <a:t>16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                   6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1 + 2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         </a:t>
            </a:r>
            <a:r>
              <a:rPr lang="pt-BR" sz="2000" dirty="0" smtClean="0"/>
              <a:t>≤</a:t>
            </a:r>
            <a:r>
              <a:rPr lang="en-US" sz="2000" b="1" dirty="0" smtClean="0"/>
              <a:t> </a:t>
            </a:r>
            <a:r>
              <a:rPr lang="pt-BR" sz="2000" b="1" dirty="0" smtClean="0"/>
              <a:t>24   </a:t>
            </a:r>
            <a:endParaRPr lang="en-US" sz="2000" dirty="0" smtClean="0"/>
          </a:p>
          <a:p>
            <a:pPr>
              <a:buNone/>
            </a:pPr>
            <a:r>
              <a:rPr lang="pt-BR" sz="2000" b="1" dirty="0" smtClean="0"/>
              <a:t>                                  2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           </a:t>
            </a:r>
            <a:r>
              <a:rPr lang="pt-BR" sz="2000" dirty="0" smtClean="0"/>
              <a:t>≤</a:t>
            </a:r>
            <a:r>
              <a:rPr lang="en-US" sz="2000" b="1" dirty="0" smtClean="0"/>
              <a:t> </a:t>
            </a:r>
            <a:r>
              <a:rPr lang="pt-BR" sz="2000" b="1" dirty="0" smtClean="0"/>
              <a:t>6</a:t>
            </a:r>
            <a:endParaRPr lang="en-US" sz="2000" dirty="0" smtClean="0"/>
          </a:p>
          <a:p>
            <a:pPr>
              <a:buNone/>
            </a:pPr>
            <a:r>
              <a:rPr lang="pt-BR" sz="2000" b="1" i="1" dirty="0" smtClean="0"/>
              <a:t>                                  x</a:t>
            </a:r>
            <a:r>
              <a:rPr lang="pt-BR" sz="2000" b="1" dirty="0" smtClean="0"/>
              <a:t>1, </a:t>
            </a:r>
            <a:r>
              <a:rPr lang="pt-BR" sz="2000" b="1" i="1" dirty="0" smtClean="0"/>
              <a:t>x</a:t>
            </a:r>
            <a:r>
              <a:rPr lang="pt-BR" sz="2000" b="1" dirty="0" smtClean="0"/>
              <a:t>2,</a:t>
            </a:r>
            <a:r>
              <a:rPr lang="pt-BR" sz="2000" b="1" i="1" dirty="0" smtClean="0"/>
              <a:t>x</a:t>
            </a:r>
            <a:r>
              <a:rPr lang="pt-BR" sz="2000" b="1" i="1" baseline="-25000" dirty="0" smtClean="0"/>
              <a:t>3</a:t>
            </a:r>
            <a:r>
              <a:rPr lang="pt-BR" sz="2000" b="1" dirty="0" smtClean="0"/>
              <a:t> ≥</a:t>
            </a:r>
            <a:r>
              <a:rPr lang="en-US" sz="2000" b="1" dirty="0" smtClean="0"/>
              <a:t> </a:t>
            </a:r>
            <a:r>
              <a:rPr lang="pt-BR" sz="2000" b="1" dirty="0" smtClean="0"/>
              <a:t>0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>
            <a:normAutofit/>
          </a:bodyPr>
          <a:lstStyle/>
          <a:p>
            <a:r>
              <a:rPr lang="pt-BR" b="1" dirty="0" smtClean="0"/>
              <a:t>UTILIZAÇÃO DO PROGRAMA MS-EXCEL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programa MS-Excel pode ser utilizado para resolver os problemas de transporte, de maneira análoga à utilização para solução dos problemas de alocação de recursos através da programação linear. </a:t>
            </a:r>
          </a:p>
          <a:p>
            <a:endParaRPr lang="en-US" dirty="0" smtClean="0"/>
          </a:p>
          <a:p>
            <a:r>
              <a:rPr lang="pt-BR" dirty="0" smtClean="0"/>
              <a:t> Considere o seguinte exemplo:</a:t>
            </a:r>
            <a:endParaRPr lang="en-US" dirty="0" smtClean="0"/>
          </a:p>
          <a:p>
            <a:r>
              <a:rPr lang="pt-BR" b="1" i="1" dirty="0" smtClean="0"/>
              <a:t>Encontrar 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23</a:t>
            </a:r>
            <a:endParaRPr lang="en-US" b="1" i="1" dirty="0" smtClean="0"/>
          </a:p>
          <a:p>
            <a:r>
              <a:rPr lang="pt-BR" b="1" i="1" dirty="0" smtClean="0"/>
              <a:t>Minimizar: Z = 10x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 + 3x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 + 5x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 + 12x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 + 7x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 + 9x</a:t>
            </a:r>
            <a:r>
              <a:rPr lang="pt-BR" b="1" i="1" baseline="-25000" dirty="0" smtClean="0"/>
              <a:t>23</a:t>
            </a:r>
            <a:endParaRPr lang="en-US" b="1" i="1" dirty="0" smtClean="0"/>
          </a:p>
          <a:p>
            <a:r>
              <a:rPr lang="pt-BR" b="1" i="1" dirty="0" smtClean="0"/>
              <a:t>Sujeito a:         x</a:t>
            </a:r>
            <a:r>
              <a:rPr lang="pt-BR" b="1" i="1" baseline="-25000" dirty="0" smtClean="0"/>
              <a:t>11 </a:t>
            </a:r>
            <a:r>
              <a:rPr lang="pt-BR" b="1" i="1" dirty="0" smtClean="0"/>
              <a:t>+ x</a:t>
            </a:r>
            <a:r>
              <a:rPr lang="pt-BR" b="1" i="1" baseline="-25000" dirty="0" smtClean="0"/>
              <a:t>12 </a:t>
            </a:r>
            <a:r>
              <a:rPr lang="pt-BR" b="1" i="1" dirty="0" smtClean="0"/>
              <a:t>+ x</a:t>
            </a:r>
            <a:r>
              <a:rPr lang="pt-BR" b="1" i="1" baseline="-25000" dirty="0" smtClean="0"/>
              <a:t>13 </a:t>
            </a:r>
            <a:r>
              <a:rPr lang="pt-BR" b="1" i="1" dirty="0" smtClean="0"/>
              <a:t>= 15</a:t>
            </a:r>
            <a:endParaRPr lang="en-US" b="1" i="1" dirty="0" smtClean="0"/>
          </a:p>
          <a:p>
            <a:pPr>
              <a:buNone/>
            </a:pPr>
            <a:r>
              <a:rPr lang="pt-BR" b="1" i="1" dirty="0" smtClean="0"/>
              <a:t>                            x</a:t>
            </a:r>
            <a:r>
              <a:rPr lang="pt-BR" b="1" i="1" baseline="-25000" dirty="0" smtClean="0"/>
              <a:t>21 </a:t>
            </a:r>
            <a:r>
              <a:rPr lang="pt-BR" b="1" i="1" dirty="0" smtClean="0"/>
              <a:t>+ x</a:t>
            </a:r>
            <a:r>
              <a:rPr lang="pt-BR" b="1" i="1" baseline="-25000" dirty="0" smtClean="0"/>
              <a:t>22 </a:t>
            </a:r>
            <a:r>
              <a:rPr lang="pt-BR" b="1" i="1" dirty="0" smtClean="0"/>
              <a:t>+ x</a:t>
            </a:r>
            <a:r>
              <a:rPr lang="pt-BR" b="1" i="1" baseline="-25000" dirty="0" smtClean="0"/>
              <a:t>23 </a:t>
            </a:r>
            <a:r>
              <a:rPr lang="pt-BR" b="1" i="1" dirty="0" smtClean="0"/>
              <a:t>= 25</a:t>
            </a:r>
            <a:endParaRPr lang="en-US" b="1" i="1" dirty="0" smtClean="0"/>
          </a:p>
          <a:p>
            <a:pPr>
              <a:buNone/>
            </a:pPr>
            <a:r>
              <a:rPr lang="pt-BR" b="1" i="1" dirty="0" smtClean="0"/>
              <a:t>                            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 = 20</a:t>
            </a:r>
            <a:endParaRPr lang="en-US" b="1" i="1" dirty="0" smtClean="0"/>
          </a:p>
          <a:p>
            <a:pPr>
              <a:buNone/>
            </a:pPr>
            <a:r>
              <a:rPr lang="pt-BR" b="1" i="1" dirty="0" smtClean="0"/>
              <a:t>                            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 = 10</a:t>
            </a:r>
            <a:endParaRPr lang="en-US" b="1" i="1" dirty="0" smtClean="0"/>
          </a:p>
          <a:p>
            <a:pPr>
              <a:buNone/>
            </a:pPr>
            <a:r>
              <a:rPr lang="pt-BR" b="1" i="1" dirty="0" smtClean="0"/>
              <a:t>                            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 + x</a:t>
            </a:r>
            <a:r>
              <a:rPr lang="pt-BR" b="1" i="1" baseline="-25000" dirty="0" smtClean="0"/>
              <a:t>23</a:t>
            </a:r>
            <a:r>
              <a:rPr lang="pt-BR" b="1" i="1" dirty="0" smtClean="0"/>
              <a:t> = 10</a:t>
            </a:r>
            <a:endParaRPr lang="en-US" b="1" i="1" dirty="0" smtClean="0"/>
          </a:p>
          <a:p>
            <a:pPr>
              <a:buNone/>
            </a:pPr>
            <a:r>
              <a:rPr lang="pt-BR" b="1" i="1" dirty="0" smtClean="0"/>
              <a:t>    com x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13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, x</a:t>
            </a:r>
            <a:r>
              <a:rPr lang="pt-BR" b="1" i="1" baseline="-25000" dirty="0" smtClean="0"/>
              <a:t>23 </a:t>
            </a:r>
            <a:r>
              <a:rPr lang="pt-BR" b="1" i="1" dirty="0" smtClean="0"/>
              <a:t>≥ 0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Digitação os dados na planilha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05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Digitação dos dados na Planilha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34571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Espaço Reservado para Conteúdo 6"/>
          <p:cNvPicPr>
            <a:picLocks noGrp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347619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3467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solver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905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problemas de Alocação utilizando o MS-EXCEL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Suponha que temos três tarefas que devem ser designadas a três máquinas. </a:t>
            </a:r>
          </a:p>
          <a:p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1403650" y="2356419"/>
          <a:ext cx="6506340" cy="3980013"/>
        </p:xfrm>
        <a:graphic>
          <a:graphicData uri="http://schemas.openxmlformats.org/drawingml/2006/table">
            <a:tbl>
              <a:tblPr/>
              <a:tblGrid>
                <a:gridCol w="1321026"/>
                <a:gridCol w="497709"/>
                <a:gridCol w="497709"/>
                <a:gridCol w="610511"/>
                <a:gridCol w="308190"/>
                <a:gridCol w="308190"/>
                <a:gridCol w="507013"/>
                <a:gridCol w="411657"/>
                <a:gridCol w="490734"/>
                <a:gridCol w="1553601"/>
              </a:tblGrid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Tarefas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Máquinas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5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Demanda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problemas de Alocação utilizando o MS-EXCEL</a:t>
            </a:r>
            <a:endParaRPr 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4" y="1484784"/>
            <a:ext cx="6932303" cy="482453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8028384" y="2204864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Soma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27414" y="6396335"/>
            <a:ext cx="375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Soma dos Custos x Variáveis</a:t>
            </a:r>
            <a:endParaRPr lang="en-US" dirty="0"/>
          </a:p>
        </p:txBody>
      </p:sp>
      <p:sp>
        <p:nvSpPr>
          <p:cNvPr id="9" name="Seta em curva para a esquerda 8"/>
          <p:cNvSpPr/>
          <p:nvPr/>
        </p:nvSpPr>
        <p:spPr>
          <a:xfrm>
            <a:off x="7524328" y="5949280"/>
            <a:ext cx="731520" cy="648072"/>
          </a:xfrm>
          <a:prstGeom prst="curvedLeftArrow">
            <a:avLst>
              <a:gd name="adj1" fmla="val 25000"/>
              <a:gd name="adj2" fmla="val 831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eta em curva para cima 9"/>
          <p:cNvSpPr/>
          <p:nvPr/>
        </p:nvSpPr>
        <p:spPr>
          <a:xfrm rot="19695184">
            <a:off x="7524328" y="2924944"/>
            <a:ext cx="121615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416824" cy="4464496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Solver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57847" cy="4824536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Alocação de Auditores a Projetos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Uma das maiores empresas de auditoria no Brasil e com mais de 1500 auditores, frequentemente encontra </a:t>
            </a:r>
            <a:r>
              <a:rPr lang="pt-BR" b="1" i="1" dirty="0" smtClean="0"/>
              <a:t>problemas para alocar seus auditores ao seus projetos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sz="1000" dirty="0" smtClean="0"/>
          </a:p>
          <a:p>
            <a:r>
              <a:rPr lang="pt-BR" dirty="0" smtClean="0"/>
              <a:t>O tipo de </a:t>
            </a:r>
            <a:r>
              <a:rPr lang="pt-BR" b="1" i="1" dirty="0" smtClean="0"/>
              <a:t>projeto</a:t>
            </a:r>
            <a:r>
              <a:rPr lang="pt-BR" dirty="0" smtClean="0"/>
              <a:t> de que eles participam </a:t>
            </a:r>
            <a:r>
              <a:rPr lang="pt-BR" b="1" i="1" dirty="0" smtClean="0"/>
              <a:t>requer apenas um auditor</a:t>
            </a:r>
            <a:r>
              <a:rPr lang="pt-BR" dirty="0" smtClean="0"/>
              <a:t>, além do sócio responsável para cada projeto.</a:t>
            </a:r>
          </a:p>
          <a:p>
            <a:endParaRPr lang="pt-BR" sz="1000" dirty="0" smtClean="0"/>
          </a:p>
          <a:p>
            <a:r>
              <a:rPr lang="pt-BR" dirty="0" smtClean="0"/>
              <a:t>A empresa possui um sistema interno de avaliação de seu auditores, de modo que para cada projeto há um determinado </a:t>
            </a:r>
            <a:r>
              <a:rPr lang="pt-BR" b="1" i="1" dirty="0" smtClean="0"/>
              <a:t>escore para cada um dos auditores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Simplex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Inicialmente, devemos definir o problema na planilha do Excel. Vamos resolver como exemplo o problema da rações. A formulação do problema é a seguinte:</a:t>
            </a:r>
            <a:endParaRPr lang="en-US" dirty="0"/>
          </a:p>
          <a:p>
            <a:pPr>
              <a:buNone/>
            </a:pPr>
            <a:r>
              <a:rPr lang="pt-BR" b="1" dirty="0" smtClean="0"/>
              <a:t>                Maximizar </a:t>
            </a:r>
            <a:r>
              <a:rPr lang="pt-BR" b="1" i="1" dirty="0"/>
              <a:t>z </a:t>
            </a:r>
            <a:r>
              <a:rPr lang="pt-BR" b="1" dirty="0"/>
              <a:t>= 11 </a:t>
            </a:r>
            <a:r>
              <a:rPr lang="pt-BR" b="1" i="1" dirty="0"/>
              <a:t>x</a:t>
            </a:r>
            <a:r>
              <a:rPr lang="pt-BR" b="1" dirty="0"/>
              <a:t>1 + 12 </a:t>
            </a:r>
            <a:r>
              <a:rPr lang="pt-BR" b="1" i="1" dirty="0"/>
              <a:t>x</a:t>
            </a:r>
            <a:r>
              <a:rPr lang="pt-BR" b="1" dirty="0"/>
              <a:t>2</a:t>
            </a:r>
            <a:endParaRPr lang="en-US" b="1" dirty="0"/>
          </a:p>
          <a:p>
            <a:pPr>
              <a:buNone/>
            </a:pPr>
            <a:r>
              <a:rPr lang="pt-BR" b="1" dirty="0" smtClean="0"/>
              <a:t>              sujeito </a:t>
            </a:r>
            <a:r>
              <a:rPr lang="pt-BR" b="1" dirty="0"/>
              <a:t>a: 1 </a:t>
            </a:r>
            <a:r>
              <a:rPr lang="pt-BR" b="1" i="1" dirty="0"/>
              <a:t>x</a:t>
            </a:r>
            <a:r>
              <a:rPr lang="pt-BR" b="1" dirty="0"/>
              <a:t>1 + 4 </a:t>
            </a:r>
            <a:r>
              <a:rPr lang="pt-BR" b="1" i="1" dirty="0"/>
              <a:t>x</a:t>
            </a:r>
            <a:r>
              <a:rPr lang="pt-BR" b="1" dirty="0"/>
              <a:t>2 ≤ 10000</a:t>
            </a:r>
            <a:endParaRPr lang="en-US" b="1" dirty="0"/>
          </a:p>
          <a:p>
            <a:pPr>
              <a:buNone/>
            </a:pPr>
            <a:r>
              <a:rPr lang="pt-BR" b="1" dirty="0" smtClean="0"/>
              <a:t>                             </a:t>
            </a:r>
            <a:r>
              <a:rPr lang="pt-BR" b="1" dirty="0"/>
              <a:t>5 </a:t>
            </a:r>
            <a:r>
              <a:rPr lang="pt-BR" b="1" i="1" dirty="0"/>
              <a:t>x</a:t>
            </a:r>
            <a:r>
              <a:rPr lang="pt-BR" b="1" dirty="0"/>
              <a:t>1 + 2 </a:t>
            </a:r>
            <a:r>
              <a:rPr lang="pt-BR" b="1" i="1" dirty="0"/>
              <a:t>x</a:t>
            </a:r>
            <a:r>
              <a:rPr lang="pt-BR" b="1" dirty="0"/>
              <a:t>2 ≤ 30000</a:t>
            </a:r>
            <a:endParaRPr lang="en-US" b="1" dirty="0"/>
          </a:p>
          <a:p>
            <a:pPr>
              <a:buNone/>
            </a:pPr>
            <a:r>
              <a:rPr lang="pt-BR" b="1" i="1" dirty="0" smtClean="0"/>
              <a:t>                                     x</a:t>
            </a:r>
            <a:r>
              <a:rPr lang="pt-BR" b="1" dirty="0" smtClean="0"/>
              <a:t>1</a:t>
            </a:r>
            <a:r>
              <a:rPr lang="pt-BR" b="1" dirty="0"/>
              <a:t>, </a:t>
            </a:r>
            <a:r>
              <a:rPr lang="pt-BR" b="1" i="1" dirty="0"/>
              <a:t>x</a:t>
            </a:r>
            <a:r>
              <a:rPr lang="pt-BR" b="1" dirty="0"/>
              <a:t>2 ≥ 0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147248" cy="5997280"/>
          </a:xfrm>
        </p:spPr>
        <p:txBody>
          <a:bodyPr/>
          <a:lstStyle/>
          <a:p>
            <a:r>
              <a:rPr lang="pt-BR" dirty="0" smtClean="0"/>
              <a:t>No escore são contemplados experiência na indústria, rapidez e confiabilidade na realização do trabalho e potencial de promoção do auditor, etc...</a:t>
            </a:r>
          </a:p>
          <a:p>
            <a:pPr>
              <a:buNone/>
            </a:pPr>
            <a:endParaRPr lang="pt-BR" sz="1000" dirty="0" smtClean="0"/>
          </a:p>
          <a:p>
            <a:r>
              <a:rPr lang="pt-BR" dirty="0" smtClean="0"/>
              <a:t>O escore para cada consultor está disposto na tabela a seguir: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3212976"/>
          <a:ext cx="7691438" cy="2468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73518"/>
                <a:gridCol w="1554480"/>
                <a:gridCol w="1554480"/>
                <a:gridCol w="1554480"/>
                <a:gridCol w="1554480"/>
              </a:tblGrid>
              <a:tr h="352213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ESCORE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AUDITOR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3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AUDITOR 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766974" cy="4176464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pelo Solver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04856" cy="432048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Temos 4 traços, logo encontramos a solução ótima.</a:t>
            </a:r>
          </a:p>
          <a:p>
            <a:endParaRPr lang="pt-BR" dirty="0" smtClean="0"/>
          </a:p>
          <a:p>
            <a:r>
              <a:rPr lang="pt-BR" dirty="0" smtClean="0"/>
              <a:t>O auditor </a:t>
            </a:r>
            <a:r>
              <a:rPr lang="pt-BR" b="1" dirty="0" smtClean="0"/>
              <a:t>1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III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2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IV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3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</a:t>
            </a:r>
          </a:p>
          <a:p>
            <a:r>
              <a:rPr lang="pt-BR" dirty="0" smtClean="0"/>
              <a:t>O auditor </a:t>
            </a:r>
            <a:r>
              <a:rPr lang="pt-BR" b="1" dirty="0" smtClean="0"/>
              <a:t>4</a:t>
            </a:r>
            <a:r>
              <a:rPr lang="pt-BR" dirty="0" smtClean="0"/>
              <a:t> deve ser designado ao projeto </a:t>
            </a:r>
            <a:r>
              <a:rPr lang="pt-BR" b="1" dirty="0" smtClean="0"/>
              <a:t>II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Logo, o valor que minimiza o escore é:</a:t>
            </a:r>
          </a:p>
          <a:p>
            <a:pPr algn="ctr">
              <a:buNone/>
            </a:pPr>
            <a:r>
              <a:rPr lang="pt-BR" b="1" i="1" dirty="0" smtClean="0"/>
              <a:t>z = 4x1 + 4x1 + 3x1 + 3x1 = 14.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2952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 smtClean="0"/>
              <a:t>Minimizar z = 10x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+ 3x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+ 5x</a:t>
            </a:r>
            <a:r>
              <a:rPr lang="pt-BR" b="1" baseline="-25000" dirty="0" smtClean="0"/>
              <a:t>13</a:t>
            </a:r>
            <a:r>
              <a:rPr lang="pt-BR" b="1" dirty="0" smtClean="0"/>
              <a:t> +12x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+ 7x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+ 9x</a:t>
            </a:r>
            <a:r>
              <a:rPr lang="pt-BR" b="1" baseline="-25000" dirty="0" smtClean="0"/>
              <a:t>23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13</a:t>
            </a:r>
            <a:r>
              <a:rPr lang="pt-BR" b="1" dirty="0" smtClean="0"/>
              <a:t> = 15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= 25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x</a:t>
            </a:r>
            <a:r>
              <a:rPr lang="pt-BR" b="1" baseline="-25000" dirty="0" smtClean="0"/>
              <a:t>21</a:t>
            </a:r>
            <a:r>
              <a:rPr lang="pt-BR" b="1" dirty="0" smtClean="0"/>
              <a:t> = 20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= 10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13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= </a:t>
            </a:r>
            <a:r>
              <a:rPr lang="pt-BR" b="1" dirty="0" smtClean="0"/>
              <a:t>10              </a:t>
            </a:r>
            <a:r>
              <a:rPr lang="pt-BR" b="1" dirty="0" smtClean="0"/>
              <a:t> </a:t>
            </a:r>
            <a:endParaRPr lang="en-US" b="1" dirty="0" smtClean="0"/>
          </a:p>
          <a:p>
            <a:endParaRPr lang="pt-BR" b="1" dirty="0" smtClean="0"/>
          </a:p>
          <a:p>
            <a:r>
              <a:rPr lang="pt-BR" b="1" dirty="0" smtClean="0"/>
              <a:t>2) </a:t>
            </a:r>
            <a:r>
              <a:rPr lang="pt-BR" b="1" dirty="0" smtClean="0"/>
              <a:t>Minimizar z = 2x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+ 6x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+ 1x</a:t>
            </a:r>
            <a:r>
              <a:rPr lang="pt-BR" b="1" baseline="-25000" dirty="0" smtClean="0"/>
              <a:t>13</a:t>
            </a:r>
            <a:r>
              <a:rPr lang="pt-BR" b="1" dirty="0" smtClean="0"/>
              <a:t> +3x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+ 5x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+ 2x</a:t>
            </a:r>
            <a:r>
              <a:rPr lang="pt-BR" b="1" baseline="-25000" dirty="0" smtClean="0"/>
              <a:t>23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13</a:t>
            </a:r>
            <a:r>
              <a:rPr lang="pt-BR" b="1" dirty="0" smtClean="0"/>
              <a:t> = 100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= 200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x</a:t>
            </a:r>
            <a:r>
              <a:rPr lang="pt-BR" b="1" baseline="-25000" dirty="0" smtClean="0"/>
              <a:t>21</a:t>
            </a:r>
            <a:r>
              <a:rPr lang="pt-BR" b="1" dirty="0" smtClean="0"/>
              <a:t> = </a:t>
            </a:r>
            <a:r>
              <a:rPr lang="pt-BR" b="1" dirty="0" smtClean="0"/>
              <a:t>100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= 150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13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= 50</a:t>
            </a:r>
            <a:endParaRPr lang="en-US" b="1" dirty="0" smtClean="0"/>
          </a:p>
          <a:p>
            <a:pPr>
              <a:buNone/>
            </a:pPr>
            <a:r>
              <a:rPr lang="pt-BR" b="1" dirty="0" smtClean="0"/>
              <a:t> </a:t>
            </a:r>
            <a:endParaRPr lang="en-US" b="1" dirty="0" smtClean="0"/>
          </a:p>
          <a:p>
            <a:r>
              <a:rPr lang="pt-BR" b="1" dirty="0" smtClean="0"/>
              <a:t>3) Minimizar </a:t>
            </a:r>
            <a:r>
              <a:rPr lang="pt-BR" b="1" dirty="0" smtClean="0"/>
              <a:t>z = 10x</a:t>
            </a:r>
            <a:r>
              <a:rPr lang="pt-BR" b="1" baseline="-25000" dirty="0" smtClean="0"/>
              <a:t>11</a:t>
            </a:r>
            <a:r>
              <a:rPr lang="pt-BR" b="1" dirty="0" smtClean="0"/>
              <a:t>+ 5x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+ 6x</a:t>
            </a:r>
            <a:r>
              <a:rPr lang="pt-BR" b="1" baseline="-25000" dirty="0" smtClean="0"/>
              <a:t>13</a:t>
            </a:r>
            <a:r>
              <a:rPr lang="pt-BR" b="1" dirty="0" smtClean="0"/>
              <a:t> +7x</a:t>
            </a:r>
            <a:r>
              <a:rPr lang="pt-BR" b="1" baseline="-25000" dirty="0" smtClean="0"/>
              <a:t>14</a:t>
            </a:r>
            <a:r>
              <a:rPr lang="pt-BR" b="1" dirty="0" smtClean="0"/>
              <a:t> + 8x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+ 2x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+ 7x</a:t>
            </a:r>
            <a:r>
              <a:rPr lang="pt-BR" b="1" baseline="-25000" dirty="0" smtClean="0"/>
              <a:t>23</a:t>
            </a:r>
            <a:r>
              <a:rPr lang="pt-BR" b="1" dirty="0" smtClean="0"/>
              <a:t> + 6x</a:t>
            </a:r>
            <a:r>
              <a:rPr lang="pt-BR" b="1" baseline="-25000" dirty="0" smtClean="0"/>
              <a:t>24</a:t>
            </a:r>
            <a:r>
              <a:rPr lang="pt-BR" b="1" dirty="0" smtClean="0"/>
              <a:t> + 9x</a:t>
            </a:r>
            <a:r>
              <a:rPr lang="pt-BR" b="1" baseline="-25000" dirty="0" smtClean="0"/>
              <a:t>31</a:t>
            </a:r>
            <a:r>
              <a:rPr lang="pt-BR" b="1" dirty="0" smtClean="0"/>
              <a:t> + 3x</a:t>
            </a:r>
            <a:r>
              <a:rPr lang="pt-BR" b="1" baseline="-25000" dirty="0" smtClean="0"/>
              <a:t>32</a:t>
            </a:r>
            <a:r>
              <a:rPr lang="pt-BR" b="1" dirty="0" smtClean="0"/>
              <a:t> + 4x</a:t>
            </a:r>
            <a:r>
              <a:rPr lang="pt-BR" b="1" baseline="-25000" dirty="0" smtClean="0"/>
              <a:t>33</a:t>
            </a:r>
            <a:r>
              <a:rPr lang="pt-BR" b="1" dirty="0" smtClean="0"/>
              <a:t> + 8x</a:t>
            </a:r>
            <a:r>
              <a:rPr lang="pt-BR" b="1" baseline="-25000" dirty="0" smtClean="0"/>
              <a:t>34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11</a:t>
            </a:r>
            <a:r>
              <a:rPr lang="pt-BR" b="1" dirty="0" smtClean="0"/>
              <a:t> + 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13</a:t>
            </a:r>
            <a:r>
              <a:rPr lang="pt-BR" b="1" dirty="0" smtClean="0"/>
              <a:t> + x</a:t>
            </a:r>
            <a:r>
              <a:rPr lang="pt-BR" b="1" baseline="-25000" dirty="0" smtClean="0"/>
              <a:t>14 </a:t>
            </a:r>
            <a:r>
              <a:rPr lang="pt-BR" b="1" dirty="0" smtClean="0"/>
              <a:t>= 25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+ x</a:t>
            </a:r>
            <a:r>
              <a:rPr lang="pt-BR" b="1" baseline="-25000" dirty="0" smtClean="0"/>
              <a:t>24 </a:t>
            </a:r>
            <a:r>
              <a:rPr lang="pt-BR" b="1" dirty="0" smtClean="0"/>
              <a:t>= 25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31</a:t>
            </a:r>
            <a:r>
              <a:rPr lang="pt-BR" b="1" dirty="0" smtClean="0"/>
              <a:t> + x</a:t>
            </a:r>
            <a:r>
              <a:rPr lang="pt-BR" b="1" baseline="-25000" dirty="0" smtClean="0"/>
              <a:t>32</a:t>
            </a:r>
            <a:r>
              <a:rPr lang="pt-BR" b="1" dirty="0" smtClean="0"/>
              <a:t> + x</a:t>
            </a:r>
            <a:r>
              <a:rPr lang="pt-BR" b="1" baseline="-25000" dirty="0" smtClean="0"/>
              <a:t>33</a:t>
            </a:r>
            <a:r>
              <a:rPr lang="pt-BR" b="1" dirty="0" smtClean="0"/>
              <a:t> + x</a:t>
            </a:r>
            <a:r>
              <a:rPr lang="pt-BR" b="1" baseline="-25000" dirty="0" smtClean="0"/>
              <a:t>34  </a:t>
            </a:r>
            <a:r>
              <a:rPr lang="pt-BR" b="1" dirty="0" smtClean="0"/>
              <a:t>= 50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</a:t>
            </a:r>
            <a:r>
              <a:rPr lang="pt-BR" b="1" baseline="-25000" dirty="0" smtClean="0"/>
              <a:t> </a:t>
            </a:r>
            <a:r>
              <a:rPr lang="pt-BR" b="1" dirty="0" smtClean="0"/>
              <a:t>                  x</a:t>
            </a:r>
            <a:r>
              <a:rPr lang="pt-BR" b="1" baseline="-25000" dirty="0" smtClean="0"/>
              <a:t>11</a:t>
            </a:r>
            <a:r>
              <a:rPr lang="pt-BR" b="1" dirty="0" smtClean="0"/>
              <a:t> </a:t>
            </a:r>
            <a:r>
              <a:rPr lang="pt-BR" b="1" dirty="0" smtClean="0"/>
              <a:t>+ x</a:t>
            </a:r>
            <a:r>
              <a:rPr lang="pt-BR" b="1" baseline="-25000" dirty="0" smtClean="0"/>
              <a:t>21</a:t>
            </a:r>
            <a:r>
              <a:rPr lang="pt-BR" b="1" dirty="0" smtClean="0"/>
              <a:t> + x</a:t>
            </a:r>
            <a:r>
              <a:rPr lang="pt-BR" b="1" baseline="-25000" dirty="0" smtClean="0"/>
              <a:t>31 </a:t>
            </a:r>
            <a:r>
              <a:rPr lang="pt-BR" b="1" dirty="0" smtClean="0"/>
              <a:t>= </a:t>
            </a:r>
            <a:r>
              <a:rPr lang="pt-BR" b="1" dirty="0" smtClean="0"/>
              <a:t>15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12</a:t>
            </a:r>
            <a:r>
              <a:rPr lang="pt-BR" b="1" dirty="0" smtClean="0"/>
              <a:t> + x</a:t>
            </a:r>
            <a:r>
              <a:rPr lang="pt-BR" b="1" baseline="-25000" dirty="0" smtClean="0"/>
              <a:t>22</a:t>
            </a:r>
            <a:r>
              <a:rPr lang="pt-BR" b="1" dirty="0" smtClean="0"/>
              <a:t> + x</a:t>
            </a:r>
            <a:r>
              <a:rPr lang="pt-BR" b="1" baseline="-25000" dirty="0" smtClean="0"/>
              <a:t>32</a:t>
            </a:r>
            <a:r>
              <a:rPr lang="pt-BR" b="1" dirty="0" smtClean="0"/>
              <a:t> = 20</a:t>
            </a:r>
            <a:endParaRPr lang="en-US" b="1" dirty="0" smtClean="0"/>
          </a:p>
          <a:p>
            <a:pPr>
              <a:buNone/>
            </a:pPr>
            <a:r>
              <a:rPr lang="pt-BR" b="1" baseline="-25000" dirty="0" smtClean="0"/>
              <a:t>                                          </a:t>
            </a:r>
            <a:r>
              <a:rPr lang="pt-BR" b="1" dirty="0" smtClean="0"/>
              <a:t>x</a:t>
            </a:r>
            <a:r>
              <a:rPr lang="pt-BR" b="1" baseline="-25000" dirty="0" smtClean="0"/>
              <a:t>13</a:t>
            </a:r>
            <a:r>
              <a:rPr lang="pt-BR" b="1" dirty="0" smtClean="0"/>
              <a:t> + x</a:t>
            </a:r>
            <a:r>
              <a:rPr lang="pt-BR" b="1" baseline="-25000" dirty="0" smtClean="0"/>
              <a:t>23</a:t>
            </a:r>
            <a:r>
              <a:rPr lang="pt-BR" b="1" dirty="0" smtClean="0"/>
              <a:t> + x</a:t>
            </a:r>
            <a:r>
              <a:rPr lang="pt-BR" b="1" baseline="-25000" dirty="0" smtClean="0"/>
              <a:t>33 </a:t>
            </a:r>
            <a:r>
              <a:rPr lang="pt-BR" b="1" dirty="0" smtClean="0"/>
              <a:t>= 30</a:t>
            </a:r>
            <a:endParaRPr lang="en-US" b="1" dirty="0" smtClean="0"/>
          </a:p>
          <a:p>
            <a:pPr>
              <a:buNone/>
            </a:pPr>
            <a:r>
              <a:rPr lang="pt-BR" b="1" dirty="0" smtClean="0"/>
              <a:t>                              x</a:t>
            </a:r>
            <a:r>
              <a:rPr lang="pt-BR" b="1" baseline="-25000" dirty="0" smtClean="0"/>
              <a:t>14</a:t>
            </a:r>
            <a:r>
              <a:rPr lang="pt-BR" b="1" dirty="0" smtClean="0"/>
              <a:t> + x</a:t>
            </a:r>
            <a:r>
              <a:rPr lang="pt-BR" b="1" baseline="-25000" dirty="0" smtClean="0"/>
              <a:t>24</a:t>
            </a:r>
            <a:r>
              <a:rPr lang="pt-BR" b="1" dirty="0" smtClean="0"/>
              <a:t> + x</a:t>
            </a:r>
            <a:r>
              <a:rPr lang="pt-BR" b="1" baseline="-25000" dirty="0" smtClean="0"/>
              <a:t>34 </a:t>
            </a:r>
            <a:r>
              <a:rPr lang="pt-BR" b="1" dirty="0" smtClean="0"/>
              <a:t>= </a:t>
            </a:r>
            <a:r>
              <a:rPr lang="pt-BR" b="1" dirty="0" smtClean="0"/>
              <a:t>30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839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533401"/>
            <a:ext cx="8382000" cy="569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Imagem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34200" cy="2057400"/>
          </a:xfrm>
          <a:prstGeom prst="rect">
            <a:avLst/>
          </a:prstGeom>
          <a:noFill/>
        </p:spPr>
      </p:pic>
      <p:pic>
        <p:nvPicPr>
          <p:cNvPr id="1025" name="Imagem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67200"/>
            <a:ext cx="6934200" cy="1905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Imagem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391400" cy="1905000"/>
          </a:xfrm>
          <a:prstGeom prst="rect">
            <a:avLst/>
          </a:prstGeom>
          <a:noFill/>
        </p:spPr>
      </p:pic>
      <p:pic>
        <p:nvPicPr>
          <p:cNvPr id="32769" name="Imagem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33800"/>
            <a:ext cx="7315200" cy="21336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905000"/>
            <a:ext cx="7162799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solver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79247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628</Words>
  <Application>Microsoft Office PowerPoint</Application>
  <PresentationFormat>Apresentação na tela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Balcão Envidraçado</vt:lpstr>
      <vt:lpstr>Método simplex e Método dos transportes usando o ms Excel </vt:lpstr>
      <vt:lpstr>Método Simplex</vt:lpstr>
      <vt:lpstr>Slide 3</vt:lpstr>
      <vt:lpstr>Slide 4</vt:lpstr>
      <vt:lpstr>Slide 5</vt:lpstr>
      <vt:lpstr>Restrições</vt:lpstr>
      <vt:lpstr>Restrições</vt:lpstr>
      <vt:lpstr>Restrições</vt:lpstr>
      <vt:lpstr>Resultado do solver</vt:lpstr>
      <vt:lpstr>Resolva os seguintes exercícios utilizando o Solver do Microsoft Excel. </vt:lpstr>
      <vt:lpstr>UTILIZAÇÃO DO PROGRAMA MS-EXCEL</vt:lpstr>
      <vt:lpstr>Digitação os dados na planilha</vt:lpstr>
      <vt:lpstr>Digitação dos dados na Planilha</vt:lpstr>
      <vt:lpstr>Resultado do solver</vt:lpstr>
      <vt:lpstr>Exemplo de problemas de Alocação utilizando o MS-EXCEL</vt:lpstr>
      <vt:lpstr>Exemplo de problemas de Alocação utilizando o MS-EXCEL</vt:lpstr>
      <vt:lpstr>Restrições</vt:lpstr>
      <vt:lpstr>Resultado do Solver</vt:lpstr>
      <vt:lpstr>Exemplo: Alocação de Auditores a Projetos </vt:lpstr>
      <vt:lpstr>Slide 20</vt:lpstr>
      <vt:lpstr>Restrições</vt:lpstr>
      <vt:lpstr>Resultado pelo Solver</vt:lpstr>
      <vt:lpstr>Resultado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5</cp:revision>
  <dcterms:created xsi:type="dcterms:W3CDTF">2012-11-09T14:45:35Z</dcterms:created>
  <dcterms:modified xsi:type="dcterms:W3CDTF">2012-11-09T15:25:00Z</dcterms:modified>
</cp:coreProperties>
</file>