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1B000A6-D0E9-4099-9895-475E9FA5BCC0}" type="datetimeFigureOut">
              <a:rPr lang="en-US" smtClean="0"/>
              <a:t>07-Feb-12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04F280-72C3-4848-A653-8308E6BFDA4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2667000"/>
            <a:ext cx="6172200" cy="1894362"/>
          </a:xfrm>
        </p:spPr>
        <p:txBody>
          <a:bodyPr/>
          <a:lstStyle/>
          <a:p>
            <a:r>
              <a:rPr lang="pt-BR" dirty="0" smtClean="0"/>
              <a:t>PROGRAMAÇÃO LINEAR E APLICAÇÕES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Profa</a:t>
            </a:r>
            <a:r>
              <a:rPr lang="pt-BR" dirty="0" smtClean="0"/>
              <a:t>. </a:t>
            </a:r>
            <a:r>
              <a:rPr lang="pt-BR" dirty="0" err="1" smtClean="0"/>
              <a:t>Ms</a:t>
            </a:r>
            <a:r>
              <a:rPr lang="pt-BR" dirty="0" smtClean="0"/>
              <a:t>. Deise </a:t>
            </a:r>
            <a:r>
              <a:rPr lang="pt-BR" dirty="0" err="1" smtClean="0"/>
              <a:t>Deolindo</a:t>
            </a:r>
            <a:r>
              <a:rPr lang="pt-BR" dirty="0" smtClean="0"/>
              <a:t> Silva.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 de estudo da Pesquisa Operacional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a</a:t>
            </a:r>
            <a:r>
              <a:rPr lang="pt-BR" b="1" dirty="0" smtClean="0"/>
              <a:t>)</a:t>
            </a:r>
            <a:r>
              <a:rPr lang="pt-BR" dirty="0" smtClean="0"/>
              <a:t> Reconhecer os problemas que </a:t>
            </a:r>
            <a:r>
              <a:rPr lang="pt-BR" dirty="0" smtClean="0"/>
              <a:t>são passíveis </a:t>
            </a:r>
            <a:r>
              <a:rPr lang="pt-BR" dirty="0" smtClean="0"/>
              <a:t>de análise pelo modelo; </a:t>
            </a:r>
            <a:endParaRPr lang="pt-BR" dirty="0" smtClean="0"/>
          </a:p>
          <a:p>
            <a:pPr>
              <a:buNone/>
            </a:pPr>
            <a:endParaRPr lang="en-US" dirty="0" smtClean="0"/>
          </a:p>
          <a:p>
            <a:r>
              <a:rPr lang="pt-BR" b="1" dirty="0" smtClean="0"/>
              <a:t>b)</a:t>
            </a:r>
            <a:r>
              <a:rPr lang="pt-BR" dirty="0" smtClean="0"/>
              <a:t> Auxiliar o analista no estágio inicial da investigação; </a:t>
            </a:r>
            <a:endParaRPr lang="pt-BR" dirty="0" smtClean="0"/>
          </a:p>
          <a:p>
            <a:endParaRPr lang="en-US" dirty="0" smtClean="0"/>
          </a:p>
          <a:p>
            <a:r>
              <a:rPr lang="pt-BR" b="1" dirty="0" smtClean="0"/>
              <a:t>c)</a:t>
            </a:r>
            <a:r>
              <a:rPr lang="pt-BR" dirty="0" smtClean="0"/>
              <a:t> Avaliar e interpretar inteligentemente os resultados; </a:t>
            </a:r>
            <a:endParaRPr lang="pt-BR" dirty="0" smtClean="0"/>
          </a:p>
          <a:p>
            <a:endParaRPr lang="en-US" dirty="0" smtClean="0"/>
          </a:p>
          <a:p>
            <a:r>
              <a:rPr lang="pt-BR" b="1" dirty="0" smtClean="0"/>
              <a:t>d)</a:t>
            </a:r>
            <a:r>
              <a:rPr lang="pt-BR" dirty="0" smtClean="0"/>
              <a:t> aplicar os resultados com a confiança que é adquirida somente com a compreensão dos problemas e dos resultados envolvidos.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Modelagem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 </a:t>
            </a:r>
            <a:r>
              <a:rPr lang="pt-BR" dirty="0" smtClean="0"/>
              <a:t>modelo é uma representação de um sistema real, que pode já existir ou ser um projeto aguardando execução. 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smtClean="0"/>
              <a:t>primeiro caso, o modelo pretende reproduzir o funcionamento do sistema, de modo a aumentar sua produtividade. 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smtClean="0"/>
              <a:t>segundo caso, o modelo é utilizado para definir a estrutura ideal do sistema.</a:t>
            </a:r>
            <a:endParaRPr lang="en-US" dirty="0" smtClean="0"/>
          </a:p>
          <a:p>
            <a:r>
              <a:rPr lang="pt-BR" dirty="0" smtClean="0"/>
              <a:t>A confiabilidade da solução obtida através do modelo depende da validação do modelo na representação do sistema real.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validação do modelo é a confirmação de que ele realmente representa o sistema real.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Modelagem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diferença entre a solução real e a solução proposta pelo modelo depende diretamente da precisão do modelo em descrever o comportamento original do sistema.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smtClean="0"/>
              <a:t>problema simples pode ser representado por modelos também simples e de fácil solução.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 smtClean="0"/>
              <a:t>problemas mais complexos requerem modelos mais elaborados, cuja solução pode vir a ser bastante complicada.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Estrutura de Modelos </a:t>
            </a:r>
            <a:r>
              <a:rPr lang="pt-BR" b="1" i="1" dirty="0" smtClean="0"/>
              <a:t>Matemáticos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Principais elementos de um </a:t>
            </a:r>
            <a:r>
              <a:rPr lang="pt-BR" dirty="0" smtClean="0"/>
              <a:t>modelo </a:t>
            </a:r>
            <a:r>
              <a:rPr lang="pt-BR" dirty="0" smtClean="0"/>
              <a:t>matemático:</a:t>
            </a:r>
            <a:endParaRPr lang="en-US" dirty="0" smtClean="0"/>
          </a:p>
          <a:p>
            <a:r>
              <a:rPr lang="pt-BR" b="1" dirty="0" smtClean="0"/>
              <a:t>(1)</a:t>
            </a:r>
            <a:r>
              <a:rPr lang="pt-BR" dirty="0" smtClean="0"/>
              <a:t> </a:t>
            </a:r>
            <a:r>
              <a:rPr lang="pt-BR" b="1" u="sng" dirty="0" smtClean="0"/>
              <a:t>variáveis de decisão e parâmetros</a:t>
            </a:r>
            <a:r>
              <a:rPr lang="pt-BR" dirty="0" smtClean="0"/>
              <a:t>: variáveis de decisão são as incógnitas a serem determinadas pela solução do modelo. Parâmetros são valores fixos no problema;</a:t>
            </a:r>
            <a:endParaRPr lang="en-US" dirty="0" smtClean="0"/>
          </a:p>
          <a:p>
            <a:r>
              <a:rPr lang="pt-BR" b="1" dirty="0" smtClean="0"/>
              <a:t>(2)</a:t>
            </a:r>
            <a:r>
              <a:rPr lang="pt-BR" dirty="0" smtClean="0"/>
              <a:t> </a:t>
            </a:r>
            <a:r>
              <a:rPr lang="pt-BR" b="1" u="sng" dirty="0" smtClean="0"/>
              <a:t>restrições</a:t>
            </a:r>
            <a:r>
              <a:rPr lang="pt-BR" dirty="0" smtClean="0"/>
              <a:t>: de modo a levar em conta as limitações físicas do sistema, o modelo deve incluir restrições que limitam as variáveis de decisão a seus valores possíveis (ou viáveis);</a:t>
            </a:r>
            <a:endParaRPr lang="en-US" dirty="0" smtClean="0"/>
          </a:p>
          <a:p>
            <a:r>
              <a:rPr lang="pt-BR" b="1" dirty="0" smtClean="0"/>
              <a:t>(3)</a:t>
            </a:r>
            <a:r>
              <a:rPr lang="pt-BR" dirty="0" smtClean="0"/>
              <a:t> </a:t>
            </a:r>
            <a:r>
              <a:rPr lang="pt-BR" b="1" u="sng" dirty="0" smtClean="0"/>
              <a:t>função objetivo</a:t>
            </a:r>
            <a:r>
              <a:rPr lang="pt-BR" dirty="0" smtClean="0"/>
              <a:t>: é uma função matemática que define a qualidade da solução em função das variáveis de decisão.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5595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Uma </a:t>
            </a:r>
            <a:r>
              <a:rPr lang="pt-BR" dirty="0" smtClean="0"/>
              <a:t>empresa de comida canina produz dois tipos de rações: </a:t>
            </a:r>
            <a:r>
              <a:rPr lang="pt-BR" dirty="0" err="1" smtClean="0"/>
              <a:t>Tobi</a:t>
            </a:r>
            <a:r>
              <a:rPr lang="pt-BR" dirty="0" smtClean="0"/>
              <a:t> e </a:t>
            </a:r>
            <a:r>
              <a:rPr lang="pt-BR" dirty="0" err="1" smtClean="0"/>
              <a:t>Rex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a manufatura das rações são utilizados cereais e carne. Sabe-se que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en-US" sz="1300" dirty="0" smtClean="0"/>
          </a:p>
          <a:p>
            <a:pPr lvl="0"/>
            <a:r>
              <a:rPr lang="pt-BR" dirty="0" smtClean="0"/>
              <a:t>A ração </a:t>
            </a:r>
            <a:r>
              <a:rPr lang="pt-BR" dirty="0" err="1" smtClean="0"/>
              <a:t>Tobi</a:t>
            </a:r>
            <a:r>
              <a:rPr lang="pt-BR" dirty="0" smtClean="0"/>
              <a:t> utiliza 5 kg de cereais e 1 kg de carne</a:t>
            </a:r>
            <a:r>
              <a:rPr lang="pt-BR" dirty="0" smtClean="0"/>
              <a:t>,</a:t>
            </a:r>
          </a:p>
          <a:p>
            <a:pPr lvl="0"/>
            <a:r>
              <a:rPr lang="pt-BR" dirty="0" smtClean="0"/>
              <a:t>A </a:t>
            </a:r>
            <a:r>
              <a:rPr lang="pt-BR" dirty="0" smtClean="0"/>
              <a:t>ração </a:t>
            </a:r>
            <a:r>
              <a:rPr lang="pt-BR" dirty="0" err="1" smtClean="0"/>
              <a:t>Rex</a:t>
            </a:r>
            <a:r>
              <a:rPr lang="pt-BR" dirty="0" smtClean="0"/>
              <a:t> utiliza 4 kg de carne </a:t>
            </a:r>
            <a:r>
              <a:rPr lang="pt-BR" dirty="0" smtClean="0"/>
              <a:t>e 2 </a:t>
            </a:r>
            <a:r>
              <a:rPr lang="pt-BR" dirty="0" smtClean="0"/>
              <a:t>kg de cereais;</a:t>
            </a:r>
            <a:endParaRPr lang="en-US" dirty="0" smtClean="0"/>
          </a:p>
          <a:p>
            <a:pPr lvl="0"/>
            <a:endParaRPr lang="pt-BR" sz="1400" dirty="0" smtClean="0"/>
          </a:p>
          <a:p>
            <a:pPr lvl="0"/>
            <a:r>
              <a:rPr lang="pt-BR" dirty="0" smtClean="0"/>
              <a:t>O </a:t>
            </a:r>
            <a:r>
              <a:rPr lang="pt-BR" dirty="0" smtClean="0"/>
              <a:t>pacote de ração </a:t>
            </a:r>
            <a:r>
              <a:rPr lang="pt-BR" dirty="0" err="1" smtClean="0"/>
              <a:t>Tobi</a:t>
            </a:r>
            <a:r>
              <a:rPr lang="pt-BR" dirty="0" smtClean="0"/>
              <a:t> custa $ 20 </a:t>
            </a:r>
            <a:endParaRPr lang="pt-BR" dirty="0" smtClean="0"/>
          </a:p>
          <a:p>
            <a:pPr lvl="0"/>
            <a:r>
              <a:rPr lang="pt-BR" dirty="0" smtClean="0"/>
              <a:t>O </a:t>
            </a:r>
            <a:r>
              <a:rPr lang="pt-BR" dirty="0" smtClean="0"/>
              <a:t>pacote de ração </a:t>
            </a:r>
            <a:r>
              <a:rPr lang="pt-BR" dirty="0" err="1" smtClean="0"/>
              <a:t>Rex</a:t>
            </a:r>
            <a:r>
              <a:rPr lang="pt-BR" dirty="0" smtClean="0"/>
              <a:t> custa $ 30;</a:t>
            </a:r>
            <a:endParaRPr lang="en-US" dirty="0" smtClean="0"/>
          </a:p>
          <a:p>
            <a:pPr lvl="0"/>
            <a:endParaRPr lang="pt-BR" sz="1400" dirty="0" smtClean="0"/>
          </a:p>
          <a:p>
            <a:pPr lvl="0"/>
            <a:r>
              <a:rPr lang="pt-BR" dirty="0" smtClean="0"/>
              <a:t>O </a:t>
            </a:r>
            <a:r>
              <a:rPr lang="pt-BR" dirty="0" smtClean="0"/>
              <a:t>kg de carne custa $ 4 e o kg de cereais custa $ 1;</a:t>
            </a:r>
            <a:endParaRPr lang="en-US" dirty="0" smtClean="0"/>
          </a:p>
          <a:p>
            <a:pPr lvl="0"/>
            <a:r>
              <a:rPr lang="pt-BR" dirty="0" smtClean="0"/>
              <a:t>Estão </a:t>
            </a:r>
            <a:r>
              <a:rPr lang="pt-BR" dirty="0" smtClean="0"/>
              <a:t>disponíveis por mês 10 000 kg de carne e 30 000 kg de cereais.</a:t>
            </a:r>
            <a:endParaRPr lang="en-US" dirty="0" smtClean="0"/>
          </a:p>
          <a:p>
            <a:r>
              <a:rPr lang="pt-BR" dirty="0" smtClean="0"/>
              <a:t>Deseja-se saber qual a quantidade de cada ração a produzir de modo a maximizar o </a:t>
            </a:r>
            <a:r>
              <a:rPr lang="pt-BR" dirty="0" smtClean="0"/>
              <a:t>lucro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r>
              <a:rPr lang="pt-BR" dirty="0" smtClean="0"/>
              <a:t>Neste problema </a:t>
            </a:r>
            <a:r>
              <a:rPr lang="pt-BR" b="1" dirty="0" smtClean="0"/>
              <a:t>as variáveis de decisão</a:t>
            </a:r>
            <a:r>
              <a:rPr lang="pt-BR" dirty="0" smtClean="0"/>
              <a:t> são as </a:t>
            </a:r>
            <a:r>
              <a:rPr lang="pt-BR" b="1" dirty="0" smtClean="0"/>
              <a:t>quantidades de ração de cada tipo</a:t>
            </a:r>
            <a:r>
              <a:rPr lang="pt-BR" dirty="0" smtClean="0"/>
              <a:t> a serem produzidas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dirty="0" smtClean="0"/>
              <a:t>Os </a:t>
            </a:r>
            <a:r>
              <a:rPr lang="pt-BR" b="1" dirty="0" smtClean="0"/>
              <a:t>parâmetros</a:t>
            </a:r>
            <a:r>
              <a:rPr lang="pt-BR" dirty="0" smtClean="0"/>
              <a:t> fornecidos </a:t>
            </a:r>
            <a:r>
              <a:rPr lang="pt-BR" b="1" dirty="0" smtClean="0"/>
              <a:t>são os preços unitários de compra e venda</a:t>
            </a:r>
            <a:r>
              <a:rPr lang="pt-BR" dirty="0" smtClean="0"/>
              <a:t>, além das </a:t>
            </a:r>
            <a:r>
              <a:rPr lang="pt-BR" b="1" dirty="0" smtClean="0"/>
              <a:t>quantidades de carne e cereais utilizadas</a:t>
            </a:r>
            <a:r>
              <a:rPr lang="pt-BR" dirty="0" smtClean="0"/>
              <a:t> em cada tipo de ração.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b="1" dirty="0" smtClean="0"/>
              <a:t>restrições são os limites de carne e cereais</a:t>
            </a:r>
            <a:r>
              <a:rPr lang="pt-BR" dirty="0" smtClean="0"/>
              <a:t> e a </a:t>
            </a:r>
            <a:r>
              <a:rPr lang="pt-BR" b="1" dirty="0" smtClean="0"/>
              <a:t>função objetivo</a:t>
            </a:r>
            <a:r>
              <a:rPr lang="pt-BR" dirty="0" smtClean="0"/>
              <a:t> é uma função matemática que determine o </a:t>
            </a:r>
            <a:r>
              <a:rPr lang="pt-BR" b="1" dirty="0" smtClean="0"/>
              <a:t>lucro em função das variáveis de decisão</a:t>
            </a:r>
            <a:r>
              <a:rPr lang="pt-BR" dirty="0" smtClean="0"/>
              <a:t> e que deve ser </a:t>
            </a:r>
            <a:r>
              <a:rPr lang="pt-BR" b="1" dirty="0" smtClean="0"/>
              <a:t>maximizada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Técnicas Matemáticas em Pesquisa </a:t>
            </a:r>
            <a:r>
              <a:rPr lang="pt-BR" b="1" i="1" dirty="0" smtClean="0"/>
              <a:t>Operacional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formulação do modelo depende diretamente do sistema a ser representado.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função objetivo e as funções de restrições podem ser lineares ou não-lineares.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/>
              <a:t>variáveis de decisão podem ser contínuas ou discretas (por exemplo, inteiras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 smtClean="0"/>
              <a:t>os parâmetros podem ser determinísticos ou probabilísticos.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pt-BR" dirty="0" smtClean="0"/>
              <a:t>O resultado dessa diversidade de representações de sistemas é o desenvolvimento de diversas técnicas de otimização</a:t>
            </a:r>
            <a:r>
              <a:rPr lang="pt-BR" dirty="0" smtClean="0"/>
              <a:t>,</a:t>
            </a:r>
          </a:p>
          <a:p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 smtClean="0"/>
              <a:t>modo a resolver cada tipo de modelo existente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Estas </a:t>
            </a:r>
            <a:r>
              <a:rPr lang="pt-BR" dirty="0" smtClean="0"/>
              <a:t>técnicas incluem, principalmente: </a:t>
            </a:r>
            <a:endParaRPr lang="pt-BR" dirty="0" smtClean="0"/>
          </a:p>
          <a:p>
            <a:r>
              <a:rPr lang="pt-BR" dirty="0" smtClean="0"/>
              <a:t>programação </a:t>
            </a:r>
            <a:r>
              <a:rPr lang="pt-BR" dirty="0" smtClean="0"/>
              <a:t>linear, </a:t>
            </a:r>
            <a:endParaRPr lang="pt-BR" dirty="0" smtClean="0"/>
          </a:p>
          <a:p>
            <a:r>
              <a:rPr lang="pt-BR" dirty="0" smtClean="0"/>
              <a:t>programação </a:t>
            </a:r>
            <a:r>
              <a:rPr lang="pt-BR" dirty="0" smtClean="0"/>
              <a:t>inteira, </a:t>
            </a:r>
            <a:endParaRPr lang="pt-BR" dirty="0" smtClean="0"/>
          </a:p>
          <a:p>
            <a:r>
              <a:rPr lang="pt-BR" dirty="0" smtClean="0"/>
              <a:t>programação </a:t>
            </a:r>
            <a:r>
              <a:rPr lang="pt-BR" dirty="0" smtClean="0"/>
              <a:t>dinâmica, </a:t>
            </a:r>
            <a:endParaRPr lang="pt-BR" dirty="0" smtClean="0"/>
          </a:p>
          <a:p>
            <a:r>
              <a:rPr lang="pt-BR" dirty="0" smtClean="0"/>
              <a:t>programação estocástica,</a:t>
            </a:r>
          </a:p>
          <a:p>
            <a:r>
              <a:rPr lang="pt-BR" dirty="0" smtClean="0"/>
              <a:t>programação </a:t>
            </a:r>
            <a:r>
              <a:rPr lang="pt-BR" dirty="0" smtClean="0"/>
              <a:t>não- linear.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/>
          </a:bodyPr>
          <a:lstStyle/>
          <a:p>
            <a:pPr lvl="0"/>
            <a:r>
              <a:rPr lang="pt-BR" b="1" i="1" dirty="0" smtClean="0"/>
              <a:t>Programação </a:t>
            </a:r>
            <a:r>
              <a:rPr lang="pt-BR" b="1" i="1" dirty="0" smtClean="0"/>
              <a:t>linear: </a:t>
            </a:r>
            <a:r>
              <a:rPr lang="pt-BR" dirty="0" smtClean="0"/>
              <a:t>é utilizada para analisar modelos onde as restrições e a função objetivo são lineares; </a:t>
            </a:r>
            <a:endParaRPr lang="en-US" dirty="0" smtClean="0"/>
          </a:p>
          <a:p>
            <a:pPr lvl="0"/>
            <a:r>
              <a:rPr lang="pt-BR" b="1" i="1" dirty="0" smtClean="0"/>
              <a:t>Programação </a:t>
            </a:r>
            <a:r>
              <a:rPr lang="pt-BR" b="1" i="1" dirty="0" smtClean="0"/>
              <a:t>inteira:</a:t>
            </a:r>
            <a:r>
              <a:rPr lang="pt-BR" i="1" dirty="0" smtClean="0"/>
              <a:t> </a:t>
            </a:r>
            <a:r>
              <a:rPr lang="pt-BR" dirty="0" smtClean="0"/>
              <a:t>se aplica a modelos que possuem variáveis inteiras (ou discretas); </a:t>
            </a:r>
            <a:endParaRPr lang="en-US" dirty="0" smtClean="0"/>
          </a:p>
          <a:p>
            <a:pPr lvl="0"/>
            <a:r>
              <a:rPr lang="pt-BR" b="1" i="1" dirty="0" smtClean="0"/>
              <a:t>Programação </a:t>
            </a:r>
            <a:r>
              <a:rPr lang="pt-BR" b="1" i="1" dirty="0" smtClean="0"/>
              <a:t>dinâmica:</a:t>
            </a:r>
            <a:r>
              <a:rPr lang="pt-BR" i="1" dirty="0" smtClean="0"/>
              <a:t> </a:t>
            </a:r>
            <a:r>
              <a:rPr lang="pt-BR" dirty="0" smtClean="0"/>
              <a:t>é utilizada em modelos onde o problema completo pode ser decomposto em subproblemas menores; </a:t>
            </a:r>
            <a:endParaRPr lang="en-US" dirty="0" smtClean="0"/>
          </a:p>
          <a:p>
            <a:pPr lvl="0"/>
            <a:r>
              <a:rPr lang="pt-BR" b="1" i="1" dirty="0" smtClean="0"/>
              <a:t>Programação </a:t>
            </a:r>
            <a:r>
              <a:rPr lang="pt-BR" b="1" i="1" dirty="0" smtClean="0"/>
              <a:t>estocástica:</a:t>
            </a:r>
            <a:r>
              <a:rPr lang="pt-BR" i="1" dirty="0" smtClean="0"/>
              <a:t> </a:t>
            </a:r>
            <a:r>
              <a:rPr lang="pt-BR" dirty="0" smtClean="0"/>
              <a:t>é aplicada a uma classe especial de modelos onde os parâmetros são descritos por funções de probabilidade; </a:t>
            </a:r>
            <a:endParaRPr lang="en-US" dirty="0" smtClean="0"/>
          </a:p>
          <a:p>
            <a:pPr lvl="0"/>
            <a:r>
              <a:rPr lang="pt-BR" b="1" i="1" dirty="0" smtClean="0"/>
              <a:t>Programação </a:t>
            </a:r>
            <a:r>
              <a:rPr lang="pt-BR" b="1" i="1" dirty="0" smtClean="0"/>
              <a:t>não-linear:</a:t>
            </a:r>
            <a:r>
              <a:rPr lang="pt-BR" i="1" dirty="0" smtClean="0"/>
              <a:t> </a:t>
            </a:r>
            <a:r>
              <a:rPr lang="pt-BR" dirty="0" smtClean="0"/>
              <a:t>é utilizada em modelos contendo funções não- lineares.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001000" cy="5940552"/>
          </a:xfrm>
        </p:spPr>
        <p:txBody>
          <a:bodyPr/>
          <a:lstStyle/>
          <a:p>
            <a:r>
              <a:rPr lang="pt-BR" dirty="0" smtClean="0"/>
              <a:t>Uma característica presente em quase todas as técnicas de programação matemática é que a solução ótima do problema não pode ser obtida em um único passo, devendo ser obtida iterativamente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É </a:t>
            </a:r>
            <a:r>
              <a:rPr lang="pt-BR" dirty="0" smtClean="0"/>
              <a:t>escolhida uma solução inicial (que geralmente não é a solução ótima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smtClean="0"/>
              <a:t>algoritmo é especificado para determinar, a partir desta, uma nova solução, que geralmente é superior à anterior.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 </a:t>
            </a:r>
            <a:r>
              <a:rPr lang="pt-BR" dirty="0" smtClean="0"/>
              <a:t>passo é repetido até que a solução ótima seja alcançada (supondo que ela existe).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EMENTA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dirty="0" smtClean="0"/>
              <a:t> Matrizes</a:t>
            </a:r>
            <a:r>
              <a:rPr lang="pt-BR" sz="3200" dirty="0" smtClean="0"/>
              <a:t>. </a:t>
            </a:r>
          </a:p>
          <a:p>
            <a:endParaRPr lang="pt-BR" sz="1200" dirty="0" smtClean="0"/>
          </a:p>
          <a:p>
            <a:r>
              <a:rPr lang="pt-BR" sz="3200" dirty="0" smtClean="0"/>
              <a:t> Sistemas </a:t>
            </a:r>
            <a:r>
              <a:rPr lang="pt-BR" sz="3200" dirty="0" smtClean="0"/>
              <a:t>Lineares</a:t>
            </a:r>
            <a:r>
              <a:rPr lang="pt-BR" sz="3200" dirty="0" smtClean="0"/>
              <a:t>.</a:t>
            </a:r>
          </a:p>
          <a:p>
            <a:pPr>
              <a:buNone/>
            </a:pPr>
            <a:endParaRPr lang="pt-BR" sz="1200" dirty="0" smtClean="0"/>
          </a:p>
          <a:p>
            <a:r>
              <a:rPr lang="pt-BR" sz="3200" dirty="0" smtClean="0"/>
              <a:t> Programação </a:t>
            </a:r>
            <a:r>
              <a:rPr lang="pt-BR" sz="3200" dirty="0" smtClean="0"/>
              <a:t>Linear: Método Gráfico e Método Simplex. </a:t>
            </a:r>
            <a:endParaRPr lang="pt-BR" sz="3200" dirty="0" smtClean="0"/>
          </a:p>
          <a:p>
            <a:pPr>
              <a:buNone/>
            </a:pPr>
            <a:endParaRPr lang="pt-BR" sz="1200" dirty="0" smtClean="0"/>
          </a:p>
          <a:p>
            <a:r>
              <a:rPr lang="pt-BR" sz="3200" dirty="0" smtClean="0"/>
              <a:t> Aplicações</a:t>
            </a:r>
            <a:r>
              <a:rPr lang="pt-BR" sz="3200" dirty="0" smtClean="0"/>
              <a:t>: Método do Transporte.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3200" dirty="0" smtClean="0"/>
              <a:t>Reconhecer e aplicar os conhecimentos sobre programação linear. </a:t>
            </a:r>
            <a:endParaRPr lang="pt-BR" sz="3200" dirty="0" smtClean="0"/>
          </a:p>
          <a:p>
            <a:pPr>
              <a:buNone/>
            </a:pPr>
            <a:endParaRPr lang="pt-BR" sz="3200" dirty="0" smtClean="0"/>
          </a:p>
          <a:p>
            <a:r>
              <a:rPr lang="pt-BR" sz="3200" dirty="0" smtClean="0"/>
              <a:t>Desenvolver </a:t>
            </a:r>
            <a:r>
              <a:rPr lang="pt-BR" sz="3200" dirty="0" smtClean="0"/>
              <a:t>aplicativos</a:t>
            </a:r>
            <a:r>
              <a:rPr lang="pt-BR" sz="3200" dirty="0" smtClean="0"/>
              <a:t>.</a:t>
            </a:r>
          </a:p>
          <a:p>
            <a:pPr>
              <a:buNone/>
            </a:pPr>
            <a:endParaRPr lang="pt-BR" sz="3200" dirty="0" smtClean="0"/>
          </a:p>
          <a:p>
            <a:r>
              <a:rPr lang="pt-BR" sz="3200" dirty="0" smtClean="0"/>
              <a:t>Otimizar ações (tempo, algoritmos, </a:t>
            </a:r>
            <a:r>
              <a:rPr lang="pt-BR" sz="3200" dirty="0" err="1" smtClean="0"/>
              <a:t>etc</a:t>
            </a:r>
            <a:r>
              <a:rPr lang="pt-BR" sz="3200" dirty="0" smtClean="0"/>
              <a:t>).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origem </a:t>
            </a:r>
            <a:r>
              <a:rPr lang="pt-BR" b="1" dirty="0" smtClean="0"/>
              <a:t>da Pesquisa Operacional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Durante </a:t>
            </a:r>
            <a:r>
              <a:rPr lang="pt-BR" dirty="0" smtClean="0"/>
              <a:t>a Segunda Guerra Mundial, um grupo de cientistas foi convocado na Inglaterra para estudar problemas de estratégia e de tática associados com a defesa do país.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objetivo era decidir sobre a utilização mais eficaz de recursos militares limitados.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convocação deste grupo marcou a primeira atividade formal de pesquisa operacional.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Os resultados positivos </a:t>
            </a:r>
            <a:r>
              <a:rPr lang="pt-BR" sz="2800" dirty="0" smtClean="0"/>
              <a:t>motivaram </a:t>
            </a:r>
            <a:r>
              <a:rPr lang="pt-BR" sz="2800" dirty="0" smtClean="0"/>
              <a:t>os Estados Unidos a iniciarem atividades semelhantes</a:t>
            </a:r>
            <a:r>
              <a:rPr lang="pt-BR" sz="2800" dirty="0" smtClean="0"/>
              <a:t>.</a:t>
            </a:r>
          </a:p>
          <a:p>
            <a:pPr>
              <a:buNone/>
            </a:pPr>
            <a:endParaRPr lang="pt-BR" sz="2800" dirty="0" smtClean="0"/>
          </a:p>
          <a:p>
            <a:r>
              <a:rPr lang="pt-BR" sz="2800" dirty="0" smtClean="0"/>
              <a:t>Apesar </a:t>
            </a:r>
            <a:r>
              <a:rPr lang="pt-BR" sz="2800" dirty="0" smtClean="0"/>
              <a:t>de ser creditada à Inglaterra a origem da Pesquisa Operacional, sua propagação </a:t>
            </a:r>
            <a:r>
              <a:rPr lang="pt-BR" sz="2800" dirty="0" smtClean="0"/>
              <a:t>deve-se, principalmente, </a:t>
            </a:r>
            <a:r>
              <a:rPr lang="pt-BR" sz="2800" dirty="0" smtClean="0"/>
              <a:t>à equipe </a:t>
            </a:r>
            <a:r>
              <a:rPr lang="pt-BR" sz="2800" dirty="0" smtClean="0"/>
              <a:t>dos </a:t>
            </a:r>
            <a:r>
              <a:rPr lang="pt-BR" sz="2800" dirty="0" smtClean="0"/>
              <a:t>Estados </a:t>
            </a:r>
            <a:r>
              <a:rPr lang="pt-BR" sz="2800" dirty="0" smtClean="0"/>
              <a:t>Unidos.</a:t>
            </a:r>
          </a:p>
          <a:p>
            <a:endParaRPr lang="pt-BR" sz="2800" dirty="0" smtClean="0"/>
          </a:p>
          <a:p>
            <a:r>
              <a:rPr lang="pt-BR" sz="2800" dirty="0" smtClean="0"/>
              <a:t>Ao </a:t>
            </a:r>
            <a:r>
              <a:rPr lang="pt-BR" sz="2800" dirty="0" smtClean="0"/>
              <a:t>resultado deste esforço de pesquisa, concluído em 1947, deu-se o nome de </a:t>
            </a:r>
            <a:r>
              <a:rPr lang="pt-BR" sz="2800" i="1" dirty="0" smtClean="0"/>
              <a:t>Método Simplex</a:t>
            </a:r>
            <a:r>
              <a:rPr lang="pt-BR" sz="2800" dirty="0" smtClean="0"/>
              <a:t>. 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77200" cy="6169152"/>
          </a:xfrm>
        </p:spPr>
        <p:txBody>
          <a:bodyPr>
            <a:noAutofit/>
          </a:bodyPr>
          <a:lstStyle/>
          <a:p>
            <a:r>
              <a:rPr lang="pt-BR" sz="2800" dirty="0" smtClean="0"/>
              <a:t>Com o fim da guerra, a utilização de técnicas de </a:t>
            </a:r>
            <a:r>
              <a:rPr lang="pt-BR" sz="2800" dirty="0" err="1" smtClean="0"/>
              <a:t>po</a:t>
            </a:r>
            <a:r>
              <a:rPr lang="pt-BR" sz="2800" dirty="0" smtClean="0"/>
              <a:t>. atraiu </a:t>
            </a:r>
            <a:r>
              <a:rPr lang="pt-BR" sz="2800" dirty="0" smtClean="0"/>
              <a:t>o interesse de diversas outras áreas. </a:t>
            </a:r>
            <a:endParaRPr lang="pt-BR" sz="2800" dirty="0" smtClean="0"/>
          </a:p>
          <a:p>
            <a:r>
              <a:rPr lang="pt-BR" sz="2800" dirty="0" smtClean="0"/>
              <a:t>Uma </a:t>
            </a:r>
            <a:r>
              <a:rPr lang="pt-BR" sz="2800" dirty="0" smtClean="0"/>
              <a:t>característica importante da </a:t>
            </a:r>
            <a:r>
              <a:rPr lang="pt-BR" sz="2800" dirty="0" err="1" smtClean="0"/>
              <a:t>po</a:t>
            </a:r>
            <a:r>
              <a:rPr lang="pt-BR" sz="2800" dirty="0" smtClean="0"/>
              <a:t>. e </a:t>
            </a:r>
            <a:r>
              <a:rPr lang="pt-BR" sz="2800" dirty="0" smtClean="0"/>
              <a:t>que facilita o processo de análise e de decisão é a </a:t>
            </a:r>
            <a:r>
              <a:rPr lang="pt-BR" sz="2800" b="1" u="sng" dirty="0" smtClean="0"/>
              <a:t>utilização de modelos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r>
              <a:rPr lang="pt-BR" sz="2800" dirty="0" smtClean="0"/>
              <a:t>Eles </a:t>
            </a:r>
            <a:r>
              <a:rPr lang="pt-BR" sz="2800" dirty="0" smtClean="0"/>
              <a:t>permitem a experimentação da solução proposta. </a:t>
            </a:r>
            <a:endParaRPr lang="pt-BR" sz="2800" dirty="0" smtClean="0"/>
          </a:p>
          <a:p>
            <a:pPr lvl="1"/>
            <a:r>
              <a:rPr lang="pt-BR" sz="2500" dirty="0" smtClean="0"/>
              <a:t>Isto </a:t>
            </a:r>
            <a:r>
              <a:rPr lang="pt-BR" sz="2500" dirty="0" smtClean="0"/>
              <a:t>significa que uma decisão pode ser mais bem avaliada e testada antes de ser efetivamente implementada. </a:t>
            </a:r>
            <a:endParaRPr lang="pt-BR" sz="2500" dirty="0" smtClean="0"/>
          </a:p>
          <a:p>
            <a:r>
              <a:rPr lang="pt-BR" sz="2800" dirty="0" smtClean="0"/>
              <a:t>A </a:t>
            </a:r>
            <a:r>
              <a:rPr lang="pt-BR" sz="2800" dirty="0" smtClean="0"/>
              <a:t>economia obtida e a experiência adquirida pela experimentação justificam a utilização da Pesquisa Operacional.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848600" cy="6016752"/>
          </a:xfrm>
        </p:spPr>
        <p:txBody>
          <a:bodyPr/>
          <a:lstStyle/>
          <a:p>
            <a:r>
              <a:rPr lang="pt-BR" dirty="0" smtClean="0"/>
              <a:t>Com o aumento da velocidade de processamento e quantidade de memória dos computadores atuais, houve um grande progresso na </a:t>
            </a:r>
            <a:r>
              <a:rPr lang="pt-BR" dirty="0" smtClean="0"/>
              <a:t>PO. </a:t>
            </a:r>
          </a:p>
          <a:p>
            <a:endParaRPr lang="pt-BR" dirty="0" smtClean="0"/>
          </a:p>
          <a:p>
            <a:r>
              <a:rPr lang="pt-BR" dirty="0" smtClean="0"/>
              <a:t>Este </a:t>
            </a:r>
            <a:r>
              <a:rPr lang="pt-BR" dirty="0" smtClean="0"/>
              <a:t>progresso é devido também à larga utilização de microcomputadores, que se tornaram unidades isoladas dentro de empresas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 smtClean="0"/>
              <a:t>faz com que os modelos desenvolvidos pelos profissionais de </a:t>
            </a:r>
            <a:r>
              <a:rPr lang="pt-BR" dirty="0" smtClean="0"/>
              <a:t>PO. </a:t>
            </a:r>
            <a:r>
              <a:rPr lang="pt-BR" dirty="0" smtClean="0"/>
              <a:t>sejam mais rápidos e </a:t>
            </a:r>
            <a:r>
              <a:rPr lang="pt-BR" dirty="0" smtClean="0"/>
              <a:t>versáteis. </a:t>
            </a:r>
          </a:p>
          <a:p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 smtClean="0"/>
              <a:t>de serem também interativos, possibilitando a participação do usuário ao longo do processo de cálculo.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 Pesquisa Operacional</a:t>
            </a:r>
            <a:r>
              <a:rPr lang="pt-BR" b="1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programação linear ou pesquisa operacional é uma das muitas técnicas analíticas recentemente desenvolvidas que se têm mostrado úteis na resolução de certos tipos de </a:t>
            </a:r>
            <a:r>
              <a:rPr lang="pt-BR" dirty="0" smtClean="0"/>
              <a:t>problemas. </a:t>
            </a:r>
          </a:p>
          <a:p>
            <a:endParaRPr lang="pt-BR" sz="1200" dirty="0" smtClean="0"/>
          </a:p>
          <a:p>
            <a:r>
              <a:rPr lang="pt-BR" dirty="0" smtClean="0"/>
              <a:t>Esses </a:t>
            </a:r>
            <a:r>
              <a:rPr lang="pt-BR" dirty="0" smtClean="0"/>
              <a:t>métodos quantitativos de resolução de </a:t>
            </a:r>
            <a:r>
              <a:rPr lang="pt-BR" dirty="0" smtClean="0"/>
              <a:t>problemas são </a:t>
            </a:r>
            <a:r>
              <a:rPr lang="pt-BR" dirty="0" smtClean="0"/>
              <a:t>baseados em conceitos matemáticos e estatísticos. </a:t>
            </a:r>
            <a:endParaRPr lang="pt-BR" dirty="0" smtClean="0"/>
          </a:p>
          <a:p>
            <a:pPr>
              <a:buNone/>
            </a:pPr>
            <a:endParaRPr lang="pt-BR" sz="1200" dirty="0" smtClean="0"/>
          </a:p>
          <a:p>
            <a:r>
              <a:rPr lang="pt-BR" dirty="0" smtClean="0"/>
              <a:t>Considerando </a:t>
            </a:r>
            <a:r>
              <a:rPr lang="pt-BR" dirty="0" smtClean="0"/>
              <a:t>que a programação linear seja um “modelo”, um método apropriado de estudo seria estruturá-la dentro da estrutura mais extensa do processo de tomada de </a:t>
            </a:r>
            <a:r>
              <a:rPr lang="pt-BR" dirty="0" smtClean="0"/>
              <a:t>decisão.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pt-BR" b="1" i="1" dirty="0" smtClean="0"/>
              <a:t>Assim, a pesquisa operacional é um ramo interdisciplinar da matemática </a:t>
            </a:r>
            <a:r>
              <a:rPr lang="pt-BR" b="1" i="1" dirty="0" smtClean="0"/>
              <a:t>aplicada</a:t>
            </a:r>
          </a:p>
          <a:p>
            <a:endParaRPr lang="pt-BR" b="1" i="1" dirty="0" smtClean="0"/>
          </a:p>
          <a:p>
            <a:r>
              <a:rPr lang="pt-BR" b="1" i="1" dirty="0" smtClean="0"/>
              <a:t> </a:t>
            </a:r>
            <a:r>
              <a:rPr lang="pt-BR" b="1" i="1" dirty="0" smtClean="0"/>
              <a:t>que faz uso de modelos matemáticos e de algoritmos na ajuda à tomada de decisões. </a:t>
            </a:r>
            <a:endParaRPr lang="pt-BR" b="1" i="1" dirty="0" smtClean="0"/>
          </a:p>
          <a:p>
            <a:endParaRPr lang="pt-BR" b="1" i="1" dirty="0" smtClean="0"/>
          </a:p>
          <a:p>
            <a:r>
              <a:rPr lang="pt-BR" b="1" i="1" dirty="0" smtClean="0"/>
              <a:t>É </a:t>
            </a:r>
            <a:r>
              <a:rPr lang="pt-BR" b="1" i="1" dirty="0" smtClean="0"/>
              <a:t>usada sobretudo para analisar sistemas complexos do mundo real</a:t>
            </a:r>
            <a:r>
              <a:rPr lang="pt-BR" b="1" i="1" dirty="0" smtClean="0"/>
              <a:t>,</a:t>
            </a:r>
          </a:p>
          <a:p>
            <a:endParaRPr lang="pt-BR" b="1" i="1" dirty="0" smtClean="0"/>
          </a:p>
          <a:p>
            <a:r>
              <a:rPr lang="pt-BR" b="1" i="1" dirty="0" smtClean="0"/>
              <a:t> </a:t>
            </a:r>
            <a:r>
              <a:rPr lang="pt-BR" b="1" i="1" dirty="0" smtClean="0"/>
              <a:t>tipicamente com o objetivo de melhorar ou otimizar a performance.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1255</Words>
  <Application>Microsoft Office PowerPoint</Application>
  <PresentationFormat>Apresentação na tela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Balcão Envidraçado</vt:lpstr>
      <vt:lpstr>PROGRAMAÇÃO LINEAR E APLICAÇÕES</vt:lpstr>
      <vt:lpstr>EMENTA</vt:lpstr>
      <vt:lpstr>OBJETIVOS</vt:lpstr>
      <vt:lpstr>origem da Pesquisa Operacional</vt:lpstr>
      <vt:lpstr>Slide 5</vt:lpstr>
      <vt:lpstr>Slide 6</vt:lpstr>
      <vt:lpstr>Slide 7</vt:lpstr>
      <vt:lpstr>O que é Pesquisa Operacional?</vt:lpstr>
      <vt:lpstr>Slide 9</vt:lpstr>
      <vt:lpstr>Objetivos de estudo da Pesquisa Operacional</vt:lpstr>
      <vt:lpstr>Modelagem</vt:lpstr>
      <vt:lpstr>Modelagem</vt:lpstr>
      <vt:lpstr>Estrutura de Modelos Matemáticos</vt:lpstr>
      <vt:lpstr>Exemplo</vt:lpstr>
      <vt:lpstr>Slide 15</vt:lpstr>
      <vt:lpstr>Técnicas Matemáticas em Pesquisa Operacional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LINEAR E APLICAÇÕES</dc:title>
  <dc:creator>acer</dc:creator>
  <cp:lastModifiedBy>acer</cp:lastModifiedBy>
  <cp:revision>5</cp:revision>
  <dcterms:created xsi:type="dcterms:W3CDTF">2012-02-07T18:52:58Z</dcterms:created>
  <dcterms:modified xsi:type="dcterms:W3CDTF">2012-02-07T19:38:59Z</dcterms:modified>
</cp:coreProperties>
</file>