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9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9D4AFA74-831A-4A46-8B77-EB044A3CC42E}" type="datetimeFigureOut">
              <a:rPr lang="en-US" smtClean="0"/>
              <a:t>7/31/2013</a:t>
            </a:fld>
            <a:endParaRPr lang="en-US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tângulo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tângulo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tângulo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Conector reto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Conector reto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Conector reto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tângulo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e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e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Elipse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Elipse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Elipse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087EB27E-D883-46AB-95DE-C5CBBEB53650}" type="slidenum">
              <a:rPr lang="en-US" smtClean="0"/>
              <a:t>‹nº›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AFA74-831A-4A46-8B77-EB044A3CC42E}" type="datetimeFigureOut">
              <a:rPr lang="en-US" smtClean="0"/>
              <a:t>7/31/2013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EB27E-D883-46AB-95DE-C5CBBEB53650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AFA74-831A-4A46-8B77-EB044A3CC42E}" type="datetimeFigureOut">
              <a:rPr lang="en-US" smtClean="0"/>
              <a:t>7/31/2013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EB27E-D883-46AB-95DE-C5CBBEB53650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9D4AFA74-831A-4A46-8B77-EB044A3CC42E}" type="datetimeFigureOut">
              <a:rPr lang="en-US" smtClean="0"/>
              <a:t>7/31/2013</a:t>
            </a:fld>
            <a:endParaRPr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87EB27E-D883-46AB-95DE-C5CBBEB53650}" type="slidenum">
              <a:rPr lang="en-US" smtClean="0"/>
              <a:t>‹nº›</a:t>
            </a:fld>
            <a:endParaRPr lang="en-US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9D4AFA74-831A-4A46-8B77-EB044A3CC42E}" type="datetimeFigureOut">
              <a:rPr lang="en-US" smtClean="0"/>
              <a:t>7/31/2013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tângulo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tângulo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Conector reto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Conector reto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tângulo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Elipse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Elipse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e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lipse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e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Conector reto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087EB27E-D883-46AB-95DE-C5CBBEB53650}" type="slidenum">
              <a:rPr lang="en-US" smtClean="0"/>
              <a:t>‹nº›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AFA74-831A-4A46-8B77-EB044A3CC42E}" type="datetimeFigureOut">
              <a:rPr lang="en-US" smtClean="0"/>
              <a:t>7/31/2013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EB27E-D883-46AB-95DE-C5CBBEB53650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AFA74-831A-4A46-8B77-EB044A3CC42E}" type="datetimeFigureOut">
              <a:rPr lang="en-US" smtClean="0"/>
              <a:t>7/31/2013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EB27E-D883-46AB-95DE-C5CBBEB53650}" type="slidenum">
              <a:rPr lang="en-US" smtClean="0"/>
              <a:t>‹nº›</a:t>
            </a:fld>
            <a:endParaRPr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2" name="Espaço Reservado para Texto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14" name="Espaço Reservado para Texto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D4AFA74-831A-4A46-8B77-EB044A3CC42E}" type="datetimeFigureOut">
              <a:rPr lang="en-US" smtClean="0"/>
              <a:t>7/31/2013</a:t>
            </a:fld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87EB27E-D883-46AB-95DE-C5CBBEB53650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AFA74-831A-4A46-8B77-EB044A3CC42E}" type="datetimeFigureOut">
              <a:rPr lang="en-US" smtClean="0"/>
              <a:t>7/31/2013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EB27E-D883-46AB-95DE-C5CBBEB53650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Elipse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Espaço Reservado para Conteúdo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1" name="Espaço Reservado para Data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9D4AFA74-831A-4A46-8B77-EB044A3CC42E}" type="datetimeFigureOut">
              <a:rPr lang="en-US" smtClean="0"/>
              <a:t>7/31/2013</a:t>
            </a:fld>
            <a:endParaRPr lang="en-US"/>
          </a:p>
        </p:txBody>
      </p:sp>
      <p:sp>
        <p:nvSpPr>
          <p:cNvPr id="22" name="Espaço Reservado para Número de Slide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87EB27E-D883-46AB-95DE-C5CBBEB53650}" type="slidenum">
              <a:rPr lang="en-US" smtClean="0"/>
              <a:t>‹nº›</a:t>
            </a:fld>
            <a:endParaRPr lang="en-US"/>
          </a:p>
        </p:txBody>
      </p:sp>
      <p:sp>
        <p:nvSpPr>
          <p:cNvPr id="23" name="Espaço Reservado para Rodapé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Elipse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tângulo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ector reto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Conector reto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Conector reto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Espaço Reservado para Data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D4AFA74-831A-4A46-8B77-EB044A3CC42E}" type="datetimeFigureOut">
              <a:rPr lang="en-US" smtClean="0"/>
              <a:t>7/31/2013</a:t>
            </a:fld>
            <a:endParaRPr lang="en-US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87EB27E-D883-46AB-95DE-C5CBBEB53650}" type="slidenum">
              <a:rPr lang="en-US" smtClean="0"/>
              <a:t>‹nº›</a:t>
            </a:fld>
            <a:endParaRPr lang="en-US"/>
          </a:p>
        </p:txBody>
      </p:sp>
      <p:sp>
        <p:nvSpPr>
          <p:cNvPr id="21" name="Espaço Reservado para Rodapé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9D4AFA74-831A-4A46-8B77-EB044A3CC42E}" type="datetimeFigureOut">
              <a:rPr lang="en-US" smtClean="0"/>
              <a:t>7/31/2013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tângulo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Elipse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87EB27E-D883-46AB-95DE-C5CBBEB53650}" type="slidenum">
              <a:rPr lang="en-US" smtClean="0"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http://www.somatematica.com.br/emedio/matrizes/Image14.gif" TargetMode="External"/><Relationship Id="rId5" Type="http://schemas.openxmlformats.org/officeDocument/2006/relationships/image" Target="../media/image15.gif"/><Relationship Id="rId4" Type="http://schemas.openxmlformats.org/officeDocument/2006/relationships/image" Target="http://www.somatematica.com.br/emedio/matrizes/Image13.gif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http://www.somatematica.com.br/emedio/matrizes/Image15.gif" TargetMode="External"/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http://www.somatematica.com.br/emedio/matrizes/Image16.gif" TargetMode="External"/><Relationship Id="rId4" Type="http://schemas.openxmlformats.org/officeDocument/2006/relationships/image" Target="../media/image17.gi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209800" y="2438400"/>
            <a:ext cx="6172200" cy="1894362"/>
          </a:xfrm>
        </p:spPr>
        <p:txBody>
          <a:bodyPr/>
          <a:lstStyle/>
          <a:p>
            <a:r>
              <a:rPr lang="pt-BR" dirty="0" smtClean="0"/>
              <a:t>MATRIZES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Programação Linear e Aplicações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Na matriz                                                                                                       </a:t>
            </a:r>
          </a:p>
          <a:p>
            <a:endParaRPr lang="pt-BR" dirty="0" smtClean="0"/>
          </a:p>
          <a:p>
            <a:r>
              <a:rPr lang="pt-BR" dirty="0" smtClean="0"/>
              <a:t>                                temos</a:t>
            </a:r>
          </a:p>
          <a:p>
            <a:endParaRPr lang="pt-BR" dirty="0" smtClean="0"/>
          </a:p>
          <a:p>
            <a:pPr>
              <a:buNone/>
            </a:pPr>
            <a:r>
              <a:rPr lang="pt-BR" dirty="0" smtClean="0"/>
              <a:t>                                                                                    5</a:t>
            </a:r>
            <a:endParaRPr lang="en-US" dirty="0"/>
          </a:p>
        </p:txBody>
      </p:sp>
      <p:pic>
        <p:nvPicPr>
          <p:cNvPr id="33794" name="Imagem 2" descr="Descrição: http://www.somatematica.com.br/emedio/matrizes/Image6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2133600"/>
            <a:ext cx="1981200" cy="1445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795" name="Imagem 1" descr="Descrição: http://www.somatematica.com.br/emedio/matrizes/Image7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62400" y="3352800"/>
            <a:ext cx="34290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Na matriz B = [ -1   0   2   5 ], temos:</a:t>
            </a:r>
          </a:p>
          <a:p>
            <a:r>
              <a:rPr lang="pt-BR" dirty="0" smtClean="0"/>
              <a:t> a</a:t>
            </a:r>
            <a:r>
              <a:rPr lang="pt-BR" baseline="-25000" dirty="0" smtClean="0"/>
              <a:t>11 </a:t>
            </a:r>
            <a:r>
              <a:rPr lang="pt-BR" dirty="0" smtClean="0"/>
              <a:t>= -1, </a:t>
            </a:r>
          </a:p>
          <a:p>
            <a:r>
              <a:rPr lang="pt-BR" dirty="0" smtClean="0"/>
              <a:t>a</a:t>
            </a:r>
            <a:r>
              <a:rPr lang="pt-BR" baseline="-25000" dirty="0" smtClean="0"/>
              <a:t>12</a:t>
            </a:r>
            <a:r>
              <a:rPr lang="pt-BR" dirty="0" smtClean="0"/>
              <a:t> = 0, </a:t>
            </a:r>
          </a:p>
          <a:p>
            <a:r>
              <a:rPr lang="pt-BR" dirty="0" smtClean="0"/>
              <a:t>a</a:t>
            </a:r>
            <a:r>
              <a:rPr lang="pt-BR" baseline="-25000" dirty="0" smtClean="0"/>
              <a:t>13</a:t>
            </a:r>
            <a:r>
              <a:rPr lang="pt-BR" dirty="0" smtClean="0"/>
              <a:t> = 2 </a:t>
            </a:r>
          </a:p>
          <a:p>
            <a:r>
              <a:rPr lang="pt-BR" dirty="0" smtClean="0"/>
              <a:t>a</a:t>
            </a:r>
            <a:r>
              <a:rPr lang="pt-BR" baseline="-25000" dirty="0" smtClean="0"/>
              <a:t>14</a:t>
            </a:r>
            <a:r>
              <a:rPr lang="pt-BR" dirty="0" smtClean="0"/>
              <a:t> = 5.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Denominações especiais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Algumas matrizes, por suas características, recebem denominações especiais.</a:t>
            </a:r>
            <a:endParaRPr lang="en-US" dirty="0" smtClean="0"/>
          </a:p>
          <a:p>
            <a:pPr lvl="0"/>
            <a:endParaRPr lang="pt-BR" b="1" dirty="0" smtClean="0"/>
          </a:p>
          <a:p>
            <a:pPr lvl="0"/>
            <a:r>
              <a:rPr lang="pt-BR" b="1" dirty="0" smtClean="0"/>
              <a:t>Matriz linha</a:t>
            </a:r>
            <a:r>
              <a:rPr lang="pt-BR" dirty="0" smtClean="0"/>
              <a:t>: matriz do tipo </a:t>
            </a:r>
            <a:r>
              <a:rPr lang="pt-BR" b="1" dirty="0" smtClean="0"/>
              <a:t>1 x n</a:t>
            </a:r>
            <a:r>
              <a:rPr lang="pt-BR" dirty="0" smtClean="0"/>
              <a:t>, ou seja, com uma única linha. Por exemplo, a matriz </a:t>
            </a:r>
          </a:p>
          <a:p>
            <a:pPr lvl="0"/>
            <a:r>
              <a:rPr lang="pt-BR" dirty="0" smtClean="0"/>
              <a:t>A =[4   7   -3   1], do tipo </a:t>
            </a:r>
            <a:r>
              <a:rPr lang="pt-BR" b="1" dirty="0" smtClean="0"/>
              <a:t>1 x 4</a:t>
            </a:r>
            <a:r>
              <a:rPr lang="pt-BR" dirty="0" smtClean="0"/>
              <a:t>.</a:t>
            </a:r>
          </a:p>
          <a:p>
            <a:pPr lvl="0"/>
            <a:endParaRPr lang="en-US" dirty="0" smtClean="0"/>
          </a:p>
          <a:p>
            <a:pPr lvl="0"/>
            <a:r>
              <a:rPr lang="pt-BR" b="1" dirty="0" smtClean="0"/>
              <a:t>Matriz coluna</a:t>
            </a:r>
            <a:r>
              <a:rPr lang="pt-BR" dirty="0" smtClean="0"/>
              <a:t>: matriz do tipo </a:t>
            </a:r>
            <a:r>
              <a:rPr lang="pt-BR" b="1" dirty="0" smtClean="0"/>
              <a:t>m x 1</a:t>
            </a:r>
            <a:r>
              <a:rPr lang="pt-BR" dirty="0" smtClean="0"/>
              <a:t>, ou seja, com uma única coluna. </a:t>
            </a:r>
          </a:p>
          <a:p>
            <a:pPr lvl="0"/>
            <a:endParaRPr lang="pt-BR" dirty="0" smtClean="0"/>
          </a:p>
          <a:p>
            <a:pPr lvl="0"/>
            <a:r>
              <a:rPr lang="pt-BR" dirty="0" smtClean="0"/>
              <a:t>Por exemplo,                , do tipo 3 x 1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34818" name="Imagem 12" descr="Descrição: http://www.somatematica.com.br/emedio/matrizes/Image8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95600" y="5334000"/>
            <a:ext cx="1066800" cy="12200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7467600" cy="6016752"/>
          </a:xfrm>
        </p:spPr>
        <p:txBody>
          <a:bodyPr/>
          <a:lstStyle/>
          <a:p>
            <a:pPr lvl="0"/>
            <a:r>
              <a:rPr lang="pt-BR" b="1" dirty="0" smtClean="0"/>
              <a:t>Matriz quadrada:</a:t>
            </a:r>
            <a:r>
              <a:rPr lang="pt-BR" dirty="0" smtClean="0"/>
              <a:t> matriz do tipo </a:t>
            </a:r>
            <a:r>
              <a:rPr lang="pt-BR" b="1" dirty="0" smtClean="0"/>
              <a:t>n x n</a:t>
            </a:r>
            <a:r>
              <a:rPr lang="pt-BR" dirty="0" smtClean="0"/>
              <a:t>,</a:t>
            </a:r>
          </a:p>
          <a:p>
            <a:pPr lvl="0"/>
            <a:endParaRPr lang="pt-BR" dirty="0" smtClean="0"/>
          </a:p>
          <a:p>
            <a:pPr lvl="0"/>
            <a:r>
              <a:rPr lang="pt-BR" dirty="0" smtClean="0"/>
              <a:t>Ou seja, com o mesmo número de linhas e colunas; dizemos que a matriz é de ordem </a:t>
            </a:r>
            <a:r>
              <a:rPr lang="pt-BR" b="1" dirty="0" smtClean="0"/>
              <a:t>n</a:t>
            </a:r>
            <a:r>
              <a:rPr lang="pt-BR" dirty="0" smtClean="0"/>
              <a:t>. </a:t>
            </a:r>
          </a:p>
          <a:p>
            <a:pPr lvl="0"/>
            <a:r>
              <a:rPr lang="pt-BR" dirty="0" smtClean="0"/>
              <a:t>Por exemplo, a matriz é do tipo 2 x 2, isto é, quadrada de ordem 2. 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35842" name="Imagem 11" descr="Descrição: http://www.somatematica.com.br/emedio/matrizes/Image9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24200" y="3505200"/>
            <a:ext cx="2209800" cy="1287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381000"/>
            <a:ext cx="7467600" cy="6092952"/>
          </a:xfrm>
        </p:spPr>
        <p:txBody>
          <a:bodyPr/>
          <a:lstStyle/>
          <a:p>
            <a:r>
              <a:rPr lang="pt-BR" dirty="0" smtClean="0"/>
              <a:t>Numa matriz quadrada definimos a diagonal principal e a diagonal secundária.</a:t>
            </a:r>
          </a:p>
          <a:p>
            <a:endParaRPr lang="pt-BR" dirty="0" smtClean="0"/>
          </a:p>
          <a:p>
            <a:r>
              <a:rPr lang="pt-BR" dirty="0" smtClean="0"/>
              <a:t>A principal é formada pelos elementos </a:t>
            </a:r>
            <a:r>
              <a:rPr lang="pt-BR" b="1" dirty="0" err="1" smtClean="0"/>
              <a:t>a</a:t>
            </a:r>
            <a:r>
              <a:rPr lang="pt-BR" b="1" baseline="-25000" dirty="0" err="1" smtClean="0"/>
              <a:t>ij</a:t>
            </a:r>
            <a:r>
              <a:rPr lang="pt-BR" baseline="-25000" dirty="0" smtClean="0"/>
              <a:t> </a:t>
            </a:r>
            <a:r>
              <a:rPr lang="pt-BR" dirty="0" smtClean="0"/>
              <a:t>tais que i = j. </a:t>
            </a:r>
          </a:p>
          <a:p>
            <a:endParaRPr lang="pt-BR" dirty="0" smtClean="0"/>
          </a:p>
          <a:p>
            <a:r>
              <a:rPr lang="pt-BR" dirty="0" smtClean="0"/>
              <a:t>Na secundária, temos i + j = n + 1.</a:t>
            </a:r>
            <a:endParaRPr lang="en-US" dirty="0" smtClean="0"/>
          </a:p>
          <a:p>
            <a:r>
              <a:rPr lang="pt-BR" dirty="0" smtClean="0"/>
              <a:t>Veja: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36866" name="Imagem 10" descr="Descrição: http://www.somatematica.com.br/emedio/matrizes/Image10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7400" y="3352800"/>
            <a:ext cx="6096000" cy="32050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381000"/>
            <a:ext cx="7467600" cy="6092952"/>
          </a:xfrm>
        </p:spPr>
        <p:txBody>
          <a:bodyPr/>
          <a:lstStyle/>
          <a:p>
            <a:r>
              <a:rPr lang="pt-BR" dirty="0" smtClean="0"/>
              <a:t>Observe a matriz a seguir: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en-US" dirty="0" smtClean="0"/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a</a:t>
            </a:r>
            <a:r>
              <a:rPr lang="pt-BR" baseline="-25000" dirty="0" smtClean="0"/>
              <a:t>11</a:t>
            </a:r>
            <a:r>
              <a:rPr lang="pt-BR" dirty="0" smtClean="0"/>
              <a:t> = -1 é elemento da diagonal principal, pois      i = j = 1</a:t>
            </a:r>
            <a:endParaRPr lang="en-US" dirty="0" smtClean="0"/>
          </a:p>
          <a:p>
            <a:endParaRPr lang="pt-BR" dirty="0" smtClean="0"/>
          </a:p>
          <a:p>
            <a:r>
              <a:rPr lang="pt-BR" dirty="0" smtClean="0"/>
              <a:t>a</a:t>
            </a:r>
            <a:r>
              <a:rPr lang="pt-BR" baseline="-25000" dirty="0" smtClean="0"/>
              <a:t>31</a:t>
            </a:r>
            <a:r>
              <a:rPr lang="pt-BR" dirty="0" smtClean="0"/>
              <a:t>= 5 é elemento da diagonal secundária, pois      i + j = n + 1    ( 3 + 1 = 3 + 1)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37890" name="Imagem 9" descr="Descrição: http://www.somatematica.com.br/emedio/matrizes/Image11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990600"/>
            <a:ext cx="6096000" cy="25356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304800"/>
            <a:ext cx="7467600" cy="6169152"/>
          </a:xfrm>
        </p:spPr>
        <p:txBody>
          <a:bodyPr/>
          <a:lstStyle/>
          <a:p>
            <a:pPr lvl="0"/>
            <a:r>
              <a:rPr lang="pt-BR" b="1" dirty="0" smtClean="0"/>
              <a:t>Matriz nula</a:t>
            </a:r>
            <a:r>
              <a:rPr lang="pt-BR" dirty="0" smtClean="0"/>
              <a:t>: matriz em que todos os elementos são nulos; é representada por 0</a:t>
            </a:r>
            <a:r>
              <a:rPr lang="pt-BR" baseline="-25000" dirty="0" smtClean="0"/>
              <a:t>m x n.</a:t>
            </a:r>
            <a:r>
              <a:rPr lang="pt-BR" dirty="0" smtClean="0"/>
              <a:t> </a:t>
            </a:r>
            <a:endParaRPr lang="en-US" dirty="0" smtClean="0"/>
          </a:p>
          <a:p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exemplo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0"/>
            <a:r>
              <a:rPr lang="pt-BR" b="1" dirty="0" smtClean="0"/>
              <a:t>Matriz diagonal</a:t>
            </a:r>
            <a:r>
              <a:rPr lang="pt-BR" dirty="0" smtClean="0"/>
              <a:t>: matriz quadrada em que todos os elementos que não estão na diagonal principal são nulos. Por exemplo: 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38914" name="Imagem 8" descr="Descrição: http://www.somatematica.com.br/emedio/matrizes/Image12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19400" y="1524000"/>
            <a:ext cx="2590800" cy="1083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16" name="Picture 4" descr="http://www.somatematica.com.br/emedio/matrizes/Image13.gif"/>
          <p:cNvPicPr>
            <a:picLocks noChangeAspect="1" noChangeArrowheads="1"/>
          </p:cNvPicPr>
          <p:nvPr/>
        </p:nvPicPr>
        <p:blipFill>
          <a:blip r:embed="rId3" r:link="rId4"/>
          <a:srcRect/>
          <a:stretch>
            <a:fillRect/>
          </a:stretch>
        </p:blipFill>
        <p:spPr bwMode="auto">
          <a:xfrm>
            <a:off x="990600" y="4800600"/>
            <a:ext cx="2971800" cy="1590008"/>
          </a:xfrm>
          <a:prstGeom prst="rect">
            <a:avLst/>
          </a:prstGeom>
          <a:noFill/>
        </p:spPr>
      </p:pic>
      <p:pic>
        <p:nvPicPr>
          <p:cNvPr id="38915" name="Picture 3" descr="http://www.somatematica.com.br/emedio/matrizes/Image14.gif"/>
          <p:cNvPicPr>
            <a:picLocks noChangeAspect="1" noChangeArrowheads="1"/>
          </p:cNvPicPr>
          <p:nvPr/>
        </p:nvPicPr>
        <p:blipFill>
          <a:blip r:embed="rId5" r:link="rId6"/>
          <a:srcRect/>
          <a:stretch>
            <a:fillRect/>
          </a:stretch>
        </p:blipFill>
        <p:spPr bwMode="auto">
          <a:xfrm>
            <a:off x="3657600" y="4648200"/>
            <a:ext cx="4195053" cy="1905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381000"/>
            <a:ext cx="7467600" cy="6092952"/>
          </a:xfrm>
        </p:spPr>
        <p:txBody>
          <a:bodyPr/>
          <a:lstStyle/>
          <a:p>
            <a:pPr lvl="0"/>
            <a:r>
              <a:rPr lang="pt-BR" b="1" dirty="0" smtClean="0"/>
              <a:t>Matriz identidade</a:t>
            </a:r>
            <a:r>
              <a:rPr lang="pt-BR" dirty="0" smtClean="0"/>
              <a:t>: matriz quadrada em que todos os elementos da diagonal principal são iguais a 1 e os demais são nulos;</a:t>
            </a:r>
          </a:p>
          <a:p>
            <a:pPr lvl="0"/>
            <a:r>
              <a:rPr lang="pt-BR" dirty="0" smtClean="0"/>
              <a:t> É representada por </a:t>
            </a:r>
            <a:r>
              <a:rPr lang="pt-BR" b="1" dirty="0" smtClean="0"/>
              <a:t>I</a:t>
            </a:r>
            <a:r>
              <a:rPr lang="pt-BR" b="1" baseline="-25000" dirty="0" smtClean="0"/>
              <a:t>n</a:t>
            </a:r>
            <a:r>
              <a:rPr lang="pt-BR" b="1" dirty="0" smtClean="0"/>
              <a:t>, </a:t>
            </a:r>
            <a:r>
              <a:rPr lang="pt-BR" dirty="0" smtClean="0"/>
              <a:t>sendo </a:t>
            </a:r>
            <a:r>
              <a:rPr lang="pt-BR" b="1" dirty="0" smtClean="0"/>
              <a:t>n</a:t>
            </a:r>
            <a:r>
              <a:rPr lang="pt-BR" dirty="0" smtClean="0"/>
              <a:t> a ordem da matriz. Por exemplo: </a:t>
            </a:r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r>
              <a:rPr lang="pt-BR" dirty="0" smtClean="0"/>
              <a:t>Assim, para uma matriz identidade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3010" name="Picture 2" descr="http://www.somatematica.com.br/emedio/matrizes/Image15.gif"/>
          <p:cNvPicPr>
            <a:picLocks noChangeAspect="1" noChangeArrowheads="1"/>
          </p:cNvPicPr>
          <p:nvPr/>
        </p:nvPicPr>
        <p:blipFill>
          <a:blip r:embed="rId2" r:link="rId3"/>
          <a:srcRect/>
          <a:stretch>
            <a:fillRect/>
          </a:stretch>
        </p:blipFill>
        <p:spPr bwMode="auto">
          <a:xfrm>
            <a:off x="914400" y="2362200"/>
            <a:ext cx="2944586" cy="1575447"/>
          </a:xfrm>
          <a:prstGeom prst="rect">
            <a:avLst/>
          </a:prstGeom>
          <a:noFill/>
        </p:spPr>
      </p:pic>
      <p:pic>
        <p:nvPicPr>
          <p:cNvPr id="43009" name="Picture 1" descr="http://www.somatematica.com.br/emedio/matrizes/Image16.gif"/>
          <p:cNvPicPr>
            <a:picLocks noChangeAspect="1" noChangeArrowheads="1"/>
          </p:cNvPicPr>
          <p:nvPr/>
        </p:nvPicPr>
        <p:blipFill>
          <a:blip r:embed="rId4" r:link="rId5"/>
          <a:srcRect/>
          <a:stretch>
            <a:fillRect/>
          </a:stretch>
        </p:blipFill>
        <p:spPr bwMode="auto">
          <a:xfrm>
            <a:off x="4876800" y="2027208"/>
            <a:ext cx="3581400" cy="2145461"/>
          </a:xfrm>
          <a:prstGeom prst="rect">
            <a:avLst/>
          </a:prstGeom>
          <a:noFill/>
        </p:spPr>
      </p:pic>
      <p:pic>
        <p:nvPicPr>
          <p:cNvPr id="43011" name="Picture 3" descr="Image1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905000" y="4800600"/>
            <a:ext cx="39052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381000"/>
            <a:ext cx="7467600" cy="6092952"/>
          </a:xfrm>
        </p:spPr>
        <p:txBody>
          <a:bodyPr>
            <a:normAutofit lnSpcReduction="10000"/>
          </a:bodyPr>
          <a:lstStyle/>
          <a:p>
            <a:pPr lvl="0"/>
            <a:r>
              <a:rPr lang="pt-BR" b="1" dirty="0" smtClean="0"/>
              <a:t>Matriz transposta</a:t>
            </a:r>
            <a:r>
              <a:rPr lang="pt-BR" dirty="0" smtClean="0"/>
              <a:t>: matriz </a:t>
            </a:r>
            <a:r>
              <a:rPr lang="pt-BR" dirty="0" err="1" smtClean="0"/>
              <a:t>A</a:t>
            </a:r>
            <a:r>
              <a:rPr lang="pt-BR" baseline="30000" dirty="0" err="1" smtClean="0"/>
              <a:t>t</a:t>
            </a:r>
            <a:r>
              <a:rPr lang="pt-BR" dirty="0" smtClean="0"/>
              <a:t> obtida a partir da matriz A trocando-se ordenadamente as linhas por colunas ou as colunas por linhas. Por exemplo: </a:t>
            </a:r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en-US" dirty="0" smtClean="0"/>
          </a:p>
          <a:p>
            <a:endParaRPr lang="pt-BR" dirty="0" smtClean="0"/>
          </a:p>
          <a:p>
            <a:r>
              <a:rPr lang="pt-BR" dirty="0" smtClean="0"/>
              <a:t>Desse modo, se a matriz </a:t>
            </a:r>
            <a:r>
              <a:rPr lang="pt-BR" b="1" dirty="0" smtClean="0"/>
              <a:t>A</a:t>
            </a:r>
            <a:r>
              <a:rPr lang="pt-BR" dirty="0" smtClean="0"/>
              <a:t> é do tipo m x n, </a:t>
            </a:r>
            <a:r>
              <a:rPr lang="pt-BR" b="1" dirty="0" err="1" smtClean="0"/>
              <a:t>A</a:t>
            </a:r>
            <a:r>
              <a:rPr lang="pt-BR" b="1" baseline="30000" dirty="0" err="1" smtClean="0"/>
              <a:t>t</a:t>
            </a:r>
            <a:r>
              <a:rPr lang="pt-BR" b="1" dirty="0" smtClean="0"/>
              <a:t> </a:t>
            </a:r>
            <a:r>
              <a:rPr lang="pt-BR" dirty="0" smtClean="0"/>
              <a:t>é do tipo n x m.</a:t>
            </a:r>
            <a:endParaRPr lang="en-US" dirty="0" smtClean="0"/>
          </a:p>
          <a:p>
            <a:r>
              <a:rPr lang="pt-BR" dirty="0" smtClean="0"/>
              <a:t>Note que a 1ª linha de </a:t>
            </a:r>
            <a:r>
              <a:rPr lang="pt-BR" b="1" dirty="0" smtClean="0"/>
              <a:t>A</a:t>
            </a:r>
            <a:r>
              <a:rPr lang="pt-BR" dirty="0" smtClean="0"/>
              <a:t> corresponde à 1ª coluna de </a:t>
            </a:r>
            <a:r>
              <a:rPr lang="pt-BR" b="1" dirty="0" err="1" smtClean="0"/>
              <a:t>A</a:t>
            </a:r>
            <a:r>
              <a:rPr lang="pt-BR" b="1" baseline="30000" dirty="0" err="1" smtClean="0"/>
              <a:t>t</a:t>
            </a:r>
            <a:r>
              <a:rPr lang="pt-BR" b="1" dirty="0" smtClean="0"/>
              <a:t> </a:t>
            </a:r>
            <a:r>
              <a:rPr lang="pt-BR" dirty="0" smtClean="0"/>
              <a:t>e a 2ª linha de A corresponde à 2ª coluna de </a:t>
            </a:r>
            <a:r>
              <a:rPr lang="pt-BR" b="1" dirty="0" smtClean="0"/>
              <a:t>A</a:t>
            </a:r>
            <a:r>
              <a:rPr lang="pt-BR" b="1" baseline="30000" dirty="0" smtClean="0"/>
              <a:t>t</a:t>
            </a:r>
            <a:r>
              <a:rPr lang="pt-BR" dirty="0" smtClean="0"/>
              <a:t>.</a:t>
            </a:r>
            <a:endParaRPr lang="en-US" dirty="0"/>
          </a:p>
        </p:txBody>
      </p:sp>
      <p:pic>
        <p:nvPicPr>
          <p:cNvPr id="44034" name="Picture 2" descr="Image1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1524000"/>
            <a:ext cx="4953000" cy="2807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381000"/>
            <a:ext cx="7467600" cy="6092952"/>
          </a:xfrm>
        </p:spPr>
        <p:txBody>
          <a:bodyPr>
            <a:normAutofit/>
          </a:bodyPr>
          <a:lstStyle/>
          <a:p>
            <a:pPr lvl="0"/>
            <a:r>
              <a:rPr lang="pt-BR" b="1" dirty="0" smtClean="0"/>
              <a:t>Matriz simétrica</a:t>
            </a:r>
            <a:r>
              <a:rPr lang="pt-BR" dirty="0" smtClean="0"/>
              <a:t>: matriz quadrada de ordem n tal que </a:t>
            </a:r>
            <a:r>
              <a:rPr lang="pt-BR" b="1" dirty="0" smtClean="0"/>
              <a:t>A = </a:t>
            </a:r>
            <a:r>
              <a:rPr lang="pt-BR" b="1" dirty="0" err="1" smtClean="0"/>
              <a:t>A</a:t>
            </a:r>
            <a:r>
              <a:rPr lang="pt-BR" b="1" baseline="30000" dirty="0" err="1" smtClean="0"/>
              <a:t>t</a:t>
            </a:r>
            <a:r>
              <a:rPr lang="pt-BR" b="1" dirty="0" smtClean="0"/>
              <a:t> .</a:t>
            </a:r>
            <a:r>
              <a:rPr lang="pt-BR" dirty="0" smtClean="0"/>
              <a:t> Por exemplo, </a:t>
            </a:r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en-US" dirty="0" smtClean="0"/>
          </a:p>
          <a:p>
            <a:r>
              <a:rPr lang="pt-BR" dirty="0" smtClean="0"/>
              <a:t>é simétrica, pois</a:t>
            </a:r>
          </a:p>
          <a:p>
            <a:r>
              <a:rPr lang="pt-BR" dirty="0" smtClean="0"/>
              <a:t>a</a:t>
            </a:r>
            <a:r>
              <a:rPr lang="pt-BR" baseline="-25000" dirty="0" smtClean="0"/>
              <a:t>12</a:t>
            </a:r>
            <a:r>
              <a:rPr lang="pt-BR" dirty="0" smtClean="0"/>
              <a:t> = a</a:t>
            </a:r>
            <a:r>
              <a:rPr lang="pt-BR" baseline="-25000" dirty="0" smtClean="0"/>
              <a:t>21</a:t>
            </a:r>
            <a:r>
              <a:rPr lang="pt-BR" dirty="0" smtClean="0"/>
              <a:t> = 5, </a:t>
            </a:r>
          </a:p>
          <a:p>
            <a:r>
              <a:rPr lang="pt-BR" dirty="0" smtClean="0"/>
              <a:t>a</a:t>
            </a:r>
            <a:r>
              <a:rPr lang="pt-BR" baseline="-25000" dirty="0" smtClean="0"/>
              <a:t>13 </a:t>
            </a:r>
            <a:r>
              <a:rPr lang="pt-BR" dirty="0" smtClean="0"/>
              <a:t>= a</a:t>
            </a:r>
            <a:r>
              <a:rPr lang="pt-BR" baseline="-25000" dirty="0" smtClean="0"/>
              <a:t>31</a:t>
            </a:r>
            <a:r>
              <a:rPr lang="pt-BR" dirty="0" smtClean="0"/>
              <a:t> = 6,</a:t>
            </a:r>
          </a:p>
          <a:p>
            <a:r>
              <a:rPr lang="pt-BR" dirty="0" smtClean="0"/>
              <a:t> a</a:t>
            </a:r>
            <a:r>
              <a:rPr lang="pt-BR" baseline="-25000" dirty="0" smtClean="0"/>
              <a:t>23</a:t>
            </a:r>
            <a:r>
              <a:rPr lang="pt-BR" dirty="0" smtClean="0"/>
              <a:t> = a</a:t>
            </a:r>
            <a:r>
              <a:rPr lang="pt-BR" baseline="-25000" dirty="0" smtClean="0"/>
              <a:t>32</a:t>
            </a:r>
            <a:r>
              <a:rPr lang="pt-BR" dirty="0" smtClean="0"/>
              <a:t> = 4, </a:t>
            </a:r>
          </a:p>
          <a:p>
            <a:r>
              <a:rPr lang="pt-BR" dirty="0" smtClean="0"/>
              <a:t>ou seja, temos sempre a </a:t>
            </a:r>
            <a:r>
              <a:rPr lang="pt-BR" baseline="-25000" dirty="0" err="1" smtClean="0"/>
              <a:t>ij</a:t>
            </a:r>
            <a:r>
              <a:rPr lang="pt-BR" dirty="0" smtClean="0"/>
              <a:t> = </a:t>
            </a:r>
            <a:r>
              <a:rPr lang="pt-BR" smtClean="0"/>
              <a:t>a </a:t>
            </a:r>
            <a:r>
              <a:rPr lang="pt-BR" baseline="-25000" smtClean="0"/>
              <a:t>ji</a:t>
            </a:r>
            <a:r>
              <a:rPr lang="pt-BR" baseline="-25000" dirty="0" smtClean="0"/>
              <a:t>.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5058" name="Picture 2" descr="Image1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38400" y="1371600"/>
            <a:ext cx="3657600" cy="232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Matriz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O crescente uso dos computadores tem feito com que a teoria das matrizes seja cada vez mais aplicada em áreas como</a:t>
            </a:r>
          </a:p>
          <a:p>
            <a:endParaRPr lang="pt-BR" dirty="0" smtClean="0"/>
          </a:p>
          <a:p>
            <a:r>
              <a:rPr lang="pt-BR" dirty="0" smtClean="0"/>
              <a:t>Economia, Engenharia, Matemática, Física, Computação, dentre outras. </a:t>
            </a:r>
          </a:p>
          <a:p>
            <a:endParaRPr lang="pt-BR" dirty="0" smtClean="0"/>
          </a:p>
          <a:p>
            <a:r>
              <a:rPr lang="pt-BR" dirty="0" smtClean="0"/>
              <a:t>Vejamos um exemplo.</a:t>
            </a:r>
          </a:p>
          <a:p>
            <a:endParaRPr lang="en-US" dirty="0" smtClean="0"/>
          </a:p>
          <a:p>
            <a:r>
              <a:rPr lang="pt-BR" dirty="0" smtClean="0"/>
              <a:t>A tabela a seguir representa as notas de três alunos em uma etapa: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762000"/>
            <a:ext cx="7467600" cy="5711952"/>
          </a:xfrm>
        </p:spPr>
        <p:txBody>
          <a:bodyPr/>
          <a:lstStyle/>
          <a:p>
            <a:pPr lvl="0"/>
            <a:r>
              <a:rPr lang="pt-BR" b="1" dirty="0" smtClean="0"/>
              <a:t>Matriz oposta</a:t>
            </a:r>
            <a:r>
              <a:rPr lang="pt-BR" dirty="0" smtClean="0"/>
              <a:t>: matriz </a:t>
            </a:r>
            <a:r>
              <a:rPr lang="pt-BR" b="1" dirty="0" smtClean="0"/>
              <a:t>-A</a:t>
            </a:r>
            <a:r>
              <a:rPr lang="pt-BR" dirty="0" smtClean="0"/>
              <a:t> obtida a partir de </a:t>
            </a:r>
            <a:r>
              <a:rPr lang="pt-BR" b="1" dirty="0" smtClean="0"/>
              <a:t>A</a:t>
            </a:r>
            <a:r>
              <a:rPr lang="pt-BR" dirty="0" smtClean="0"/>
              <a:t> trocando-se o sinal de todos os elementos de </a:t>
            </a:r>
            <a:r>
              <a:rPr lang="pt-BR" b="1" dirty="0" smtClean="0"/>
              <a:t>A</a:t>
            </a:r>
            <a:r>
              <a:rPr lang="pt-BR" dirty="0" smtClean="0"/>
              <a:t>. Por exemplo, . </a:t>
            </a:r>
            <a:endParaRPr lang="en-US" dirty="0" smtClean="0"/>
          </a:p>
          <a:p>
            <a:r>
              <a:rPr lang="pt-BR" b="1" dirty="0" smtClean="0"/>
              <a:t> 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6082" name="Picture 2" descr="Image2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2743200"/>
            <a:ext cx="684341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Igualdade de matrizes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Duas matrizes, A e B, do mesmo tipo m x n, são iguais se, e somente se, todos os elementos que ocupam a mesma posição são iguais: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7106" name="Imagem 22" descr="Descrição: http://www.somatematica.com.br/emedio/matrizes/Image21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3200400"/>
            <a:ext cx="6666496" cy="685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107" name="Imagem 21" descr="Descrição: http://www.somatematica.com.br/emedio/matrizes/Image22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600" y="4291076"/>
            <a:ext cx="6858000" cy="1271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</a:t>
            </a:r>
            <a:endParaRPr lang="en-US" dirty="0"/>
          </a:p>
        </p:txBody>
      </p:sp>
      <p:graphicFrame>
        <p:nvGraphicFramePr>
          <p:cNvPr id="5" name="Espaço Reservado para Conteúdo 4"/>
          <p:cNvGraphicFramePr>
            <a:graphicFrameLocks noGrp="1"/>
          </p:cNvGraphicFramePr>
          <p:nvPr>
            <p:ph sz="quarter" idx="1"/>
          </p:nvPr>
        </p:nvGraphicFramePr>
        <p:xfrm>
          <a:off x="457200" y="1752600"/>
          <a:ext cx="3879803" cy="4114800"/>
        </p:xfrm>
        <a:graphic>
          <a:graphicData uri="http://schemas.openxmlformats.org/drawingml/2006/table">
            <a:tbl>
              <a:tblPr/>
              <a:tblGrid>
                <a:gridCol w="533400"/>
                <a:gridCol w="838200"/>
                <a:gridCol w="609600"/>
                <a:gridCol w="1023438"/>
                <a:gridCol w="875165"/>
              </a:tblGrid>
              <a:tr h="1028700">
                <a:tc>
                  <a:txBody>
                    <a:bodyPr/>
                    <a:lstStyle/>
                    <a:p>
                      <a:endParaRPr lang="en-US" sz="16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8164" marR="8164" marT="8164" marB="8164" anchor="ctr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latin typeface="Times New Roman"/>
                          <a:ea typeface="Times New Roman"/>
                          <a:cs typeface="Times New Roman"/>
                        </a:rPr>
                        <a:t>Química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164" marR="8164" marT="8164" marB="8164" anchor="ctr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latin typeface="Times New Roman"/>
                          <a:ea typeface="Times New Roman"/>
                          <a:cs typeface="Times New Roman"/>
                        </a:rPr>
                        <a:t>Inglês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164" marR="8164" marT="8164" marB="8164" anchor="ctr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latin typeface="Times New Roman"/>
                          <a:ea typeface="Times New Roman"/>
                          <a:cs typeface="Times New Roman"/>
                        </a:rPr>
                        <a:t>Literatura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164" marR="8164" marT="8164" marB="8164" anchor="ctr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latin typeface="Times New Roman"/>
                          <a:ea typeface="Times New Roman"/>
                          <a:cs typeface="Times New Roman"/>
                        </a:rPr>
                        <a:t>Espanhol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164" marR="8164" marT="8164" marB="8164" anchor="ctr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0287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latin typeface="Times New Roman"/>
                          <a:ea typeface="Times New Roman"/>
                          <a:cs typeface="Times New Roman"/>
                        </a:rPr>
                        <a:t>A</a:t>
                      </a:r>
                      <a:endParaRPr lang="en-US" sz="2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164" marR="8164" marT="8164" marB="8164" anchor="ctr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latin typeface="Times New Roman"/>
                          <a:ea typeface="Times New Roman"/>
                          <a:cs typeface="Times New Roman"/>
                        </a:rPr>
                        <a:t>8</a:t>
                      </a:r>
                      <a:endParaRPr lang="en-US" sz="2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164" marR="8164" marT="8164" marB="8164" anchor="ctr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latin typeface="Times New Roman"/>
                          <a:ea typeface="Times New Roman"/>
                          <a:cs typeface="Times New Roman"/>
                        </a:rPr>
                        <a:t>7</a:t>
                      </a:r>
                      <a:endParaRPr lang="en-US" sz="2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164" marR="8164" marT="8164" marB="8164" anchor="ctr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>
                          <a:latin typeface="Times New Roman"/>
                          <a:ea typeface="Times New Roman"/>
                          <a:cs typeface="Times New Roman"/>
                        </a:rPr>
                        <a:t>9</a:t>
                      </a:r>
                      <a:endParaRPr lang="en-US" sz="2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164" marR="8164" marT="8164" marB="8164" anchor="ctr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>
                          <a:latin typeface="Times New Roman"/>
                          <a:ea typeface="Times New Roman"/>
                          <a:cs typeface="Times New Roman"/>
                        </a:rPr>
                        <a:t>8</a:t>
                      </a:r>
                      <a:endParaRPr lang="en-US" sz="2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164" marR="8164" marT="8164" marB="8164" anchor="ctr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0287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>
                          <a:latin typeface="Times New Roman"/>
                          <a:ea typeface="Times New Roman"/>
                          <a:cs typeface="Times New Roman"/>
                        </a:rPr>
                        <a:t>B</a:t>
                      </a:r>
                      <a:endParaRPr lang="en-US" sz="2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164" marR="8164" marT="8164" marB="8164" anchor="ctr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>
                          <a:latin typeface="Times New Roman"/>
                          <a:ea typeface="Times New Roman"/>
                          <a:cs typeface="Times New Roman"/>
                        </a:rPr>
                        <a:t>6</a:t>
                      </a:r>
                      <a:endParaRPr lang="en-US" sz="2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164" marR="8164" marT="8164" marB="8164" anchor="ctr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latin typeface="Times New Roman"/>
                          <a:ea typeface="Times New Roman"/>
                          <a:cs typeface="Times New Roman"/>
                        </a:rPr>
                        <a:t>6</a:t>
                      </a:r>
                      <a:endParaRPr lang="en-US" sz="2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164" marR="8164" marT="8164" marB="8164" anchor="ctr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latin typeface="Times New Roman"/>
                          <a:ea typeface="Times New Roman"/>
                          <a:cs typeface="Times New Roman"/>
                        </a:rPr>
                        <a:t>7</a:t>
                      </a:r>
                      <a:endParaRPr lang="en-US" sz="2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164" marR="8164" marT="8164" marB="8164" anchor="ctr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>
                          <a:latin typeface="Times New Roman"/>
                          <a:ea typeface="Times New Roman"/>
                          <a:cs typeface="Times New Roman"/>
                        </a:rPr>
                        <a:t>6</a:t>
                      </a:r>
                      <a:endParaRPr lang="en-US" sz="2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164" marR="8164" marT="8164" marB="8164" anchor="ctr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0287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>
                          <a:latin typeface="Times New Roman"/>
                          <a:ea typeface="Times New Roman"/>
                          <a:cs typeface="Times New Roman"/>
                        </a:rPr>
                        <a:t>C</a:t>
                      </a:r>
                      <a:endParaRPr lang="en-US" sz="2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164" marR="8164" marT="8164" marB="8164" anchor="ctr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164" marR="8164" marT="8164" marB="8164" anchor="ctr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latin typeface="Times New Roman"/>
                          <a:ea typeface="Times New Roman"/>
                          <a:cs typeface="Times New Roman"/>
                        </a:rPr>
                        <a:t>8</a:t>
                      </a:r>
                      <a:endParaRPr lang="en-US" sz="2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164" marR="8164" marT="8164" marB="8164" anchor="ctr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  <a:endParaRPr lang="en-US" sz="2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164" marR="8164" marT="8164" marB="8164" anchor="ctr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latin typeface="Times New Roman"/>
                          <a:ea typeface="Times New Roman"/>
                          <a:cs typeface="Times New Roman"/>
                        </a:rPr>
                        <a:t>9</a:t>
                      </a:r>
                      <a:endParaRPr lang="en-US" sz="2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164" marR="8164" marT="8164" marB="8164" anchor="ctr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" name="Espaço Reservado para Conteúdo 3"/>
          <p:cNvSpPr>
            <a:spLocks noGrp="1"/>
          </p:cNvSpPr>
          <p:nvPr>
            <p:ph sz="quarter" idx="2"/>
          </p:nvPr>
        </p:nvSpPr>
        <p:spPr>
          <a:xfrm>
            <a:off x="4724400" y="1600200"/>
            <a:ext cx="3657600" cy="4572000"/>
          </a:xfrm>
        </p:spPr>
        <p:txBody>
          <a:bodyPr/>
          <a:lstStyle/>
          <a:p>
            <a:r>
              <a:rPr lang="pt-BR" dirty="0" smtClean="0"/>
              <a:t>Se quisermos saber a nota do aluno </a:t>
            </a:r>
            <a:r>
              <a:rPr lang="pt-BR" b="1" dirty="0" smtClean="0"/>
              <a:t>B</a:t>
            </a:r>
            <a:r>
              <a:rPr lang="pt-BR" dirty="0" smtClean="0"/>
              <a:t> em Literatura, </a:t>
            </a:r>
          </a:p>
          <a:p>
            <a:endParaRPr lang="pt-BR" dirty="0" smtClean="0"/>
          </a:p>
          <a:p>
            <a:r>
              <a:rPr lang="pt-BR" dirty="0" smtClean="0"/>
              <a:t>basta procurar o número que fica na </a:t>
            </a:r>
            <a:r>
              <a:rPr lang="pt-BR" b="1" dirty="0" smtClean="0"/>
              <a:t>segunda linha </a:t>
            </a:r>
            <a:r>
              <a:rPr lang="pt-BR" dirty="0" smtClean="0"/>
              <a:t>e na </a:t>
            </a:r>
            <a:r>
              <a:rPr lang="pt-BR" b="1" dirty="0" smtClean="0"/>
              <a:t>terceira coluna </a:t>
            </a:r>
            <a:r>
              <a:rPr lang="pt-BR" dirty="0" smtClean="0"/>
              <a:t>da tabela.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838200"/>
            <a:ext cx="7467600" cy="5635752"/>
          </a:xfrm>
        </p:spPr>
        <p:txBody>
          <a:bodyPr/>
          <a:lstStyle/>
          <a:p>
            <a:r>
              <a:rPr lang="pt-BR" dirty="0" smtClean="0"/>
              <a:t>Vamos agora considerar uma tabela de números dispostos em linhas e colunas,</a:t>
            </a:r>
          </a:p>
          <a:p>
            <a:endParaRPr lang="pt-BR" dirty="0" smtClean="0"/>
          </a:p>
          <a:p>
            <a:r>
              <a:rPr lang="pt-BR" dirty="0" smtClean="0"/>
              <a:t>Mas colocados entre parênteses ou colchetes: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29698" name="Imagem 7" descr="Descrição: http://www.somatematica.com.br/emedio/matrizes/Image1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3124200"/>
            <a:ext cx="6019800" cy="23472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7467600" cy="6016752"/>
          </a:xfrm>
        </p:spPr>
        <p:txBody>
          <a:bodyPr/>
          <a:lstStyle/>
          <a:p>
            <a:r>
              <a:rPr lang="pt-BR" dirty="0" smtClean="0"/>
              <a:t>Em tabelas assim dispostas, os números são os elementos. </a:t>
            </a:r>
          </a:p>
          <a:p>
            <a:endParaRPr lang="pt-BR" dirty="0" smtClean="0"/>
          </a:p>
          <a:p>
            <a:r>
              <a:rPr lang="pt-BR" dirty="0" smtClean="0"/>
              <a:t>As linhas são enumeradas </a:t>
            </a:r>
            <a:r>
              <a:rPr lang="pt-BR" i="1" dirty="0" smtClean="0"/>
              <a:t>de cima para baixo </a:t>
            </a:r>
          </a:p>
          <a:p>
            <a:endParaRPr lang="pt-BR" i="1" dirty="0" smtClean="0"/>
          </a:p>
          <a:p>
            <a:r>
              <a:rPr lang="pt-BR" dirty="0" smtClean="0"/>
              <a:t>E as colunas, </a:t>
            </a:r>
            <a:r>
              <a:rPr lang="pt-BR" i="1" dirty="0" smtClean="0"/>
              <a:t>da esquerda para direita: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30722" name="Imagem 6" descr="Descrição: http://www.somatematica.com.br/emedio/matrizes/Image2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3352800"/>
            <a:ext cx="5867400" cy="31777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533400"/>
            <a:ext cx="7467600" cy="5940552"/>
          </a:xfrm>
        </p:spPr>
        <p:txBody>
          <a:bodyPr/>
          <a:lstStyle/>
          <a:p>
            <a:r>
              <a:rPr lang="pt-BR" dirty="0" smtClean="0"/>
              <a:t>Tabelas com </a:t>
            </a:r>
            <a:r>
              <a:rPr lang="pt-BR" b="1" dirty="0" smtClean="0"/>
              <a:t>m </a:t>
            </a:r>
            <a:r>
              <a:rPr lang="pt-BR" dirty="0" smtClean="0"/>
              <a:t>linhas e </a:t>
            </a:r>
            <a:r>
              <a:rPr lang="pt-BR" b="1" dirty="0" smtClean="0"/>
              <a:t>n </a:t>
            </a:r>
            <a:r>
              <a:rPr lang="pt-BR" dirty="0" smtClean="0"/>
              <a:t>colunas </a:t>
            </a:r>
          </a:p>
          <a:p>
            <a:r>
              <a:rPr lang="pt-BR" dirty="0" smtClean="0"/>
              <a:t>( </a:t>
            </a:r>
            <a:r>
              <a:rPr lang="pt-BR" b="1" dirty="0" smtClean="0"/>
              <a:t>m</a:t>
            </a:r>
            <a:r>
              <a:rPr lang="pt-BR" dirty="0" smtClean="0"/>
              <a:t> e </a:t>
            </a:r>
            <a:r>
              <a:rPr lang="pt-BR" b="1" dirty="0" smtClean="0"/>
              <a:t>n</a:t>
            </a:r>
            <a:r>
              <a:rPr lang="pt-BR" dirty="0" smtClean="0"/>
              <a:t> números naturais diferentes de 0)</a:t>
            </a:r>
          </a:p>
          <a:p>
            <a:r>
              <a:rPr lang="pt-BR" dirty="0" smtClean="0"/>
              <a:t>são denominadas matrizes m x n.</a:t>
            </a:r>
          </a:p>
          <a:p>
            <a:endParaRPr lang="en-US" dirty="0" smtClean="0"/>
          </a:p>
          <a:p>
            <a:r>
              <a:rPr lang="en-US" dirty="0" err="1" smtClean="0"/>
              <a:t>Veja</a:t>
            </a:r>
            <a:r>
              <a:rPr lang="en-US" dirty="0" smtClean="0"/>
              <a:t> </a:t>
            </a:r>
            <a:r>
              <a:rPr lang="en-US" dirty="0" err="1" smtClean="0"/>
              <a:t>alguns</a:t>
            </a:r>
            <a:r>
              <a:rPr lang="en-US" dirty="0" smtClean="0"/>
              <a:t> </a:t>
            </a:r>
            <a:r>
              <a:rPr lang="en-US" dirty="0" err="1" smtClean="0"/>
              <a:t>exemplos</a:t>
            </a:r>
            <a:r>
              <a:rPr lang="en-US" dirty="0" smtClean="0"/>
              <a:t>:</a:t>
            </a:r>
          </a:p>
          <a:p>
            <a:pPr lvl="0"/>
            <a:r>
              <a:rPr lang="pt-BR" dirty="0" smtClean="0"/>
              <a:t>Matriz do tipo 2 x 3 </a:t>
            </a:r>
            <a:endParaRPr lang="en-US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r>
              <a:rPr lang="pt-BR" dirty="0" smtClean="0"/>
              <a:t>Matriz do tipo 2 x 2 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31746" name="Imagem 5" descr="Descrição: http://www.somatematica.com.br/emedio/matrizes/Image3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24400" y="2971800"/>
            <a:ext cx="2133600" cy="1055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47" name="Imagem 4" descr="Descrição: http://www.somatematica.com.br/emedio/matrizes/Image4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38600" y="4953000"/>
            <a:ext cx="1524000" cy="156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Notação geral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Costuma-se representar as matrizes por </a:t>
            </a:r>
            <a:r>
              <a:rPr lang="pt-BR" i="1" dirty="0" smtClean="0"/>
              <a:t>letras maiúsculas</a:t>
            </a:r>
            <a:r>
              <a:rPr lang="pt-BR" dirty="0" smtClean="0"/>
              <a:t> </a:t>
            </a:r>
          </a:p>
          <a:p>
            <a:endParaRPr lang="pt-BR" dirty="0" smtClean="0"/>
          </a:p>
          <a:p>
            <a:r>
              <a:rPr lang="pt-BR" dirty="0" smtClean="0"/>
              <a:t>Os elementos por </a:t>
            </a:r>
            <a:r>
              <a:rPr lang="pt-BR" i="1" dirty="0" smtClean="0"/>
              <a:t>letras minúsculas</a:t>
            </a:r>
            <a:r>
              <a:rPr lang="pt-BR" dirty="0" smtClean="0"/>
              <a:t>, acompanhadas por </a:t>
            </a:r>
            <a:r>
              <a:rPr lang="pt-BR" i="1" dirty="0" smtClean="0"/>
              <a:t>dois índices</a:t>
            </a:r>
          </a:p>
          <a:p>
            <a:endParaRPr lang="pt-BR" i="1" dirty="0" smtClean="0"/>
          </a:p>
          <a:p>
            <a:r>
              <a:rPr lang="pt-BR" dirty="0" smtClean="0"/>
              <a:t>Que indicam, respectivamente, a linha e a coluna que o elemento ocupa.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Matriz m x n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Assim, uma matriz </a:t>
            </a:r>
            <a:r>
              <a:rPr lang="pt-BR" b="1" dirty="0" smtClean="0"/>
              <a:t>A</a:t>
            </a:r>
            <a:r>
              <a:rPr lang="pt-BR" dirty="0" smtClean="0"/>
              <a:t> do tipo m x n é representada por: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32770" name="Imagem 3" descr="Descrição: http://www.somatematica.com.br/emedio/matrizes/Image5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14600" y="2514600"/>
            <a:ext cx="41910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Notação Geral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abreviadamente, A = [</a:t>
            </a:r>
            <a:r>
              <a:rPr lang="pt-BR" dirty="0" err="1" smtClean="0"/>
              <a:t>a</a:t>
            </a:r>
            <a:r>
              <a:rPr lang="pt-BR" baseline="-25000" dirty="0" err="1" smtClean="0"/>
              <a:t>ij</a:t>
            </a:r>
            <a:r>
              <a:rPr lang="pt-BR" dirty="0" smtClean="0"/>
              <a:t>]</a:t>
            </a:r>
            <a:r>
              <a:rPr lang="pt-BR" baseline="-25000" dirty="0" smtClean="0"/>
              <a:t>m x n</a:t>
            </a:r>
            <a:r>
              <a:rPr lang="pt-BR" dirty="0" smtClean="0"/>
              <a:t>, </a:t>
            </a:r>
          </a:p>
          <a:p>
            <a:endParaRPr lang="pt-BR" dirty="0" smtClean="0"/>
          </a:p>
          <a:p>
            <a:r>
              <a:rPr lang="pt-BR" dirty="0" smtClean="0"/>
              <a:t>em que</a:t>
            </a:r>
            <a:r>
              <a:rPr lang="pt-BR" b="1" dirty="0" smtClean="0"/>
              <a:t> i</a:t>
            </a:r>
            <a:r>
              <a:rPr lang="pt-BR" dirty="0" smtClean="0"/>
              <a:t> e </a:t>
            </a:r>
            <a:r>
              <a:rPr lang="pt-BR" b="1" dirty="0" smtClean="0"/>
              <a:t>j </a:t>
            </a:r>
            <a:r>
              <a:rPr lang="pt-BR" dirty="0" smtClean="0"/>
              <a:t>representam, respectivamente, a linha e a coluna que o elemento ocupa. </a:t>
            </a:r>
          </a:p>
          <a:p>
            <a:endParaRPr lang="pt-BR" dirty="0" smtClean="0"/>
          </a:p>
          <a:p>
            <a:r>
              <a:rPr lang="pt-BR" dirty="0" smtClean="0"/>
              <a:t>Por exemplo, na matriz anterior, </a:t>
            </a:r>
            <a:r>
              <a:rPr lang="pt-BR" b="1" dirty="0" smtClean="0"/>
              <a:t>a</a:t>
            </a:r>
            <a:r>
              <a:rPr lang="pt-BR" b="1" baseline="-25000" dirty="0" smtClean="0"/>
              <a:t>23</a:t>
            </a:r>
            <a:r>
              <a:rPr lang="pt-BR" baseline="-25000" dirty="0" smtClean="0"/>
              <a:t> </a:t>
            </a:r>
            <a:r>
              <a:rPr lang="pt-BR" dirty="0" smtClean="0"/>
              <a:t>é o elemento da 2ª linha e da 3ª coluna.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lcão Envidraçado">
  <a:themeElements>
    <a:clrScheme name="Balcão Envidraçado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Balcão Envidraçado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Balcão Envidraçad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60</TotalTime>
  <Words>822</Words>
  <Application>Microsoft Office PowerPoint</Application>
  <PresentationFormat>Apresentação na tela (4:3)</PresentationFormat>
  <Paragraphs>146</Paragraphs>
  <Slides>22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3" baseType="lpstr">
      <vt:lpstr>Balcão Envidraçado</vt:lpstr>
      <vt:lpstr>MATRIZES</vt:lpstr>
      <vt:lpstr>Matriz</vt:lpstr>
      <vt:lpstr>Exemplo</vt:lpstr>
      <vt:lpstr>Apresentação do PowerPoint</vt:lpstr>
      <vt:lpstr>Apresentação do PowerPoint</vt:lpstr>
      <vt:lpstr>Apresentação do PowerPoint</vt:lpstr>
      <vt:lpstr>Notação geral</vt:lpstr>
      <vt:lpstr>Matriz m x n</vt:lpstr>
      <vt:lpstr>Notação Geral</vt:lpstr>
      <vt:lpstr>Exemplo</vt:lpstr>
      <vt:lpstr>Exemplo</vt:lpstr>
      <vt:lpstr>Denominações especiais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Igualdade de matrizes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MATRIZES</dc:title>
  <dc:creator>acer</dc:creator>
  <cp:lastModifiedBy>alunos</cp:lastModifiedBy>
  <cp:revision>6</cp:revision>
  <dcterms:created xsi:type="dcterms:W3CDTF">2012-02-08T15:28:55Z</dcterms:created>
  <dcterms:modified xsi:type="dcterms:W3CDTF">2013-08-01T01:50:52Z</dcterms:modified>
</cp:coreProperties>
</file>