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0E5501C-0F69-481D-9D4A-51D45799C486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0013F29-FB3F-48C3-80E0-8B5AF51600EA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501C-0F69-481D-9D4A-51D45799C486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3F29-FB3F-48C3-80E0-8B5AF51600E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501C-0F69-481D-9D4A-51D45799C486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3F29-FB3F-48C3-80E0-8B5AF51600E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0E5501C-0F69-481D-9D4A-51D45799C486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013F29-FB3F-48C3-80E0-8B5AF51600EA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0E5501C-0F69-481D-9D4A-51D45799C486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0013F29-FB3F-48C3-80E0-8B5AF51600EA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501C-0F69-481D-9D4A-51D45799C486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3F29-FB3F-48C3-80E0-8B5AF51600EA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501C-0F69-481D-9D4A-51D45799C486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3F29-FB3F-48C3-80E0-8B5AF51600E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E5501C-0F69-481D-9D4A-51D45799C486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013F29-FB3F-48C3-80E0-8B5AF51600EA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501C-0F69-481D-9D4A-51D45799C486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3F29-FB3F-48C3-80E0-8B5AF51600E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0E5501C-0F69-481D-9D4A-51D45799C486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013F29-FB3F-48C3-80E0-8B5AF51600EA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E5501C-0F69-481D-9D4A-51D45799C486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013F29-FB3F-48C3-80E0-8B5AF51600EA}" type="slidenum">
              <a:rPr lang="en-US" smtClean="0"/>
              <a:t>‹nº›</a:t>
            </a:fld>
            <a:endParaRPr lang="en-US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0E5501C-0F69-481D-9D4A-51D45799C486}" type="datetimeFigureOut">
              <a:rPr lang="en-US" smtClean="0"/>
              <a:t>09-Feb-12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013F29-FB3F-48C3-80E0-8B5AF51600EA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Operações envolvendo matrizes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Programação Linear e </a:t>
            </a:r>
            <a:r>
              <a:rPr lang="pt-BR" dirty="0" err="1" smtClean="0"/>
              <a:t>Aplicaçõs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27" descr="Descrição: http://www.somatematica.com.br/emedio/matrizes/Image4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667000"/>
            <a:ext cx="7315200" cy="160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Imagem 26" descr="Descrição: http://www.somatematica.com.br/emedio/matrizes/Image4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419600"/>
            <a:ext cx="723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Imagem 28" descr="Descrição: http://www.somatematica.com.br/emedio/matrizes/Image39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762000"/>
            <a:ext cx="3200400" cy="120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definição</a:t>
            </a:r>
            <a:r>
              <a:rPr lang="en-US" dirty="0" smtClean="0"/>
              <a:t>, </a:t>
            </a: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produto</a:t>
            </a:r>
            <a:r>
              <a:rPr lang="en-US" dirty="0" smtClean="0"/>
              <a:t> A . B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se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colunas</a:t>
            </a:r>
            <a:r>
              <a:rPr lang="en-US" dirty="0" smtClean="0"/>
              <a:t> de </a:t>
            </a:r>
            <a:r>
              <a:rPr lang="en-US" b="1" dirty="0" smtClean="0"/>
              <a:t>A</a:t>
            </a:r>
            <a:r>
              <a:rPr lang="en-US" dirty="0" smtClean="0"/>
              <a:t> for </a:t>
            </a:r>
            <a:r>
              <a:rPr lang="en-US" dirty="0" err="1" smtClean="0"/>
              <a:t>igual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linhas</a:t>
            </a:r>
            <a:r>
              <a:rPr lang="en-US" dirty="0" smtClean="0"/>
              <a:t> de </a:t>
            </a:r>
            <a:r>
              <a:rPr lang="en-US" b="1" dirty="0" smtClean="0"/>
              <a:t>B</a:t>
            </a:r>
            <a:r>
              <a:rPr lang="en-US" dirty="0" smtClean="0"/>
              <a:t>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 smtClean="0"/>
              <a:t>matriz produto terá o número de linhas de </a:t>
            </a:r>
            <a:r>
              <a:rPr lang="pt-BR" b="1" dirty="0" smtClean="0"/>
              <a:t>A (m) </a:t>
            </a:r>
            <a:r>
              <a:rPr lang="pt-BR" dirty="0" smtClean="0"/>
              <a:t>e o número de colunas de </a:t>
            </a:r>
            <a:r>
              <a:rPr lang="pt-BR" b="1" dirty="0" smtClean="0"/>
              <a:t>B(n)</a:t>
            </a:r>
            <a:r>
              <a:rPr lang="pt-BR" dirty="0" smtClean="0"/>
              <a:t>:</a:t>
            </a:r>
            <a:endParaRPr lang="en-US" dirty="0" smtClean="0"/>
          </a:p>
          <a:p>
            <a:pPr lvl="0"/>
            <a:r>
              <a:rPr lang="pt-BR" dirty="0" smtClean="0"/>
              <a:t>Se A</a:t>
            </a:r>
            <a:r>
              <a:rPr lang="pt-BR" baseline="-25000" dirty="0" smtClean="0"/>
              <a:t>3 x 2</a:t>
            </a:r>
            <a:r>
              <a:rPr lang="pt-BR" dirty="0" smtClean="0"/>
              <a:t> e B </a:t>
            </a:r>
            <a:r>
              <a:rPr lang="pt-BR" baseline="-25000" dirty="0" smtClean="0"/>
              <a:t>2 x 5 </a:t>
            </a:r>
            <a:r>
              <a:rPr lang="pt-BR" dirty="0" smtClean="0"/>
              <a:t>, então ( A . B ) </a:t>
            </a:r>
            <a:r>
              <a:rPr lang="pt-BR" baseline="-25000" dirty="0" smtClean="0"/>
              <a:t>3 x 5</a:t>
            </a:r>
            <a:r>
              <a:rPr lang="pt-BR" dirty="0" smtClean="0"/>
              <a:t> </a:t>
            </a:r>
            <a:endParaRPr lang="en-US" dirty="0" smtClean="0"/>
          </a:p>
          <a:p>
            <a:pPr lvl="0"/>
            <a:r>
              <a:rPr lang="pt-BR" dirty="0" smtClean="0"/>
              <a:t>Se A </a:t>
            </a:r>
            <a:r>
              <a:rPr lang="pt-BR" baseline="-25000" dirty="0" smtClean="0"/>
              <a:t>4 x 1</a:t>
            </a:r>
            <a:r>
              <a:rPr lang="pt-BR" dirty="0" smtClean="0"/>
              <a:t> e B </a:t>
            </a:r>
            <a:r>
              <a:rPr lang="pt-BR" baseline="-25000" dirty="0" smtClean="0"/>
              <a:t>2 x 3</a:t>
            </a:r>
            <a:r>
              <a:rPr lang="pt-BR" dirty="0" smtClean="0"/>
              <a:t>, então não existe o produto </a:t>
            </a:r>
            <a:endParaRPr lang="en-US" dirty="0" smtClean="0"/>
          </a:p>
          <a:p>
            <a:pPr lvl="0"/>
            <a:r>
              <a:rPr lang="pt-BR" dirty="0" smtClean="0"/>
              <a:t>Se A </a:t>
            </a:r>
            <a:r>
              <a:rPr lang="pt-BR" baseline="-25000" dirty="0" smtClean="0"/>
              <a:t>4 x 2</a:t>
            </a:r>
            <a:r>
              <a:rPr lang="pt-BR" dirty="0" smtClean="0"/>
              <a:t> e B </a:t>
            </a:r>
            <a:r>
              <a:rPr lang="pt-BR" baseline="-25000" dirty="0" smtClean="0"/>
              <a:t>2 x 1</a:t>
            </a:r>
            <a:r>
              <a:rPr lang="pt-BR" dirty="0" smtClean="0"/>
              <a:t>, então ( A . B ) </a:t>
            </a:r>
            <a:r>
              <a:rPr lang="pt-BR" baseline="-25000" dirty="0" smtClean="0"/>
              <a:t>4 x 1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3554" name="Imagem 25" descr="Descrição: http://www.somatematica.com.br/emedio/matrizes/Image4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52600"/>
            <a:ext cx="4572000" cy="13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pt-BR" b="1" dirty="0" smtClean="0"/>
              <a:t>Propriedades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Verificadas </a:t>
            </a:r>
            <a:r>
              <a:rPr lang="pt-BR" dirty="0" smtClean="0"/>
              <a:t>as condições de existência para a multiplicação de matrizes, valem as seguintes propriedades:</a:t>
            </a:r>
            <a:endParaRPr lang="en-US" dirty="0" smtClean="0"/>
          </a:p>
          <a:p>
            <a:r>
              <a:rPr lang="pt-BR" b="1" dirty="0" smtClean="0"/>
              <a:t>a)</a:t>
            </a:r>
            <a:r>
              <a:rPr lang="pt-BR" dirty="0" smtClean="0"/>
              <a:t> associativa: </a:t>
            </a:r>
            <a:r>
              <a:rPr lang="pt-BR" b="1" dirty="0" smtClean="0"/>
              <a:t>(A.B).C = A.(B.C)</a:t>
            </a:r>
            <a:endParaRPr lang="en-US" b="1" dirty="0" smtClean="0"/>
          </a:p>
          <a:p>
            <a:r>
              <a:rPr lang="pt-BR" b="1" dirty="0" smtClean="0"/>
              <a:t>b)</a:t>
            </a:r>
            <a:r>
              <a:rPr lang="pt-BR" dirty="0" smtClean="0"/>
              <a:t> distributiva em relação à adição: </a:t>
            </a:r>
            <a:endParaRPr lang="pt-BR" dirty="0" smtClean="0"/>
          </a:p>
          <a:p>
            <a:pPr>
              <a:buNone/>
            </a:pPr>
            <a:r>
              <a:rPr lang="pt-BR" b="1" dirty="0" smtClean="0"/>
              <a:t>A</a:t>
            </a:r>
            <a:r>
              <a:rPr lang="pt-BR" b="1" dirty="0" smtClean="0"/>
              <a:t>.(B + C) = A.B + A.C ou (A + B ).C = A.C + B.C</a:t>
            </a:r>
            <a:endParaRPr lang="en-US" b="1" dirty="0" smtClean="0"/>
          </a:p>
          <a:p>
            <a:r>
              <a:rPr lang="pt-BR" b="1" dirty="0" smtClean="0"/>
              <a:t>c)</a:t>
            </a:r>
            <a:r>
              <a:rPr lang="pt-BR" dirty="0" smtClean="0"/>
              <a:t> elemento neutro: </a:t>
            </a:r>
            <a:r>
              <a:rPr lang="pt-BR" b="1" dirty="0" smtClean="0"/>
              <a:t>A.I</a:t>
            </a:r>
            <a:r>
              <a:rPr lang="pt-BR" b="1" baseline="-25000" dirty="0" smtClean="0"/>
              <a:t>n </a:t>
            </a:r>
            <a:r>
              <a:rPr lang="pt-BR" b="1" dirty="0" smtClean="0"/>
              <a:t>= I</a:t>
            </a:r>
            <a:r>
              <a:rPr lang="pt-BR" b="1" baseline="-25000" dirty="0" smtClean="0"/>
              <a:t>n</a:t>
            </a:r>
            <a:r>
              <a:rPr lang="pt-BR" b="1" dirty="0" smtClean="0"/>
              <a:t>.A = A</a:t>
            </a:r>
            <a:r>
              <a:rPr lang="pt-BR" dirty="0" smtClean="0"/>
              <a:t>, sendo </a:t>
            </a:r>
            <a:r>
              <a:rPr lang="pt-BR" b="1" dirty="0" smtClean="0"/>
              <a:t>I</a:t>
            </a:r>
            <a:r>
              <a:rPr lang="pt-BR" b="1" baseline="-25000" dirty="0" smtClean="0"/>
              <a:t>n</a:t>
            </a:r>
            <a:r>
              <a:rPr lang="pt-BR" dirty="0" smtClean="0"/>
              <a:t> a matriz identidade de ordem </a:t>
            </a:r>
            <a:r>
              <a:rPr lang="pt-BR" b="1" dirty="0" smtClean="0"/>
              <a:t>n</a:t>
            </a:r>
            <a:endParaRPr lang="en-US" dirty="0" smtClean="0"/>
          </a:p>
          <a:p>
            <a:endParaRPr lang="pt-BR" dirty="0" smtClean="0"/>
          </a:p>
          <a:p>
            <a:r>
              <a:rPr lang="pt-BR" dirty="0" smtClean="0"/>
              <a:t>Vimos </a:t>
            </a:r>
            <a:r>
              <a:rPr lang="pt-BR" dirty="0" smtClean="0"/>
              <a:t>que a propriedade comutativa, geralmente, não vale para a multiplicação de matrizes. </a:t>
            </a:r>
            <a:endParaRPr lang="pt-BR" dirty="0" smtClean="0"/>
          </a:p>
          <a:p>
            <a:r>
              <a:rPr lang="pt-BR" dirty="0" smtClean="0"/>
              <a:t>Não </a:t>
            </a:r>
            <a:r>
              <a:rPr lang="pt-BR" dirty="0" smtClean="0"/>
              <a:t>vale também o </a:t>
            </a:r>
            <a:r>
              <a:rPr lang="pt-BR" dirty="0" err="1" smtClean="0"/>
              <a:t>anulamento</a:t>
            </a:r>
            <a:r>
              <a:rPr lang="pt-BR" dirty="0" smtClean="0"/>
              <a:t> do produto, ou seja: sendo 0 </a:t>
            </a:r>
            <a:r>
              <a:rPr lang="pt-BR" baseline="-25000" dirty="0" smtClean="0"/>
              <a:t>m x n</a:t>
            </a:r>
            <a:r>
              <a:rPr lang="pt-BR" dirty="0" smtClean="0"/>
              <a:t> uma matriz nula, A.B =0 </a:t>
            </a:r>
            <a:r>
              <a:rPr lang="pt-BR" baseline="-25000" dirty="0" smtClean="0"/>
              <a:t>m x n</a:t>
            </a:r>
            <a:r>
              <a:rPr lang="pt-BR" dirty="0" smtClean="0"/>
              <a:t> não implica, necessariamente, que A = 0 </a:t>
            </a:r>
            <a:r>
              <a:rPr lang="pt-BR" baseline="-25000" dirty="0" smtClean="0"/>
              <a:t>m x n</a:t>
            </a:r>
            <a:r>
              <a:rPr lang="pt-BR" dirty="0" smtClean="0"/>
              <a:t> ou B = 0 </a:t>
            </a:r>
            <a:r>
              <a:rPr lang="pt-BR" baseline="-25000" dirty="0" smtClean="0"/>
              <a:t>m x n</a:t>
            </a:r>
            <a:r>
              <a:rPr lang="pt-BR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952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Na confecção de três modelos de camisas (A, B e C)  são usados botões grandes (G) e pequenos (p). O número de botões por modelos é dado pela tabela: 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smtClean="0"/>
              <a:t>número de camisas fabricadas, de cada modelo, nos meses de maio e junho, é dado pela tabela</a:t>
            </a:r>
            <a:r>
              <a:rPr lang="pt-BR" dirty="0" smtClean="0"/>
              <a:t>: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 smtClean="0"/>
              <a:t>Nestas condições, obter a tabela que dá o total de botões usados em maio e junho.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981200" y="1981200"/>
          <a:ext cx="5181599" cy="1154430"/>
        </p:xfrm>
        <a:graphic>
          <a:graphicData uri="http://schemas.openxmlformats.org/drawingml/2006/table">
            <a:tbl>
              <a:tblPr/>
              <a:tblGrid>
                <a:gridCol w="1248821"/>
                <a:gridCol w="1213688"/>
                <a:gridCol w="1365933"/>
                <a:gridCol w="1353157"/>
              </a:tblGrid>
              <a:tr h="3651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Calibri"/>
                          <a:ea typeface="Times New Roman"/>
                          <a:cs typeface="Times New Roman"/>
                        </a:rPr>
                        <a:t>   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00008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Camisa A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00008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Camisa B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00008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Camisa C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00008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Botões p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00008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Botões G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362200" y="3810000"/>
          <a:ext cx="3810000" cy="1539240"/>
        </p:xfrm>
        <a:graphic>
          <a:graphicData uri="http://schemas.openxmlformats.org/drawingml/2006/table">
            <a:tbl>
              <a:tblPr/>
              <a:tblGrid>
                <a:gridCol w="1447989"/>
                <a:gridCol w="1219482"/>
                <a:gridCol w="1142529"/>
              </a:tblGrid>
              <a:tr h="323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Calibri"/>
                          <a:ea typeface="Times New Roman"/>
                          <a:cs typeface="Times New Roman"/>
                        </a:rPr>
                        <a:t>   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008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Maio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008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Junho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008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Camisa A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5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008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Camisa B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008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Camisa C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660066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 problema se resume na multiplicação das matrizes</a:t>
            </a:r>
            <a:endParaRPr lang="en-US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2809036" y="3721925"/>
          <a:ext cx="3441928" cy="1535874"/>
        </p:xfrm>
        <a:graphic>
          <a:graphicData uri="http://schemas.openxmlformats.org/drawingml/2006/table">
            <a:tbl>
              <a:tblPr/>
              <a:tblGrid>
                <a:gridCol w="1273738"/>
                <a:gridCol w="1098826"/>
                <a:gridCol w="1069364"/>
              </a:tblGrid>
              <a:tr h="417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Maio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Junho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9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Botões p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500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400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9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Botões G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1100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1050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1905000"/>
            <a:ext cx="507092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609600"/>
          </a:xfrm>
        </p:spPr>
        <p:txBody>
          <a:bodyPr/>
          <a:lstStyle/>
          <a:p>
            <a:r>
              <a:rPr lang="pt-BR" b="1" dirty="0" smtClean="0"/>
              <a:t>Adição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/>
          <a:lstStyle/>
          <a:p>
            <a:r>
              <a:rPr lang="pt-BR" dirty="0" smtClean="0"/>
              <a:t>Dadas as matrizes A = [</a:t>
            </a:r>
            <a:r>
              <a:rPr lang="pt-BR" dirty="0" err="1" smtClean="0"/>
              <a:t>a</a:t>
            </a:r>
            <a:r>
              <a:rPr lang="pt-BR" baseline="-25000" dirty="0" err="1" smtClean="0"/>
              <a:t>ij</a:t>
            </a:r>
            <a:r>
              <a:rPr lang="pt-BR" dirty="0" smtClean="0"/>
              <a:t>]</a:t>
            </a:r>
            <a:r>
              <a:rPr lang="pt-BR" baseline="-25000" dirty="0" err="1" smtClean="0"/>
              <a:t>mxn</a:t>
            </a:r>
            <a:r>
              <a:rPr lang="pt-BR" dirty="0" smtClean="0"/>
              <a:t> e B = [</a:t>
            </a:r>
            <a:r>
              <a:rPr lang="pt-BR" dirty="0" err="1" smtClean="0"/>
              <a:t>b</a:t>
            </a:r>
            <a:r>
              <a:rPr lang="pt-BR" baseline="-25000" dirty="0" err="1" smtClean="0"/>
              <a:t>ij</a:t>
            </a:r>
            <a:r>
              <a:rPr lang="pt-BR" dirty="0" smtClean="0"/>
              <a:t>]</a:t>
            </a:r>
            <a:r>
              <a:rPr lang="pt-BR" baseline="-25000" dirty="0" err="1" smtClean="0"/>
              <a:t>mxn</a:t>
            </a:r>
            <a:r>
              <a:rPr lang="pt-BR" dirty="0" smtClean="0"/>
              <a:t>, chamamos de soma dessas matrizes a </a:t>
            </a:r>
            <a:r>
              <a:rPr lang="pt-BR" dirty="0" smtClean="0"/>
              <a:t>matriz</a:t>
            </a:r>
          </a:p>
          <a:p>
            <a:r>
              <a:rPr lang="pt-BR" dirty="0" smtClean="0"/>
              <a:t>C </a:t>
            </a:r>
            <a:r>
              <a:rPr lang="pt-BR" dirty="0" smtClean="0"/>
              <a:t>= [</a:t>
            </a:r>
            <a:r>
              <a:rPr lang="pt-BR" dirty="0" err="1" smtClean="0"/>
              <a:t>c</a:t>
            </a:r>
            <a:r>
              <a:rPr lang="pt-BR" baseline="-25000" dirty="0" err="1" smtClean="0"/>
              <a:t>ij</a:t>
            </a:r>
            <a:r>
              <a:rPr lang="pt-BR" dirty="0" smtClean="0"/>
              <a:t>]</a:t>
            </a:r>
            <a:r>
              <a:rPr lang="pt-BR" baseline="-25000" dirty="0" err="1" smtClean="0"/>
              <a:t>mxn</a:t>
            </a:r>
            <a:r>
              <a:rPr lang="pt-BR" dirty="0" smtClean="0"/>
              <a:t>, tal que </a:t>
            </a:r>
            <a:r>
              <a:rPr lang="pt-BR" dirty="0" err="1" smtClean="0"/>
              <a:t>C</a:t>
            </a:r>
            <a:r>
              <a:rPr lang="pt-BR" baseline="-25000" dirty="0" err="1" smtClean="0"/>
              <a:t>ij</a:t>
            </a:r>
            <a:r>
              <a:rPr lang="pt-BR" dirty="0" smtClean="0"/>
              <a:t> = </a:t>
            </a:r>
            <a:r>
              <a:rPr lang="pt-BR" dirty="0" err="1" smtClean="0"/>
              <a:t>a</a:t>
            </a:r>
            <a:r>
              <a:rPr lang="pt-BR" baseline="-25000" dirty="0" err="1" smtClean="0"/>
              <a:t>ij</a:t>
            </a:r>
            <a:r>
              <a:rPr lang="pt-BR" dirty="0" smtClean="0"/>
              <a:t> + </a:t>
            </a:r>
            <a:r>
              <a:rPr lang="pt-BR" dirty="0" err="1" smtClean="0"/>
              <a:t>b</a:t>
            </a:r>
            <a:r>
              <a:rPr lang="pt-BR" baseline="-25000" dirty="0" err="1" smtClean="0"/>
              <a:t>ij</a:t>
            </a:r>
            <a:r>
              <a:rPr lang="pt-BR" dirty="0" smtClean="0"/>
              <a:t> , para todo 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en-US" b="1" dirty="0" smtClean="0"/>
              <a:t>A + B = C</a:t>
            </a:r>
            <a:endParaRPr lang="en-US" dirty="0" smtClean="0"/>
          </a:p>
          <a:p>
            <a:r>
              <a:rPr lang="pt-BR" dirty="0" smtClean="0"/>
              <a:t>Exemplos</a:t>
            </a:r>
            <a:endParaRPr lang="en-US" dirty="0"/>
          </a:p>
        </p:txBody>
      </p:sp>
      <p:pic>
        <p:nvPicPr>
          <p:cNvPr id="1026" name="Imagem 18" descr="Descrição: http://www.somatematica.com.br/emedio/matrizes/Image2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438400"/>
            <a:ext cx="373379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Imagem 17" descr="Descrição: http://www.somatematica.com.br/emedio/matrizes/Image26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038600"/>
            <a:ext cx="67585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Imagem 16" descr="Descrição: http://www.somatematica.com.br/emedio/matrizes/Image27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638800"/>
            <a:ext cx="76716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Propriedades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Sendo</a:t>
            </a:r>
            <a:r>
              <a:rPr lang="pt-BR" b="1" dirty="0" smtClean="0"/>
              <a:t> </a:t>
            </a:r>
            <a:r>
              <a:rPr lang="pt-BR" b="1" dirty="0" smtClean="0"/>
              <a:t>A</a:t>
            </a:r>
            <a:r>
              <a:rPr lang="pt-BR" dirty="0" smtClean="0"/>
              <a:t>, </a:t>
            </a:r>
            <a:r>
              <a:rPr lang="pt-BR" b="1" dirty="0" smtClean="0"/>
              <a:t>B</a:t>
            </a:r>
            <a:r>
              <a:rPr lang="pt-BR" dirty="0" smtClean="0"/>
              <a:t> e </a:t>
            </a:r>
            <a:r>
              <a:rPr lang="pt-BR" b="1" dirty="0" smtClean="0"/>
              <a:t>C</a:t>
            </a:r>
            <a:r>
              <a:rPr lang="pt-BR" dirty="0" smtClean="0"/>
              <a:t> matrizes do mesmo tipo ( m x n), temos as seguintes propriedades para a adição:</a:t>
            </a:r>
            <a:endParaRPr lang="en-US" dirty="0" smtClean="0"/>
          </a:p>
          <a:p>
            <a:r>
              <a:rPr lang="pt-BR" b="1" dirty="0" smtClean="0"/>
              <a:t>a)</a:t>
            </a:r>
            <a:r>
              <a:rPr lang="pt-BR" dirty="0" smtClean="0"/>
              <a:t> comutativa: A + B = B + </a:t>
            </a:r>
            <a:r>
              <a:rPr lang="pt-BR" dirty="0" smtClean="0"/>
              <a:t>A</a:t>
            </a:r>
          </a:p>
          <a:p>
            <a:endParaRPr lang="en-US" dirty="0" smtClean="0"/>
          </a:p>
          <a:p>
            <a:r>
              <a:rPr lang="pt-BR" b="1" dirty="0" smtClean="0"/>
              <a:t>b)</a:t>
            </a:r>
            <a:r>
              <a:rPr lang="pt-BR" dirty="0" smtClean="0"/>
              <a:t> associativa: ( A + B) + C = A + ( B + C</a:t>
            </a:r>
            <a:r>
              <a:rPr lang="pt-BR" dirty="0" smtClean="0"/>
              <a:t>)</a:t>
            </a:r>
          </a:p>
          <a:p>
            <a:endParaRPr lang="en-US" dirty="0" smtClean="0"/>
          </a:p>
          <a:p>
            <a:r>
              <a:rPr lang="pt-BR" b="1" dirty="0" smtClean="0"/>
              <a:t>c)</a:t>
            </a:r>
            <a:r>
              <a:rPr lang="pt-BR" dirty="0" smtClean="0"/>
              <a:t> elemento neutro: A + 0 = 0 + A = A, sendo 0 a matriz nula m x </a:t>
            </a:r>
            <a:r>
              <a:rPr lang="pt-BR" dirty="0" smtClean="0"/>
              <a:t>n</a:t>
            </a:r>
          </a:p>
          <a:p>
            <a:endParaRPr lang="en-US" dirty="0" smtClean="0"/>
          </a:p>
          <a:p>
            <a:r>
              <a:rPr lang="pt-BR" b="1" dirty="0" smtClean="0"/>
              <a:t>d)</a:t>
            </a:r>
            <a:r>
              <a:rPr lang="pt-BR" dirty="0" smtClean="0"/>
              <a:t> elemento oposto: A + ( - A) = (-A) + A = 0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Subtração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Dadas </a:t>
            </a:r>
            <a:r>
              <a:rPr lang="pt-BR" dirty="0" smtClean="0"/>
              <a:t>as matrizes A = [</a:t>
            </a:r>
            <a:r>
              <a:rPr lang="pt-BR" dirty="0" err="1" smtClean="0"/>
              <a:t>a</a:t>
            </a:r>
            <a:r>
              <a:rPr lang="pt-BR" baseline="-25000" dirty="0" err="1" smtClean="0"/>
              <a:t>ij</a:t>
            </a:r>
            <a:r>
              <a:rPr lang="pt-BR" dirty="0" smtClean="0"/>
              <a:t>]</a:t>
            </a:r>
            <a:r>
              <a:rPr lang="pt-BR" baseline="-25000" dirty="0" err="1" smtClean="0"/>
              <a:t>mxn</a:t>
            </a:r>
            <a:r>
              <a:rPr lang="pt-BR" dirty="0" smtClean="0"/>
              <a:t> e B = [</a:t>
            </a:r>
            <a:r>
              <a:rPr lang="pt-BR" dirty="0" err="1" smtClean="0"/>
              <a:t>b</a:t>
            </a:r>
            <a:r>
              <a:rPr lang="pt-BR" baseline="-25000" dirty="0" err="1" smtClean="0"/>
              <a:t>ij</a:t>
            </a:r>
            <a:r>
              <a:rPr lang="pt-BR" dirty="0" smtClean="0"/>
              <a:t>]</a:t>
            </a:r>
            <a:r>
              <a:rPr lang="pt-BR" baseline="-25000" dirty="0" err="1" smtClean="0"/>
              <a:t>mxn</a:t>
            </a:r>
            <a:r>
              <a:rPr lang="pt-BR" dirty="0" smtClean="0"/>
              <a:t>,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</a:t>
            </a:r>
            <a:r>
              <a:rPr lang="pt-BR" dirty="0" smtClean="0"/>
              <a:t>hamamos </a:t>
            </a:r>
            <a:r>
              <a:rPr lang="pt-BR" dirty="0" smtClean="0"/>
              <a:t>de diferença entre essas matrizes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 smtClean="0"/>
              <a:t>soma de </a:t>
            </a:r>
            <a:r>
              <a:rPr lang="pt-BR" b="1" dirty="0" smtClean="0"/>
              <a:t>A</a:t>
            </a:r>
            <a:r>
              <a:rPr lang="pt-BR" dirty="0" smtClean="0"/>
              <a:t> com a matriz oposta de </a:t>
            </a:r>
            <a:r>
              <a:rPr lang="pt-BR" b="1" dirty="0" smtClean="0"/>
              <a:t>B</a:t>
            </a:r>
            <a:r>
              <a:rPr lang="pt-BR" dirty="0" smtClean="0"/>
              <a:t>:</a:t>
            </a:r>
            <a:endParaRPr lang="en-US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A </a:t>
            </a:r>
            <a:r>
              <a:rPr lang="pt-BR" b="1" dirty="0" smtClean="0"/>
              <a:t>- B = A + ( - B 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Multiplicação de um número real por uma </a:t>
            </a:r>
            <a:r>
              <a:rPr lang="pt-BR" b="1" dirty="0" smtClean="0"/>
              <a:t>matriz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/>
          <a:lstStyle/>
          <a:p>
            <a:r>
              <a:rPr lang="pt-BR" dirty="0" smtClean="0"/>
              <a:t>Dados um número real </a:t>
            </a:r>
            <a:r>
              <a:rPr lang="pt-BR" b="1" dirty="0" smtClean="0"/>
              <a:t>x</a:t>
            </a:r>
            <a:r>
              <a:rPr lang="pt-BR" dirty="0" smtClean="0"/>
              <a:t> e uma matriz </a:t>
            </a:r>
            <a:r>
              <a:rPr lang="pt-BR" b="1" dirty="0" smtClean="0"/>
              <a:t>A</a:t>
            </a:r>
            <a:r>
              <a:rPr lang="pt-BR" dirty="0" smtClean="0"/>
              <a:t> do tipo m x n,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smtClean="0"/>
              <a:t>produto de </a:t>
            </a:r>
            <a:r>
              <a:rPr lang="pt-BR" b="1" dirty="0" smtClean="0"/>
              <a:t>x</a:t>
            </a:r>
            <a:r>
              <a:rPr lang="pt-BR" dirty="0" smtClean="0"/>
              <a:t> por </a:t>
            </a:r>
            <a:r>
              <a:rPr lang="pt-BR" b="1" dirty="0" smtClean="0"/>
              <a:t>A</a:t>
            </a:r>
            <a:r>
              <a:rPr lang="pt-BR" dirty="0" smtClean="0"/>
              <a:t> é uma matriz </a:t>
            </a:r>
            <a:endParaRPr lang="pt-BR" dirty="0" smtClean="0"/>
          </a:p>
          <a:p>
            <a:r>
              <a:rPr lang="pt-BR" b="1" dirty="0" smtClean="0"/>
              <a:t>B</a:t>
            </a:r>
            <a:r>
              <a:rPr lang="pt-BR" dirty="0" smtClean="0"/>
              <a:t> </a:t>
            </a:r>
            <a:r>
              <a:rPr lang="pt-BR" dirty="0" smtClean="0"/>
              <a:t>do tipo m x n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Obtida </a:t>
            </a:r>
            <a:r>
              <a:rPr lang="pt-BR" dirty="0" smtClean="0"/>
              <a:t>pela multiplicação de cada elemento de </a:t>
            </a:r>
            <a:r>
              <a:rPr lang="pt-BR" b="1" dirty="0" smtClean="0"/>
              <a:t>A</a:t>
            </a:r>
            <a:r>
              <a:rPr lang="pt-BR" dirty="0" smtClean="0"/>
              <a:t> por </a:t>
            </a:r>
            <a:r>
              <a:rPr lang="pt-BR" b="1" dirty="0" smtClean="0"/>
              <a:t>x</a:t>
            </a:r>
            <a:r>
              <a:rPr lang="pt-BR" dirty="0" smtClean="0"/>
              <a:t>, ou seja, </a:t>
            </a:r>
            <a:r>
              <a:rPr lang="pt-BR" dirty="0" err="1" smtClean="0"/>
              <a:t>b</a:t>
            </a:r>
            <a:r>
              <a:rPr lang="pt-BR" baseline="-25000" dirty="0" err="1" smtClean="0"/>
              <a:t>ij</a:t>
            </a:r>
            <a:r>
              <a:rPr lang="pt-BR" dirty="0" smtClean="0"/>
              <a:t> = </a:t>
            </a:r>
            <a:r>
              <a:rPr lang="pt-BR" dirty="0" err="1" smtClean="0"/>
              <a:t>xa</a:t>
            </a:r>
            <a:r>
              <a:rPr lang="pt-BR" baseline="-25000" dirty="0" err="1" smtClean="0"/>
              <a:t>ij</a:t>
            </a:r>
            <a:r>
              <a:rPr lang="pt-BR" dirty="0" smtClean="0"/>
              <a:t>:</a:t>
            </a:r>
            <a:endParaRPr lang="en-US" dirty="0" smtClean="0"/>
          </a:p>
          <a:p>
            <a:pPr algn="ctr"/>
            <a:r>
              <a:rPr lang="pt-BR" b="1" dirty="0" smtClean="0"/>
              <a:t>B = x.A</a:t>
            </a:r>
            <a:endParaRPr lang="en-US" dirty="0" smtClean="0"/>
          </a:p>
          <a:p>
            <a:r>
              <a:rPr lang="pt-BR" dirty="0" smtClean="0"/>
              <a:t>Observe o seguinte exemplo: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Imagem 13" descr="Descrição: http://www.somatematica.com.br/emedio/matrizes/Image3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257800"/>
            <a:ext cx="585983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pt-BR" b="1" dirty="0" smtClean="0"/>
              <a:t>Propriedades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153400" cy="540715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Sendo </a:t>
            </a:r>
            <a:r>
              <a:rPr lang="pt-BR" b="1" dirty="0" smtClean="0"/>
              <a:t>A</a:t>
            </a:r>
            <a:r>
              <a:rPr lang="pt-BR" dirty="0" smtClean="0"/>
              <a:t> e </a:t>
            </a:r>
            <a:r>
              <a:rPr lang="pt-BR" b="1" dirty="0" smtClean="0"/>
              <a:t>B</a:t>
            </a:r>
            <a:r>
              <a:rPr lang="pt-BR" dirty="0" smtClean="0"/>
              <a:t> matrizes do mesmo tipo ( m x n) e </a:t>
            </a:r>
            <a:r>
              <a:rPr lang="pt-BR" b="1" dirty="0" smtClean="0"/>
              <a:t>x</a:t>
            </a:r>
            <a:r>
              <a:rPr lang="pt-BR" dirty="0" smtClean="0"/>
              <a:t> e </a:t>
            </a:r>
            <a:r>
              <a:rPr lang="pt-BR" b="1" dirty="0" smtClean="0"/>
              <a:t>y</a:t>
            </a:r>
            <a:r>
              <a:rPr lang="pt-BR" dirty="0" smtClean="0"/>
              <a:t> números reais quaisquer, valem as seguintes propriedades</a:t>
            </a:r>
            <a:r>
              <a:rPr lang="pt-BR" dirty="0" smtClean="0"/>
              <a:t>:</a:t>
            </a:r>
          </a:p>
          <a:p>
            <a:endParaRPr lang="en-US" dirty="0" smtClean="0"/>
          </a:p>
          <a:p>
            <a:r>
              <a:rPr lang="pt-BR" b="1" dirty="0" smtClean="0"/>
              <a:t>a)</a:t>
            </a:r>
            <a:r>
              <a:rPr lang="pt-BR" dirty="0" smtClean="0"/>
              <a:t> associativa: </a:t>
            </a:r>
            <a:r>
              <a:rPr lang="pt-BR" b="1" dirty="0" smtClean="0"/>
              <a:t>x.(</a:t>
            </a:r>
            <a:r>
              <a:rPr lang="pt-BR" b="1" dirty="0" err="1" smtClean="0"/>
              <a:t>yA</a:t>
            </a:r>
            <a:r>
              <a:rPr lang="pt-BR" b="1" dirty="0" smtClean="0"/>
              <a:t>) = (</a:t>
            </a:r>
            <a:r>
              <a:rPr lang="pt-BR" b="1" dirty="0" err="1" smtClean="0"/>
              <a:t>xy</a:t>
            </a:r>
            <a:r>
              <a:rPr lang="pt-BR" b="1" dirty="0" smtClean="0"/>
              <a:t>).</a:t>
            </a:r>
            <a:r>
              <a:rPr lang="pt-BR" b="1" dirty="0" smtClean="0"/>
              <a:t>A</a:t>
            </a:r>
          </a:p>
          <a:p>
            <a:pPr>
              <a:buNone/>
            </a:pPr>
            <a:endParaRPr lang="en-US" b="1" dirty="0" smtClean="0"/>
          </a:p>
          <a:p>
            <a:r>
              <a:rPr lang="pt-BR" b="1" dirty="0" smtClean="0"/>
              <a:t>b)</a:t>
            </a:r>
            <a:r>
              <a:rPr lang="pt-BR" dirty="0" smtClean="0"/>
              <a:t> distributiva de um número real em relação à adição de matrizes: </a:t>
            </a:r>
            <a:r>
              <a:rPr lang="pt-BR" b="1" dirty="0" smtClean="0"/>
              <a:t>x.(A + B) = </a:t>
            </a:r>
            <a:r>
              <a:rPr lang="pt-BR" b="1" dirty="0" err="1" smtClean="0"/>
              <a:t>xA</a:t>
            </a:r>
            <a:r>
              <a:rPr lang="pt-BR" b="1" dirty="0" smtClean="0"/>
              <a:t> + </a:t>
            </a:r>
            <a:r>
              <a:rPr lang="pt-BR" b="1" dirty="0" err="1" smtClean="0"/>
              <a:t>xB</a:t>
            </a:r>
            <a:endParaRPr lang="pt-BR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pt-BR" b="1" dirty="0" smtClean="0"/>
              <a:t>c)</a:t>
            </a:r>
            <a:r>
              <a:rPr lang="pt-BR" dirty="0" smtClean="0"/>
              <a:t> distributiva de uma matriz em relação à adição de dois números reais: </a:t>
            </a:r>
            <a:r>
              <a:rPr lang="pt-BR" b="1" dirty="0" smtClean="0"/>
              <a:t>(x + y).A = </a:t>
            </a:r>
            <a:r>
              <a:rPr lang="pt-BR" b="1" dirty="0" err="1" smtClean="0"/>
              <a:t>xA</a:t>
            </a:r>
            <a:r>
              <a:rPr lang="pt-BR" b="1" dirty="0" smtClean="0"/>
              <a:t> + </a:t>
            </a:r>
            <a:r>
              <a:rPr lang="pt-BR" b="1" dirty="0" err="1" smtClean="0"/>
              <a:t>yA</a:t>
            </a:r>
            <a:endParaRPr lang="pt-BR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pt-BR" b="1" dirty="0" smtClean="0"/>
              <a:t>d)</a:t>
            </a:r>
            <a:r>
              <a:rPr lang="pt-BR" dirty="0" smtClean="0"/>
              <a:t> elemento neutro : </a:t>
            </a:r>
            <a:r>
              <a:rPr lang="pt-BR" b="1" dirty="0" err="1" smtClean="0"/>
              <a:t>xA</a:t>
            </a:r>
            <a:r>
              <a:rPr lang="pt-BR" b="1" dirty="0" smtClean="0"/>
              <a:t> = A</a:t>
            </a:r>
            <a:r>
              <a:rPr lang="pt-BR" dirty="0" smtClean="0"/>
              <a:t>, para </a:t>
            </a:r>
            <a:r>
              <a:rPr lang="pt-BR" b="1" dirty="0" smtClean="0"/>
              <a:t>x=1</a:t>
            </a:r>
            <a:r>
              <a:rPr lang="pt-BR" dirty="0" smtClean="0"/>
              <a:t>, ou seja</a:t>
            </a:r>
            <a:r>
              <a:rPr lang="pt-BR" b="1" dirty="0" smtClean="0"/>
              <a:t>, A=A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pt-BR" b="1" dirty="0" smtClean="0"/>
              <a:t>Multiplicação de </a:t>
            </a:r>
            <a:r>
              <a:rPr lang="pt-BR" b="1" dirty="0" smtClean="0"/>
              <a:t>matrizes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5254752"/>
          </a:xfrm>
        </p:spPr>
        <p:txBody>
          <a:bodyPr/>
          <a:lstStyle/>
          <a:p>
            <a:r>
              <a:rPr lang="pt-BR" dirty="0" smtClean="0"/>
              <a:t>O </a:t>
            </a:r>
            <a:r>
              <a:rPr lang="pt-BR" dirty="0" smtClean="0"/>
              <a:t>produto de uma matriz por outra não é determinado por meio do produto dos </a:t>
            </a:r>
            <a:r>
              <a:rPr lang="pt-BR" dirty="0" smtClean="0"/>
              <a:t>seus </a:t>
            </a:r>
            <a:r>
              <a:rPr lang="pt-BR" dirty="0" smtClean="0"/>
              <a:t>respectivos elementos</a:t>
            </a:r>
            <a:r>
              <a:rPr lang="pt-BR" dirty="0" smtClean="0"/>
              <a:t>.</a:t>
            </a:r>
          </a:p>
          <a:p>
            <a:endParaRPr lang="en-US" dirty="0" smtClean="0"/>
          </a:p>
          <a:p>
            <a:r>
              <a:rPr lang="pt-BR" dirty="0" smtClean="0"/>
              <a:t>Assim, o produto das matrizes A = (</a:t>
            </a:r>
            <a:r>
              <a:rPr lang="pt-BR" dirty="0" err="1" smtClean="0"/>
              <a:t>a</a:t>
            </a:r>
            <a:r>
              <a:rPr lang="pt-BR" baseline="-25000" dirty="0" err="1" smtClean="0"/>
              <a:t>ij</a:t>
            </a:r>
            <a:r>
              <a:rPr lang="pt-BR" dirty="0" smtClean="0"/>
              <a:t>)</a:t>
            </a:r>
            <a:r>
              <a:rPr lang="pt-BR" baseline="-25000" dirty="0" smtClean="0"/>
              <a:t>m </a:t>
            </a:r>
            <a:r>
              <a:rPr lang="pt-BR" baseline="-25000" dirty="0" smtClean="0"/>
              <a:t>x p</a:t>
            </a:r>
            <a:r>
              <a:rPr lang="pt-BR" dirty="0" smtClean="0"/>
              <a:t> e B = (</a:t>
            </a:r>
            <a:r>
              <a:rPr lang="pt-BR" dirty="0" err="1" smtClean="0"/>
              <a:t>b</a:t>
            </a:r>
            <a:r>
              <a:rPr lang="pt-BR" baseline="-25000" dirty="0" err="1" smtClean="0"/>
              <a:t>ij</a:t>
            </a:r>
            <a:r>
              <a:rPr lang="pt-BR" dirty="0" smtClean="0"/>
              <a:t>)</a:t>
            </a:r>
            <a:r>
              <a:rPr lang="pt-BR" baseline="-25000" dirty="0" err="1" smtClean="0"/>
              <a:t>pxn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 smtClean="0"/>
              <a:t>É </a:t>
            </a:r>
            <a:r>
              <a:rPr lang="pt-BR" dirty="0" smtClean="0"/>
              <a:t>a matriz C = (</a:t>
            </a:r>
            <a:r>
              <a:rPr lang="pt-BR" dirty="0" err="1" smtClean="0"/>
              <a:t>c</a:t>
            </a:r>
            <a:r>
              <a:rPr lang="pt-BR" baseline="-25000" dirty="0" err="1" smtClean="0"/>
              <a:t>ij</a:t>
            </a:r>
            <a:r>
              <a:rPr lang="pt-BR" dirty="0" smtClean="0"/>
              <a:t>)</a:t>
            </a:r>
            <a:r>
              <a:rPr lang="pt-BR" baseline="-25000" dirty="0" smtClean="0"/>
              <a:t> m x n</a:t>
            </a:r>
            <a:r>
              <a:rPr lang="pt-BR" dirty="0" smtClean="0"/>
              <a:t> em que cada elemento </a:t>
            </a:r>
            <a:r>
              <a:rPr lang="pt-BR" b="1" dirty="0" err="1" smtClean="0"/>
              <a:t>c</a:t>
            </a:r>
            <a:r>
              <a:rPr lang="pt-BR" b="1" baseline="-25000" dirty="0" err="1" smtClean="0"/>
              <a:t>ij</a:t>
            </a:r>
            <a:r>
              <a:rPr lang="pt-BR" b="1" dirty="0" smtClean="0"/>
              <a:t> </a:t>
            </a:r>
            <a:r>
              <a:rPr lang="pt-BR" dirty="0" smtClean="0"/>
              <a:t>é obtido por meio da soma dos produtos dos elementos correspondentes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Da </a:t>
            </a:r>
            <a:r>
              <a:rPr lang="pt-BR" dirty="0" err="1" smtClean="0"/>
              <a:t>i-ésima</a:t>
            </a:r>
            <a:r>
              <a:rPr lang="pt-BR" dirty="0" smtClean="0"/>
              <a:t> linha de A pelos elementos da </a:t>
            </a:r>
            <a:r>
              <a:rPr lang="pt-BR" dirty="0" err="1" smtClean="0"/>
              <a:t>j-ésima</a:t>
            </a:r>
            <a:r>
              <a:rPr lang="pt-BR" dirty="0" smtClean="0"/>
              <a:t> coluna </a:t>
            </a:r>
            <a:r>
              <a:rPr lang="pt-BR" b="1" dirty="0" smtClean="0"/>
              <a:t>B</a:t>
            </a:r>
            <a:r>
              <a:rPr lang="pt-BR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pt-BR" dirty="0" smtClean="0"/>
              <a:t>Multiplique</a:t>
            </a:r>
            <a:endParaRPr lang="en-US" dirty="0"/>
          </a:p>
        </p:txBody>
      </p:sp>
      <p:pic>
        <p:nvPicPr>
          <p:cNvPr id="3074" name="Imagem 36" descr="Descrição: http://www.somatematica.com.br/emedio/matrizes/Image3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57200"/>
            <a:ext cx="4797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487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19400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343400"/>
            <a:ext cx="525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448300"/>
            <a:ext cx="54864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0" y="2514600"/>
            <a:ext cx="3200400" cy="201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00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ângulo 6"/>
          <p:cNvSpPr/>
          <p:nvPr/>
        </p:nvSpPr>
        <p:spPr>
          <a:xfrm>
            <a:off x="457200" y="3352800"/>
            <a:ext cx="815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Portanto, AB ≠ BA, </a:t>
            </a:r>
            <a:endParaRPr lang="pt-BR" sz="2800" dirty="0" smtClean="0"/>
          </a:p>
          <a:p>
            <a:endParaRPr lang="pt-BR" sz="2800" dirty="0"/>
          </a:p>
          <a:p>
            <a:r>
              <a:rPr lang="pt-BR" sz="2800" dirty="0" smtClean="0"/>
              <a:t>ou </a:t>
            </a:r>
            <a:r>
              <a:rPr lang="pt-BR" sz="2800" dirty="0"/>
              <a:t>seja, para a multiplicação de matrizes </a:t>
            </a:r>
            <a:r>
              <a:rPr lang="pt-BR" sz="2800" b="1" dirty="0"/>
              <a:t>não vale</a:t>
            </a:r>
            <a:r>
              <a:rPr lang="pt-BR" sz="2800" dirty="0"/>
              <a:t> a propriedade comutativa.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</TotalTime>
  <Words>762</Words>
  <Application>Microsoft Office PowerPoint</Application>
  <PresentationFormat>Apresentação na tela (4:3)</PresentationFormat>
  <Paragraphs>121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Balcão Envidraçado</vt:lpstr>
      <vt:lpstr>Operações envolvendo matrizes </vt:lpstr>
      <vt:lpstr>Adição</vt:lpstr>
      <vt:lpstr>Propriedades</vt:lpstr>
      <vt:lpstr>Subtração </vt:lpstr>
      <vt:lpstr>Multiplicação de um número real por uma matriz</vt:lpstr>
      <vt:lpstr>Propriedades</vt:lpstr>
      <vt:lpstr>Multiplicação de matrizes</vt:lpstr>
      <vt:lpstr>Multiplique</vt:lpstr>
      <vt:lpstr>Slide 9</vt:lpstr>
      <vt:lpstr>Slide 10</vt:lpstr>
      <vt:lpstr>Slide 11</vt:lpstr>
      <vt:lpstr>Propriedades</vt:lpstr>
      <vt:lpstr>Exemplo</vt:lpstr>
      <vt:lpstr>O problema se resume na multiplicação das matrizes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Operações envolvendo matrizes</dc:title>
  <dc:creator>acer</dc:creator>
  <cp:lastModifiedBy>acer</cp:lastModifiedBy>
  <cp:revision>5</cp:revision>
  <dcterms:created xsi:type="dcterms:W3CDTF">2012-02-09T16:08:26Z</dcterms:created>
  <dcterms:modified xsi:type="dcterms:W3CDTF">2012-02-09T16:49:38Z</dcterms:modified>
</cp:coreProperties>
</file>