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35C66AB-76D2-4D7A-B8FB-88958F91E3BF}" type="datetimeFigureOut">
              <a:rPr lang="en-US" smtClean="0"/>
              <a:t>16-Feb-12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11E701-3DA8-416B-8521-30CAC8113EE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DETERMINANTES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Linear e Aplicações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Determinante de ordem n &gt; </a:t>
            </a:r>
            <a:r>
              <a:rPr lang="pt-BR" b="1" dirty="0" smtClean="0"/>
              <a:t>3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Vimos </a:t>
            </a:r>
            <a:r>
              <a:rPr lang="pt-BR" dirty="0" smtClean="0"/>
              <a:t>que a regra de </a:t>
            </a:r>
            <a:r>
              <a:rPr lang="pt-BR" dirty="0" err="1" smtClean="0"/>
              <a:t>Sarrus</a:t>
            </a:r>
            <a:r>
              <a:rPr lang="pt-BR" dirty="0" smtClean="0"/>
              <a:t> é válida para o cálculo do determinante de uma matriz de ordem 3.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 smtClean="0"/>
              <a:t>a matriz é de ordem superior a 3, devemos empregar o Teorema de </a:t>
            </a:r>
            <a:r>
              <a:rPr lang="pt-BR" dirty="0" err="1" smtClean="0"/>
              <a:t>Laplace</a:t>
            </a:r>
            <a:r>
              <a:rPr lang="pt-BR" dirty="0" smtClean="0"/>
              <a:t> para chegar a determinantes de ordem 3 e depois aplicar a regra de </a:t>
            </a:r>
            <a:r>
              <a:rPr lang="pt-BR" dirty="0" err="1" smtClean="0"/>
              <a:t>Sarrus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Cofator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Chamamos </a:t>
            </a:r>
            <a:r>
              <a:rPr lang="pt-BR" dirty="0" smtClean="0"/>
              <a:t>de </a:t>
            </a:r>
            <a:r>
              <a:rPr lang="pt-BR" i="1" dirty="0" err="1" smtClean="0"/>
              <a:t>cofator</a:t>
            </a:r>
            <a:r>
              <a:rPr lang="pt-BR" dirty="0" smtClean="0"/>
              <a:t> ou </a:t>
            </a:r>
            <a:r>
              <a:rPr lang="pt-BR" i="1" dirty="0" smtClean="0"/>
              <a:t>complemento algébrico </a:t>
            </a:r>
            <a:r>
              <a:rPr lang="pt-BR" dirty="0" smtClean="0"/>
              <a:t>relativo a um elemento </a:t>
            </a:r>
            <a:r>
              <a:rPr lang="pt-BR" b="1" dirty="0" err="1" smtClean="0"/>
              <a:t>a</a:t>
            </a:r>
            <a:r>
              <a:rPr lang="pt-BR" b="1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 smtClean="0"/>
              <a:t>de uma matriz quadrada de ordem </a:t>
            </a:r>
            <a:r>
              <a:rPr lang="pt-BR" b="1" dirty="0" smtClean="0"/>
              <a:t>n </a:t>
            </a:r>
            <a:r>
              <a:rPr lang="pt-BR" dirty="0" smtClean="0"/>
              <a:t>o número </a:t>
            </a:r>
            <a:r>
              <a:rPr lang="pt-BR" b="1" dirty="0" err="1" smtClean="0"/>
              <a:t>A</a:t>
            </a:r>
            <a:r>
              <a:rPr lang="pt-BR" b="1" baseline="-25000" dirty="0" err="1" smtClean="0"/>
              <a:t>ij</a:t>
            </a:r>
            <a:r>
              <a:rPr lang="pt-BR" b="1" baseline="-25000" dirty="0" smtClean="0"/>
              <a:t> </a:t>
            </a:r>
            <a:r>
              <a:rPr lang="pt-BR" dirty="0" smtClean="0"/>
              <a:t>tal que 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err="1" smtClean="0"/>
              <a:t>A</a:t>
            </a:r>
            <a:r>
              <a:rPr lang="pt-BR" b="1" baseline="-25000" dirty="0" err="1" smtClean="0"/>
              <a:t>ij</a:t>
            </a:r>
            <a:r>
              <a:rPr lang="pt-BR" b="1" dirty="0" smtClean="0"/>
              <a:t> </a:t>
            </a:r>
            <a:r>
              <a:rPr lang="pt-BR" b="1" dirty="0" smtClean="0"/>
              <a:t>=</a:t>
            </a:r>
            <a:r>
              <a:rPr lang="pt-BR" b="1" baseline="-25000" dirty="0" smtClean="0"/>
              <a:t> </a:t>
            </a:r>
            <a:r>
              <a:rPr lang="pt-BR" b="1" dirty="0" smtClean="0"/>
              <a:t>(-1)</a:t>
            </a:r>
            <a:r>
              <a:rPr lang="pt-BR" b="1" baseline="30000" dirty="0" smtClean="0"/>
              <a:t>i+j</a:t>
            </a:r>
            <a:r>
              <a:rPr lang="pt-BR" b="1" dirty="0" smtClean="0"/>
              <a:t> . </a:t>
            </a:r>
            <a:r>
              <a:rPr lang="pt-BR" b="1" dirty="0" err="1" smtClean="0"/>
              <a:t>MC</a:t>
            </a:r>
            <a:r>
              <a:rPr lang="pt-BR" b="1" baseline="-25000" dirty="0" err="1" smtClean="0"/>
              <a:t>ij</a:t>
            </a:r>
            <a:r>
              <a:rPr lang="pt-BR" dirty="0" smtClean="0"/>
              <a:t> .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a) </a:t>
            </a:r>
            <a:r>
              <a:rPr lang="pt-BR" dirty="0" smtClean="0"/>
              <a:t>Dada                     </a:t>
            </a:r>
            <a:r>
              <a:rPr lang="pt-BR" dirty="0" smtClean="0"/>
              <a:t>, os </a:t>
            </a:r>
            <a:r>
              <a:rPr lang="pt-BR" dirty="0" err="1" smtClean="0"/>
              <a:t>cofatores</a:t>
            </a:r>
            <a:r>
              <a:rPr lang="pt-BR" dirty="0" smtClean="0"/>
              <a:t> relativos aos elementos </a:t>
            </a:r>
            <a:r>
              <a:rPr lang="pt-BR" b="1" dirty="0" smtClean="0"/>
              <a:t>a</a:t>
            </a:r>
            <a:r>
              <a:rPr lang="pt-BR" b="1" baseline="-25000" dirty="0" smtClean="0"/>
              <a:t>11</a:t>
            </a:r>
            <a:r>
              <a:rPr lang="pt-BR" dirty="0" smtClean="0"/>
              <a:t> e </a:t>
            </a:r>
            <a:r>
              <a:rPr lang="pt-BR" b="1" dirty="0" smtClean="0"/>
              <a:t>a</a:t>
            </a:r>
            <a:r>
              <a:rPr lang="pt-BR" b="1" baseline="-25000" dirty="0" smtClean="0"/>
              <a:t>12</a:t>
            </a:r>
            <a:r>
              <a:rPr lang="pt-BR" b="1" dirty="0" smtClean="0"/>
              <a:t> </a:t>
            </a:r>
            <a:r>
              <a:rPr lang="pt-BR" dirty="0" smtClean="0"/>
              <a:t>da matriz </a:t>
            </a:r>
            <a:r>
              <a:rPr lang="pt-BR" b="1" dirty="0" smtClean="0"/>
              <a:t>M</a:t>
            </a:r>
            <a:r>
              <a:rPr lang="pt-BR" dirty="0" smtClean="0"/>
              <a:t> são: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1752600" cy="70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1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76800"/>
            <a:ext cx="396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12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95300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dirty="0" smtClean="0"/>
              <a:t>b) </a:t>
            </a:r>
            <a:r>
              <a:rPr lang="pt-BR" dirty="0" smtClean="0"/>
              <a:t>Sendo                 </a:t>
            </a:r>
          </a:p>
          <a:p>
            <a:endParaRPr lang="pt-BR" dirty="0" smtClean="0"/>
          </a:p>
          <a:p>
            <a:r>
              <a:rPr lang="pt-BR" dirty="0" smtClean="0"/>
              <a:t>vamos </a:t>
            </a:r>
            <a:r>
              <a:rPr lang="pt-BR" dirty="0" smtClean="0"/>
              <a:t>calcular os </a:t>
            </a:r>
            <a:r>
              <a:rPr lang="pt-BR" dirty="0" err="1" smtClean="0"/>
              <a:t>cofatores</a:t>
            </a:r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b="1" baseline="-25000" dirty="0" smtClean="0"/>
              <a:t>22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b="1" baseline="-25000" dirty="0" smtClean="0"/>
              <a:t>23</a:t>
            </a:r>
            <a:r>
              <a:rPr lang="pt-BR" dirty="0" smtClean="0"/>
              <a:t> e </a:t>
            </a:r>
            <a:r>
              <a:rPr lang="pt-BR" b="1" dirty="0" smtClean="0"/>
              <a:t>A</a:t>
            </a:r>
            <a:r>
              <a:rPr lang="pt-BR" b="1" baseline="-25000" dirty="0" smtClean="0"/>
              <a:t>31</a:t>
            </a:r>
            <a:r>
              <a:rPr lang="pt-BR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04800"/>
            <a:ext cx="266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13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14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124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http://www.somatematica.com.br/emedio/determinantes/Image15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6482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Teorema de </a:t>
            </a:r>
            <a:r>
              <a:rPr lang="pt-BR" b="1" dirty="0" err="1" smtClean="0"/>
              <a:t>Laplace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/>
              <a:t>O </a:t>
            </a:r>
            <a:r>
              <a:rPr lang="pt-BR" dirty="0" smtClean="0"/>
              <a:t>determinante de uma matriz quadrada </a:t>
            </a:r>
            <a:endParaRPr lang="pt-BR" dirty="0" smtClean="0"/>
          </a:p>
          <a:p>
            <a:r>
              <a:rPr lang="pt-BR" dirty="0" smtClean="0"/>
              <a:t>M </a:t>
            </a:r>
            <a:r>
              <a:rPr lang="pt-BR" dirty="0" smtClean="0"/>
              <a:t>= [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pode </a:t>
            </a:r>
            <a:r>
              <a:rPr lang="pt-BR" dirty="0" smtClean="0"/>
              <a:t>ser obtido pela soma dos produtos dos elementos de uma fila qualquer ( linha ou coluna) da matriz </a:t>
            </a:r>
            <a:r>
              <a:rPr lang="pt-BR" b="1" dirty="0" smtClean="0"/>
              <a:t>M</a:t>
            </a:r>
            <a:r>
              <a:rPr lang="pt-BR" dirty="0" smtClean="0"/>
              <a:t> pelos respectivos </a:t>
            </a:r>
            <a:r>
              <a:rPr lang="pt-BR" dirty="0" err="1" smtClean="0"/>
              <a:t>cofatores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Exemplo: </a:t>
            </a:r>
            <a:r>
              <a:rPr lang="pt-BR" dirty="0" smtClean="0"/>
              <a:t>Calcule o determinante da matriz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Aplicar o teorema de </a:t>
            </a:r>
            <a:r>
              <a:rPr lang="pt-BR" dirty="0" err="1" smtClean="0"/>
              <a:t>Laplace</a:t>
            </a:r>
            <a:r>
              <a:rPr lang="pt-BR" dirty="0" smtClean="0"/>
              <a:t>:</a:t>
            </a:r>
            <a:endParaRPr lang="en-US" dirty="0" smtClean="0"/>
          </a:p>
          <a:p>
            <a:r>
              <a:rPr lang="pt-BR" dirty="0" smtClean="0"/>
              <a:t>Escolhemos a 3ª linha, pois tem dois zeros.</a:t>
            </a:r>
            <a:endParaRPr lang="en-US" dirty="0" smtClean="0"/>
          </a:p>
          <a:p>
            <a:r>
              <a:rPr lang="pt-BR" dirty="0" err="1" smtClean="0"/>
              <a:t>detM</a:t>
            </a:r>
            <a:r>
              <a:rPr lang="pt-BR" dirty="0" smtClean="0"/>
              <a:t> = 0.MC</a:t>
            </a:r>
            <a:r>
              <a:rPr lang="pt-BR" baseline="-25000" dirty="0" smtClean="0"/>
              <a:t>31</a:t>
            </a:r>
            <a:r>
              <a:rPr lang="pt-BR" dirty="0" smtClean="0"/>
              <a:t> + 0.MC</a:t>
            </a:r>
            <a:r>
              <a:rPr lang="pt-BR" baseline="-25000" dirty="0" smtClean="0"/>
              <a:t>32</a:t>
            </a:r>
            <a:r>
              <a:rPr lang="pt-BR" dirty="0" smtClean="0"/>
              <a:t> + 1.MC</a:t>
            </a:r>
            <a:r>
              <a:rPr lang="pt-BR" baseline="-25000" dirty="0" smtClean="0"/>
              <a:t>33</a:t>
            </a:r>
            <a:r>
              <a:rPr lang="pt-BR" dirty="0" smtClean="0"/>
              <a:t> + 5.MC</a:t>
            </a:r>
            <a:r>
              <a:rPr lang="pt-BR" baseline="-25000" dirty="0" smtClean="0"/>
              <a:t>34</a:t>
            </a:r>
            <a:endParaRPr lang="en-US" dirty="0" smtClean="0"/>
          </a:p>
          <a:p>
            <a:r>
              <a:rPr lang="pt-BR" dirty="0" err="1" smtClean="0"/>
              <a:t>detM</a:t>
            </a:r>
            <a:r>
              <a:rPr lang="pt-BR" dirty="0" smtClean="0"/>
              <a:t> = 1.MC</a:t>
            </a:r>
            <a:r>
              <a:rPr lang="pt-BR" baseline="-25000" dirty="0" smtClean="0"/>
              <a:t>33</a:t>
            </a:r>
            <a:r>
              <a:rPr lang="pt-BR" dirty="0" smtClean="0"/>
              <a:t> + 5.MC</a:t>
            </a:r>
            <a:r>
              <a:rPr lang="pt-BR" baseline="-25000" dirty="0" smtClean="0"/>
              <a:t>34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296780"/>
            <a:ext cx="2819400" cy="134164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4876800"/>
            <a:ext cx="8008728" cy="111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Logo, o determinante é:</a:t>
            </a:r>
            <a:endParaRPr lang="en-US" dirty="0" smtClean="0"/>
          </a:p>
          <a:p>
            <a:pPr algn="ctr"/>
            <a:r>
              <a:rPr lang="pt-BR" b="1" dirty="0" err="1" smtClean="0"/>
              <a:t>detM</a:t>
            </a:r>
            <a:r>
              <a:rPr lang="pt-BR" b="1" dirty="0" smtClean="0"/>
              <a:t> = 1.MC</a:t>
            </a:r>
            <a:r>
              <a:rPr lang="pt-BR" b="1" baseline="-25000" dirty="0" smtClean="0"/>
              <a:t>33</a:t>
            </a:r>
            <a:r>
              <a:rPr lang="pt-BR" b="1" dirty="0" smtClean="0"/>
              <a:t> - 5.MC</a:t>
            </a:r>
            <a:r>
              <a:rPr lang="pt-BR" b="1" baseline="-25000" dirty="0" smtClean="0"/>
              <a:t>34</a:t>
            </a:r>
            <a:endParaRPr lang="en-US" b="1" dirty="0" smtClean="0"/>
          </a:p>
          <a:p>
            <a:pPr algn="ctr"/>
            <a:r>
              <a:rPr lang="pt-BR" b="1" dirty="0" err="1" smtClean="0"/>
              <a:t>detM</a:t>
            </a:r>
            <a:r>
              <a:rPr lang="pt-BR" b="1" dirty="0" smtClean="0"/>
              <a:t> = 1.(-19) - 5.(-38)</a:t>
            </a:r>
            <a:endParaRPr lang="en-US" b="1" dirty="0" smtClean="0"/>
          </a:p>
          <a:p>
            <a:pPr algn="ctr"/>
            <a:r>
              <a:rPr lang="pt-BR" b="1" dirty="0" err="1" smtClean="0"/>
              <a:t>detM</a:t>
            </a:r>
            <a:r>
              <a:rPr lang="pt-BR" b="1" dirty="0" smtClean="0"/>
              <a:t> = -19 +190 = 171</a:t>
            </a:r>
            <a:endParaRPr lang="en-US" b="1" dirty="0" smtClean="0"/>
          </a:p>
          <a:p>
            <a:r>
              <a:rPr lang="pt-BR" dirty="0" smtClean="0"/>
              <a:t>O determinante da matriz M é igual </a:t>
            </a:r>
            <a:r>
              <a:rPr lang="pt-BR" dirty="0" smtClean="0"/>
              <a:t>a </a:t>
            </a:r>
            <a:r>
              <a:rPr lang="pt-BR" b="1" dirty="0" smtClean="0"/>
              <a:t>171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762000"/>
            <a:ext cx="7533736" cy="1371600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514600"/>
            <a:ext cx="76962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Propriedades dos </a:t>
            </a:r>
            <a:r>
              <a:rPr lang="pt-BR" b="1" dirty="0" smtClean="0"/>
              <a:t>determinantes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smtClean="0"/>
              <a:t>demais associados a matrizes quadradas de ordem </a:t>
            </a:r>
            <a:r>
              <a:rPr lang="pt-BR" b="1" dirty="0" smtClean="0"/>
              <a:t>n</a:t>
            </a:r>
            <a:r>
              <a:rPr lang="pt-BR" dirty="0" smtClean="0"/>
              <a:t> apresentam as seguintes propriedades: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P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)</a:t>
            </a:r>
            <a:r>
              <a:rPr lang="pt-BR" dirty="0" smtClean="0"/>
              <a:t> Quando todos os elementos de uma fila ( linha ou coluna) são nulos, o determinante dessa matriz é nulo.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Imagem 3" descr="http://www.somatematica.com.br/emedio/determinantes/Image2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14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27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267200"/>
            <a:ext cx="2895600" cy="16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2</a:t>
            </a:r>
            <a:r>
              <a:rPr lang="pt-BR" b="1" dirty="0" smtClean="0"/>
              <a:t>)</a:t>
            </a:r>
            <a:r>
              <a:rPr lang="pt-BR" baseline="-25000" dirty="0" smtClean="0"/>
              <a:t> </a:t>
            </a:r>
            <a:r>
              <a:rPr lang="pt-BR" dirty="0" smtClean="0"/>
              <a:t>Se duas filas de uma matriz são iguais, então seu determinante é nulo.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P</a:t>
            </a:r>
            <a:r>
              <a:rPr lang="pt-BR" b="1" baseline="-25000" dirty="0" smtClean="0"/>
              <a:t>3</a:t>
            </a:r>
            <a:r>
              <a:rPr lang="pt-BR" b="1" dirty="0" smtClean="0"/>
              <a:t>)</a:t>
            </a:r>
            <a:r>
              <a:rPr lang="pt-BR" baseline="-25000" dirty="0" smtClean="0"/>
              <a:t> </a:t>
            </a:r>
            <a:r>
              <a:rPr lang="pt-BR" dirty="0" smtClean="0"/>
              <a:t>Se duas filas paralelas de uma matriz são proporcionais, então seu determinante é nulo.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2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8006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4</a:t>
            </a:r>
            <a:r>
              <a:rPr lang="pt-BR" b="1" dirty="0" smtClean="0"/>
              <a:t>)</a:t>
            </a:r>
            <a:r>
              <a:rPr lang="pt-BR" dirty="0" smtClean="0"/>
              <a:t> Se os elementos de uma fila de uma matriz são combinações lineares dos elementos correspondentes de filas paralelas, então seu determinante é nulo.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Imagem 3" descr="http://www.somatematica.com.br/emedio/determinantes/Image3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3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200"/>
            <a:ext cx="350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5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b="1" dirty="0" smtClean="0"/>
              <a:t>Teorema de Jacobi</a:t>
            </a:r>
            <a:r>
              <a:rPr lang="pt-BR" dirty="0" smtClean="0"/>
              <a:t>: o determinante de uma matriz não se altera quando somamos aos elementos de uma fila uma combinação linear dos elementos correspondentes de filas paralelas.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Substituindo </a:t>
            </a:r>
            <a:r>
              <a:rPr lang="pt-BR" dirty="0" smtClean="0"/>
              <a:t>a 1ª coluna pela soma dessa mesma coluna com o dobro da 2ª, temos: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3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834" y="2590801"/>
            <a:ext cx="2031365" cy="118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33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800600"/>
            <a:ext cx="3657600" cy="152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DETERMINANTES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smtClean="0"/>
              <a:t>já vimos, matriz quadrada é a que tem o mesmo número de linhas e de colunas (ou seja, é do tipo </a:t>
            </a:r>
            <a:r>
              <a:rPr lang="pt-BR" dirty="0" err="1" smtClean="0"/>
              <a:t>nxn</a:t>
            </a:r>
            <a:r>
              <a:rPr lang="pt-BR" dirty="0" smtClean="0"/>
              <a:t>).</a:t>
            </a:r>
          </a:p>
          <a:p>
            <a:endParaRPr lang="en-US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toda matriz quadrada está associado um número ao qual damos o nome de </a:t>
            </a:r>
            <a:r>
              <a:rPr lang="pt-BR" i="1" dirty="0" smtClean="0"/>
              <a:t>determinante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6</a:t>
            </a:r>
            <a:r>
              <a:rPr lang="pt-BR" b="1" dirty="0" smtClean="0"/>
              <a:t>)</a:t>
            </a:r>
            <a:r>
              <a:rPr lang="pt-BR" dirty="0" smtClean="0"/>
              <a:t> O determinante de uma matriz e o de sua transposta são iguais.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P</a:t>
            </a:r>
            <a:r>
              <a:rPr lang="pt-BR" b="1" baseline="-25000" dirty="0" smtClean="0"/>
              <a:t>7</a:t>
            </a:r>
            <a:r>
              <a:rPr lang="pt-BR" b="1" dirty="0" smtClean="0"/>
              <a:t>)</a:t>
            </a:r>
            <a:r>
              <a:rPr lang="pt-BR" dirty="0" smtClean="0"/>
              <a:t> Multiplicando por um número real todos os elementos de uma fila em uma matriz, o determinante dessa matriz fica multiplicado por esse número.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3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203898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35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76400"/>
            <a:ext cx="1905000" cy="114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36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6482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8</a:t>
            </a:r>
            <a:r>
              <a:rPr lang="pt-BR" b="1" dirty="0" smtClean="0"/>
              <a:t>)</a:t>
            </a:r>
            <a:r>
              <a:rPr lang="pt-BR" dirty="0" smtClean="0"/>
              <a:t> Quando trocamos as posições de duas filas paralelas, o determinante de uma matriz muda de sinal.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P</a:t>
            </a:r>
            <a:r>
              <a:rPr lang="pt-BR" b="1" baseline="-25000" dirty="0" smtClean="0"/>
              <a:t>9</a:t>
            </a:r>
            <a:r>
              <a:rPr lang="pt-BR" b="1" dirty="0" smtClean="0"/>
              <a:t>)</a:t>
            </a:r>
            <a:r>
              <a:rPr lang="pt-BR" dirty="0" smtClean="0"/>
              <a:t> Quando, em uma matriz, os elementos acima ou abaixo da diagonal principal são todos nulos, o determinante é igual ao produto dos elementos dessa diagonal.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3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3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4102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40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5334000"/>
            <a:ext cx="297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b="1" dirty="0" smtClean="0"/>
              <a:t>P</a:t>
            </a:r>
            <a:r>
              <a:rPr lang="pt-BR" b="1" baseline="-25000" dirty="0" smtClean="0"/>
              <a:t>10</a:t>
            </a:r>
            <a:r>
              <a:rPr lang="pt-BR" b="1" dirty="0" smtClean="0"/>
              <a:t>)</a:t>
            </a:r>
            <a:r>
              <a:rPr lang="pt-BR" dirty="0" smtClean="0"/>
              <a:t> Quando, em uma matriz, os elementos acima ou abaixo da diagonal secundária são todos nulos, o determinante é igual ao produto dos elementos dessa diagonal multiplicado por </a:t>
            </a:r>
            <a:r>
              <a:rPr lang="pt-BR" dirty="0" smtClean="0"/>
              <a:t>      .   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P</a:t>
            </a:r>
            <a:r>
              <a:rPr lang="pt-BR" b="1" baseline="-25000" dirty="0" smtClean="0"/>
              <a:t>11</a:t>
            </a:r>
            <a:r>
              <a:rPr lang="pt-BR" b="1" dirty="0" smtClean="0"/>
              <a:t>)</a:t>
            </a:r>
            <a:r>
              <a:rPr lang="pt-BR" dirty="0" smtClean="0"/>
              <a:t> Para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B</a:t>
            </a:r>
            <a:r>
              <a:rPr lang="pt-BR" dirty="0" smtClean="0"/>
              <a:t> matrizes quadradas de mesma ordem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4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3716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4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43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133600"/>
            <a:ext cx="312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http://www.somatematica.com.br/emedio/determinantes/Image44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41148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http://www.somatematica.com.br/emedio/determinantes/Image46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953000"/>
            <a:ext cx="632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12</a:t>
            </a:r>
            <a:r>
              <a:rPr lang="en-US" b="1" dirty="0" smtClean="0"/>
              <a:t>)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Imagem 3" descr="http://www.somatematica.com.br/emedio/determinantes/Image47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48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006407"/>
            <a:ext cx="6857999" cy="20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Determinante de 1ª ordem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smtClean="0"/>
              <a:t>Dada uma matriz quadrada de 1ª ordem M=[a</a:t>
            </a:r>
            <a:r>
              <a:rPr lang="pt-BR" baseline="-25000" dirty="0" smtClean="0"/>
              <a:t>11</a:t>
            </a:r>
            <a:r>
              <a:rPr lang="pt-BR" dirty="0" smtClean="0"/>
              <a:t>], o seu determinante é o número real a</a:t>
            </a:r>
            <a:r>
              <a:rPr lang="pt-BR" baseline="-25000" dirty="0" smtClean="0"/>
              <a:t>11</a:t>
            </a:r>
            <a:r>
              <a:rPr lang="pt-BR" dirty="0" smtClean="0"/>
              <a:t>:</a:t>
            </a:r>
            <a:endParaRPr lang="en-US" dirty="0" smtClean="0"/>
          </a:p>
          <a:p>
            <a:pPr algn="ctr"/>
            <a:r>
              <a:rPr lang="pt-BR" b="1" dirty="0" err="1" smtClean="0"/>
              <a:t>det</a:t>
            </a:r>
            <a:r>
              <a:rPr lang="pt-BR" b="1" dirty="0" smtClean="0"/>
              <a:t> M =</a:t>
            </a:r>
            <a:r>
              <a:rPr lang="en-US" b="1" dirty="0" smtClean="0"/>
              <a:t>|</a:t>
            </a:r>
            <a:r>
              <a:rPr lang="pt-BR" b="1" dirty="0" smtClean="0"/>
              <a:t>a</a:t>
            </a:r>
            <a:r>
              <a:rPr lang="pt-BR" b="1" baseline="-25000" dirty="0" smtClean="0"/>
              <a:t>11</a:t>
            </a:r>
            <a:r>
              <a:rPr lang="pt-BR" b="1" dirty="0" smtClean="0"/>
              <a:t>| = a</a:t>
            </a:r>
            <a:r>
              <a:rPr lang="pt-BR" b="1" baseline="-25000" dirty="0" smtClean="0"/>
              <a:t>11</a:t>
            </a:r>
            <a:endParaRPr lang="en-US" b="1" dirty="0" smtClean="0"/>
          </a:p>
          <a:p>
            <a:endParaRPr lang="pt-BR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M</a:t>
            </a:r>
            <a:r>
              <a:rPr lang="en-US" b="1" dirty="0" smtClean="0"/>
              <a:t>= [5] </a:t>
            </a:r>
            <a:r>
              <a:rPr lang="en-US" b="1" dirty="0" err="1" smtClean="0"/>
              <a:t>det</a:t>
            </a:r>
            <a:r>
              <a:rPr lang="en-US" b="1" dirty="0" smtClean="0"/>
              <a:t> M = 5 </a:t>
            </a:r>
            <a:r>
              <a:rPr lang="en-US" b="1" dirty="0" err="1" smtClean="0"/>
              <a:t>ou</a:t>
            </a:r>
            <a:r>
              <a:rPr lang="en-US" b="1" dirty="0" smtClean="0"/>
              <a:t> | 5 | = 5 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M </a:t>
            </a:r>
            <a:r>
              <a:rPr lang="en-US" b="1" dirty="0" smtClean="0"/>
              <a:t>= [-3] </a:t>
            </a:r>
            <a:r>
              <a:rPr lang="en-US" b="1" dirty="0" err="1" smtClean="0"/>
              <a:t>det</a:t>
            </a:r>
            <a:r>
              <a:rPr lang="en-US" b="1" dirty="0" smtClean="0"/>
              <a:t> M = -3 </a:t>
            </a:r>
            <a:r>
              <a:rPr lang="en-US" b="1" dirty="0" err="1" smtClean="0"/>
              <a:t>ou</a:t>
            </a:r>
            <a:r>
              <a:rPr lang="en-US" b="1" dirty="0" smtClean="0"/>
              <a:t> | -3 | = -3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Determinante</a:t>
            </a:r>
            <a:r>
              <a:rPr lang="en-US" b="1" dirty="0" smtClean="0"/>
              <a:t> de 2ª </a:t>
            </a:r>
            <a:r>
              <a:rPr lang="en-US" b="1" dirty="0" err="1" smtClean="0"/>
              <a:t>ordem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/>
              <a:t>Dada </a:t>
            </a:r>
            <a:r>
              <a:rPr lang="pt-BR" dirty="0" smtClean="0"/>
              <a:t>a matriz </a:t>
            </a:r>
            <a:r>
              <a:rPr lang="pt-BR" dirty="0" smtClean="0"/>
              <a:t>de </a:t>
            </a:r>
            <a:r>
              <a:rPr lang="pt-BR" dirty="0" smtClean="0"/>
              <a:t>ordem 2,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 smtClean="0"/>
              <a:t>definição o determinante associado a </a:t>
            </a:r>
            <a:r>
              <a:rPr lang="pt-BR" b="1" dirty="0" smtClean="0"/>
              <a:t>M</a:t>
            </a:r>
            <a:r>
              <a:rPr lang="pt-BR" dirty="0" smtClean="0"/>
              <a:t>, determinante de 2ª ordem, é dado por: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814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181600"/>
            <a:ext cx="5850255" cy="79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determinante de uma matriz de ordem 2 é dado </a:t>
            </a:r>
            <a:endParaRPr lang="pt-BR" dirty="0" smtClean="0"/>
          </a:p>
          <a:p>
            <a:r>
              <a:rPr lang="pt-BR" dirty="0" smtClean="0"/>
              <a:t>Pela </a:t>
            </a:r>
            <a:r>
              <a:rPr lang="pt-BR" dirty="0" smtClean="0"/>
              <a:t>diferença entre o produto dos elementos da diagonal principal e o produto dos elementos da diagonal secundária.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657600"/>
            <a:ext cx="2537460" cy="121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www.somatematica.com.br/emedio/determinantes/Image6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19600"/>
            <a:ext cx="647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Regra de </a:t>
            </a:r>
            <a:r>
              <a:rPr lang="pt-BR" b="1" dirty="0" err="1" smtClean="0"/>
              <a:t>Sarrus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</a:t>
            </a:r>
            <a:r>
              <a:rPr lang="pt-BR" dirty="0" smtClean="0"/>
              <a:t>O </a:t>
            </a:r>
            <a:r>
              <a:rPr lang="pt-BR" dirty="0" smtClean="0"/>
              <a:t>cálculo do determinante de 3ª ordem pode ser feito por meio de um dispositivo prático, denominado </a:t>
            </a:r>
            <a:r>
              <a:rPr lang="pt-BR" i="1" dirty="0" smtClean="0"/>
              <a:t>regra de </a:t>
            </a:r>
            <a:r>
              <a:rPr lang="pt-BR" i="1" dirty="0" err="1" smtClean="0"/>
              <a:t>Sarrus</a:t>
            </a:r>
            <a:r>
              <a:rPr lang="pt-BR" i="1" dirty="0" smtClean="0"/>
              <a:t>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1º passo</a:t>
            </a:r>
            <a:r>
              <a:rPr lang="pt-BR" dirty="0" smtClean="0"/>
              <a:t>: Repetimos as duas primeiras colunas ao lado da terceira: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1" y="2895600"/>
            <a:ext cx="30480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http://www.somatematica.com.br/emedio/determinantes/Image2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358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r>
              <a:rPr lang="pt-BR" b="1" dirty="0" smtClean="0"/>
              <a:t>2º passo</a:t>
            </a:r>
            <a:r>
              <a:rPr lang="pt-BR" dirty="0" smtClean="0"/>
              <a:t>: Encontramos a soma do produto dos elementos da </a:t>
            </a:r>
            <a:r>
              <a:rPr lang="pt-BR" i="1" dirty="0" smtClean="0"/>
              <a:t>diagonal principal</a:t>
            </a:r>
            <a:r>
              <a:rPr lang="pt-BR" dirty="0" smtClean="0"/>
              <a:t> com os dois produtos obtidos pela multiplicação dos elementos das paralelas a essa diagonal (a soma deve ser precedida do sinal positivo):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391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b="1" dirty="0" smtClean="0"/>
              <a:t>3º passo</a:t>
            </a:r>
            <a:r>
              <a:rPr lang="pt-BR" dirty="0" smtClean="0"/>
              <a:t>: Encontramos a soma do produto dos elementos da </a:t>
            </a:r>
            <a:r>
              <a:rPr lang="pt-BR" i="1" dirty="0" smtClean="0"/>
              <a:t>diagonal secundária</a:t>
            </a:r>
            <a:r>
              <a:rPr lang="pt-BR" dirty="0" smtClean="0"/>
              <a:t> com os dois produtos obtidos pela multiplicação dos elementos das paralelas a essa diagonal ( a soma deve ser precedida do sinal negativo):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m 3" descr="http://www.somatematica.com.br/emedio/determinantes/Image2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00960"/>
            <a:ext cx="7315200" cy="387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Assim:</a:t>
            </a:r>
            <a:endParaRPr lang="en-US" dirty="0"/>
          </a:p>
        </p:txBody>
      </p:sp>
      <p:pic>
        <p:nvPicPr>
          <p:cNvPr id="4" name="Espaço Reservado para Conteúdo 3" descr="http://www.somatematica.com.br/emedio/determinantes/Image25.gif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1" y="2133600"/>
            <a:ext cx="754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719</Words>
  <Application>Microsoft Office PowerPoint</Application>
  <PresentationFormat>Apresentação na tela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Balcão Envidraçado</vt:lpstr>
      <vt:lpstr>DETERMINANTES</vt:lpstr>
      <vt:lpstr>DETERMINANTES</vt:lpstr>
      <vt:lpstr>Determinante de 1ª ordem</vt:lpstr>
      <vt:lpstr>Determinante de 2ª ordem</vt:lpstr>
      <vt:lpstr>Slide 5</vt:lpstr>
      <vt:lpstr>Regra de Sarrus</vt:lpstr>
      <vt:lpstr>Slide 7</vt:lpstr>
      <vt:lpstr>Slide 8</vt:lpstr>
      <vt:lpstr>Assim:</vt:lpstr>
      <vt:lpstr>Determinante de ordem n &gt; 3</vt:lpstr>
      <vt:lpstr>Cofator</vt:lpstr>
      <vt:lpstr>Slide 12</vt:lpstr>
      <vt:lpstr>Teorema de Laplace</vt:lpstr>
      <vt:lpstr>Exemplo: Calcule o determinante da matriz </vt:lpstr>
      <vt:lpstr>Slide 15</vt:lpstr>
      <vt:lpstr>Propriedades dos determinantes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DETERMINANTES</dc:title>
  <dc:creator>acer</dc:creator>
  <cp:lastModifiedBy>acer</cp:lastModifiedBy>
  <cp:revision>7</cp:revision>
  <dcterms:created xsi:type="dcterms:W3CDTF">2012-02-16T17:54:33Z</dcterms:created>
  <dcterms:modified xsi:type="dcterms:W3CDTF">2012-02-16T18:45:25Z</dcterms:modified>
</cp:coreProperties>
</file>